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6" r:id="rId6"/>
    <p:sldId id="261" r:id="rId7"/>
    <p:sldId id="262" r:id="rId8"/>
    <p:sldId id="263" r:id="rId9"/>
    <p:sldId id="264" r:id="rId10"/>
    <p:sldId id="265" r:id="rId11"/>
    <p:sldId id="28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6/18/2020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6/18/2020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6/18/2020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6/18/2020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6/18/2020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6/18/2020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6/18/2020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6/18/2020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6/18/2020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6/18/2020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6/18/2020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6/18/2020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6/18/2020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6/18/2020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6/18/2020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6/18/2020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6/18/2020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6/18/2020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33737"/>
            <a:ext cx="12192000" cy="3329581"/>
          </a:xfrm>
        </p:spPr>
        <p:txBody>
          <a:bodyPr/>
          <a:lstStyle/>
          <a:p>
            <a:pPr algn="ctr"/>
            <a:r>
              <a:rPr lang="en-US" dirty="0">
                <a:latin typeface="Arial" panose="020B0604020202020204" pitchFamily="34" charset="0"/>
                <a:cs typeface="Arial" panose="020B0604020202020204" pitchFamily="34" charset="0"/>
              </a:rPr>
              <a:t>Live at Five:</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The Word is the Messiah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and the Son of God</a:t>
            </a:r>
          </a:p>
        </p:txBody>
      </p:sp>
      <p:sp>
        <p:nvSpPr>
          <p:cNvPr id="3" name="Subtitle 2"/>
          <p:cNvSpPr>
            <a:spLocks noGrp="1"/>
          </p:cNvSpPr>
          <p:nvPr>
            <p:ph type="subTitle" idx="1"/>
          </p:nvPr>
        </p:nvSpPr>
        <p:spPr>
          <a:xfrm>
            <a:off x="0" y="4436138"/>
            <a:ext cx="12192000" cy="861420"/>
          </a:xfrm>
        </p:spPr>
        <p:txBody>
          <a:bodyPr>
            <a:normAutofit fontScale="92500" lnSpcReduction="10000"/>
          </a:bodyPr>
          <a:lstStyle/>
          <a:p>
            <a:pPr algn="ctr"/>
            <a:r>
              <a:rPr lang="en-US" sz="6000" dirty="0">
                <a:solidFill>
                  <a:schemeClr val="tx1"/>
                </a:solidFill>
                <a:latin typeface="Arial" panose="020B0604020202020204" pitchFamily="34" charset="0"/>
                <a:cs typeface="Arial" panose="020B0604020202020204" pitchFamily="34" charset="0"/>
              </a:rPr>
              <a:t>John 12:34</a:t>
            </a:r>
          </a:p>
        </p:txBody>
      </p:sp>
    </p:spTree>
    <p:extLst>
      <p:ext uri="{BB962C8B-B14F-4D97-AF65-F5344CB8AC3E}">
        <p14:creationId xmlns:p14="http://schemas.microsoft.com/office/powerpoint/2010/main" val="2282759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787"/>
            <a:ext cx="12192000" cy="1400530"/>
          </a:xfrm>
        </p:spPr>
        <p:txBody>
          <a:bodyPr/>
          <a:lstStyle/>
          <a:p>
            <a:r>
              <a:rPr lang="en-US" sz="6000" dirty="0">
                <a:latin typeface="Arial" panose="020B0604020202020204" pitchFamily="34" charset="0"/>
                <a:cs typeface="Arial" panose="020B0604020202020204" pitchFamily="34" charset="0"/>
              </a:rPr>
              <a:t>Word: Messiah &amp; Son of God</a:t>
            </a:r>
          </a:p>
        </p:txBody>
      </p:sp>
      <p:sp>
        <p:nvSpPr>
          <p:cNvPr id="3" name="Content Placeholder 2"/>
          <p:cNvSpPr>
            <a:spLocks noGrp="1"/>
          </p:cNvSpPr>
          <p:nvPr>
            <p:ph idx="1"/>
          </p:nvPr>
        </p:nvSpPr>
        <p:spPr>
          <a:xfrm>
            <a:off x="0" y="1151770"/>
            <a:ext cx="12192000" cy="5706230"/>
          </a:xfrm>
        </p:spPr>
        <p:txBody>
          <a:bodyPr>
            <a:noAutofit/>
          </a:bodyPr>
          <a:lstStyle/>
          <a:p>
            <a:r>
              <a:rPr lang="en-US" sz="4000" dirty="0">
                <a:latin typeface="Arial" panose="020B0604020202020204" pitchFamily="34" charset="0"/>
                <a:cs typeface="Arial" panose="020B0604020202020204" pitchFamily="34" charset="0"/>
              </a:rPr>
              <a:t>Do you believe in Him? </a:t>
            </a:r>
          </a:p>
          <a:p>
            <a:r>
              <a:rPr lang="en-US" sz="4000" dirty="0">
                <a:latin typeface="Arial" panose="020B0604020202020204" pitchFamily="34" charset="0"/>
                <a:cs typeface="Arial" panose="020B0604020202020204" pitchFamily="34" charset="0"/>
              </a:rPr>
              <a:t>Man in John 9: Follow commands to a “T”</a:t>
            </a:r>
          </a:p>
          <a:p>
            <a:r>
              <a:rPr lang="en-US" sz="4000" dirty="0">
                <a:latin typeface="Arial" panose="020B0604020202020204" pitchFamily="34" charset="0"/>
                <a:cs typeface="Arial" panose="020B0604020202020204" pitchFamily="34" charset="0"/>
              </a:rPr>
              <a:t>What did Jesus say? (All </a:t>
            </a:r>
            <a:r>
              <a:rPr lang="en-US" sz="4000" dirty="0">
                <a:solidFill>
                  <a:srgbClr val="C00000"/>
                </a:solidFill>
                <a:latin typeface="Arial" panose="020B0604020202020204" pitchFamily="34" charset="0"/>
                <a:cs typeface="Arial" panose="020B0604020202020204" pitchFamily="34" charset="0"/>
              </a:rPr>
              <a:t>Red</a:t>
            </a:r>
            <a:r>
              <a:rPr lang="en-US" sz="4000" dirty="0">
                <a:latin typeface="Arial" panose="020B0604020202020204" pitchFamily="34" charset="0"/>
                <a:cs typeface="Arial" panose="020B0604020202020204" pitchFamily="34" charset="0"/>
              </a:rPr>
              <a:t> Letter)</a:t>
            </a:r>
          </a:p>
          <a:p>
            <a:pPr lvl="1"/>
            <a:r>
              <a:rPr lang="en-US" sz="4000" dirty="0">
                <a:latin typeface="Arial" panose="020B0604020202020204" pitchFamily="34" charset="0"/>
                <a:cs typeface="Arial" panose="020B0604020202020204" pitchFamily="34" charset="0"/>
              </a:rPr>
              <a:t>Believe			John 8:24</a:t>
            </a:r>
          </a:p>
          <a:p>
            <a:pPr lvl="1"/>
            <a:r>
              <a:rPr lang="en-US" sz="4000" dirty="0">
                <a:latin typeface="Arial" panose="020B0604020202020204" pitchFamily="34" charset="0"/>
                <a:cs typeface="Arial" panose="020B0604020202020204" pitchFamily="34" charset="0"/>
              </a:rPr>
              <a:t>Repent			Luke 13:3, 5</a:t>
            </a:r>
          </a:p>
          <a:p>
            <a:pPr lvl="1"/>
            <a:r>
              <a:rPr lang="en-US" sz="4000" dirty="0">
                <a:latin typeface="Arial" panose="020B0604020202020204" pitchFamily="34" charset="0"/>
                <a:cs typeface="Arial" panose="020B0604020202020204" pitchFamily="34" charset="0"/>
              </a:rPr>
              <a:t>Confess			Matthew 10:32-33</a:t>
            </a:r>
          </a:p>
          <a:p>
            <a:pPr lvl="1"/>
            <a:r>
              <a:rPr lang="en-US" sz="4000" dirty="0">
                <a:latin typeface="Arial" panose="020B0604020202020204" pitchFamily="34" charset="0"/>
                <a:cs typeface="Arial" panose="020B0604020202020204" pitchFamily="34" charset="0"/>
              </a:rPr>
              <a:t>Be Baptized		Mark 16:16</a:t>
            </a:r>
          </a:p>
          <a:p>
            <a:pPr lvl="1"/>
            <a:r>
              <a:rPr lang="en-US" sz="4000" dirty="0">
                <a:latin typeface="Arial" panose="020B0604020202020204" pitchFamily="34" charset="0"/>
                <a:cs typeface="Arial" panose="020B0604020202020204" pitchFamily="34" charset="0"/>
              </a:rPr>
              <a:t>Remain Faithful	Revelation 2:10</a:t>
            </a:r>
          </a:p>
          <a:p>
            <a:endParaRPr lang="en-US" sz="4000" dirty="0">
              <a:latin typeface="Arial" panose="020B0604020202020204" pitchFamily="34" charset="0"/>
              <a:cs typeface="Arial" panose="020B0604020202020204" pitchFamily="34" charset="0"/>
            </a:endParaRPr>
          </a:p>
        </p:txBody>
      </p:sp>
      <p:sp>
        <p:nvSpPr>
          <p:cNvPr id="4" name="Rectangle 3"/>
          <p:cNvSpPr/>
          <p:nvPr/>
        </p:nvSpPr>
        <p:spPr>
          <a:xfrm>
            <a:off x="6420868" y="5750004"/>
            <a:ext cx="5771132" cy="1107996"/>
          </a:xfrm>
          <a:prstGeom prst="rect">
            <a:avLst/>
          </a:prstGeom>
          <a:noFill/>
        </p:spPr>
        <p:txBody>
          <a:bodyPr wrap="none" lIns="91440" tIns="45720" rIns="91440" bIns="45720">
            <a:spAutoFit/>
          </a:bodyPr>
          <a:lstStyle/>
          <a:p>
            <a:pPr algn="ctr"/>
            <a:r>
              <a:rPr lang="en-US" sz="66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My time is UP!</a:t>
            </a:r>
            <a:endParaRPr lang="en-US" sz="66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1500716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5D7EE40-CFB1-411B-B9A5-3D4A940C3B0F}"/>
              </a:ext>
            </a:extLst>
          </p:cNvPr>
          <p:cNvSpPr>
            <a:spLocks noGrp="1"/>
          </p:cNvSpPr>
          <p:nvPr>
            <p:ph idx="1"/>
          </p:nvPr>
        </p:nvSpPr>
        <p:spPr>
          <a:xfrm>
            <a:off x="0" y="0"/>
            <a:ext cx="12192000" cy="6857999"/>
          </a:xfrm>
        </p:spPr>
        <p:txBody>
          <a:bodyPr>
            <a:normAutofit/>
          </a:bodyPr>
          <a:lstStyle/>
          <a:p>
            <a:pPr marL="0" indent="0" algn="ctr">
              <a:buNone/>
            </a:pPr>
            <a:endParaRPr lang="en-US" sz="3200" dirty="0">
              <a:solidFill>
                <a:srgbClr val="FFFF00"/>
              </a:solidFill>
              <a:latin typeface="Arial" panose="020B0604020202020204" pitchFamily="34" charset="0"/>
              <a:cs typeface="Arial" panose="020B0604020202020204" pitchFamily="34" charset="0"/>
            </a:endParaRPr>
          </a:p>
          <a:p>
            <a:pPr marL="0" indent="0" algn="ctr">
              <a:buNone/>
            </a:pPr>
            <a:r>
              <a:rPr lang="en-US" sz="3200" dirty="0">
                <a:solidFill>
                  <a:srgbClr val="FFFF00"/>
                </a:solidFill>
                <a:latin typeface="Arial" panose="020B0604020202020204" pitchFamily="34" charset="0"/>
                <a:cs typeface="Arial" panose="020B0604020202020204" pitchFamily="34" charset="0"/>
              </a:rPr>
              <a:t>Sermon © 2015 Justin D. Reed</a:t>
            </a:r>
            <a:br>
              <a:rPr lang="en-US" sz="3200" dirty="0">
                <a:solidFill>
                  <a:srgbClr val="FFFF00"/>
                </a:solidFill>
                <a:latin typeface="Arial" panose="020B0604020202020204" pitchFamily="34" charset="0"/>
                <a:cs typeface="Arial" panose="020B0604020202020204" pitchFamily="34" charset="0"/>
              </a:rPr>
            </a:br>
            <a:r>
              <a:rPr lang="en-US" sz="3200" dirty="0">
                <a:solidFill>
                  <a:srgbClr val="FFFF00"/>
                </a:solidFill>
                <a:latin typeface="Arial" panose="020B0604020202020204" pitchFamily="34" charset="0"/>
                <a:cs typeface="Arial" panose="020B0604020202020204" pitchFamily="34" charset="0"/>
              </a:rPr>
              <a:t>Presentation © 2015 Justin D. Reed</a:t>
            </a:r>
            <a:br>
              <a:rPr lang="en-US" sz="3200" dirty="0">
                <a:solidFill>
                  <a:srgbClr val="FFFF00"/>
                </a:solidFill>
                <a:latin typeface="Arial" panose="020B0604020202020204" pitchFamily="34" charset="0"/>
                <a:cs typeface="Arial" panose="020B0604020202020204" pitchFamily="34" charset="0"/>
              </a:rPr>
            </a:br>
            <a:r>
              <a:rPr lang="en-US" sz="3200" i="1" dirty="0">
                <a:solidFill>
                  <a:srgbClr val="FFFF00"/>
                </a:solidFill>
                <a:latin typeface="Arial" panose="020B0604020202020204" pitchFamily="34" charset="0"/>
                <a:cs typeface="Arial" panose="020B0604020202020204" pitchFamily="34" charset="0"/>
              </a:rPr>
              <a:t>Revision © June 2020</a:t>
            </a:r>
          </a:p>
          <a:p>
            <a:pPr marL="0" indent="0" algn="ctr">
              <a:buNone/>
            </a:pPr>
            <a:endParaRPr lang="en-US" sz="3200" dirty="0">
              <a:solidFill>
                <a:srgbClr val="FFFF00"/>
              </a:solidFill>
              <a:latin typeface="Arial" panose="020B0604020202020204" pitchFamily="34" charset="0"/>
              <a:cs typeface="Arial" panose="020B0604020202020204" pitchFamily="34" charset="0"/>
            </a:endParaRPr>
          </a:p>
          <a:p>
            <a:pPr marL="0" indent="0" algn="ctr">
              <a:buNone/>
            </a:pPr>
            <a:r>
              <a:rPr lang="en-US" sz="3200" dirty="0">
                <a:solidFill>
                  <a:srgbClr val="FFFF00"/>
                </a:solidFill>
                <a:latin typeface="Arial" panose="020B0604020202020204" pitchFamily="34" charset="0"/>
                <a:cs typeface="Arial" panose="020B0604020202020204" pitchFamily="34" charset="0"/>
              </a:rPr>
              <a:t>Provided free through Justin Reed’s Bible Resources</a:t>
            </a:r>
            <a:br>
              <a:rPr lang="en-US" sz="3200" dirty="0">
                <a:solidFill>
                  <a:srgbClr val="FFFF00"/>
                </a:solidFill>
                <a:latin typeface="Arial" panose="020B0604020202020204" pitchFamily="34" charset="0"/>
                <a:cs typeface="Arial" panose="020B0604020202020204" pitchFamily="34" charset="0"/>
              </a:rPr>
            </a:br>
            <a:r>
              <a:rPr lang="en-US" sz="3200" dirty="0">
                <a:solidFill>
                  <a:srgbClr val="FFFF00"/>
                </a:solidFill>
                <a:latin typeface="Arial" panose="020B0604020202020204" pitchFamily="34" charset="0"/>
                <a:cs typeface="Arial" panose="020B0604020202020204" pitchFamily="34" charset="0"/>
              </a:rPr>
              <a:t>Post Office Box 292, Woodbury TN 37190</a:t>
            </a:r>
            <a:br>
              <a:rPr lang="en-US" sz="3200" dirty="0">
                <a:solidFill>
                  <a:srgbClr val="FFFF00"/>
                </a:solidFill>
                <a:latin typeface="Arial" panose="020B0604020202020204" pitchFamily="34" charset="0"/>
                <a:cs typeface="Arial" panose="020B0604020202020204" pitchFamily="34" charset="0"/>
              </a:rPr>
            </a:br>
            <a:r>
              <a:rPr lang="en-US" sz="3200" dirty="0">
                <a:solidFill>
                  <a:srgbClr val="FFFF00"/>
                </a:solidFill>
                <a:latin typeface="Arial" panose="020B0604020202020204" pitchFamily="34" charset="0"/>
                <a:cs typeface="Arial" panose="020B0604020202020204" pitchFamily="34" charset="0"/>
              </a:rPr>
              <a:t>thejustinreedshow.com/</a:t>
            </a:r>
            <a:r>
              <a:rPr lang="en-US" sz="3200" dirty="0" err="1">
                <a:solidFill>
                  <a:srgbClr val="FFFF00"/>
                </a:solidFill>
                <a:latin typeface="Arial" panose="020B0604020202020204" pitchFamily="34" charset="0"/>
                <a:cs typeface="Arial" panose="020B0604020202020204" pitchFamily="34" charset="0"/>
              </a:rPr>
              <a:t>bibleresources</a:t>
            </a:r>
            <a:endParaRPr lang="en-US" sz="3200" dirty="0">
              <a:solidFill>
                <a:srgbClr val="FFFF00"/>
              </a:solidFill>
              <a:latin typeface="Arial" panose="020B0604020202020204" pitchFamily="34" charset="0"/>
              <a:cs typeface="Arial" panose="020B0604020202020204" pitchFamily="34" charset="0"/>
            </a:endParaRPr>
          </a:p>
          <a:p>
            <a:pPr marL="0" indent="0" algn="ctr">
              <a:buNone/>
            </a:pPr>
            <a:endParaRPr lang="en-US" sz="3200" dirty="0">
              <a:solidFill>
                <a:srgbClr val="FFFF00"/>
              </a:solidFill>
              <a:latin typeface="Arial" panose="020B0604020202020204" pitchFamily="34" charset="0"/>
              <a:cs typeface="Arial" panose="020B0604020202020204" pitchFamily="34" charset="0"/>
            </a:endParaRPr>
          </a:p>
          <a:p>
            <a:pPr marL="0" indent="0" algn="ctr">
              <a:buNone/>
            </a:pPr>
            <a:r>
              <a:rPr lang="en-US" sz="3200" dirty="0">
                <a:solidFill>
                  <a:srgbClr val="FFFF00"/>
                </a:solidFill>
                <a:latin typeface="Arial" panose="020B0604020202020204" pitchFamily="34" charset="0"/>
                <a:cs typeface="Arial" panose="020B0604020202020204" pitchFamily="34" charset="0"/>
              </a:rPr>
              <a:t>“To God be the Glory!”</a:t>
            </a:r>
          </a:p>
          <a:p>
            <a:pPr marL="0" indent="0" algn="ctr">
              <a:buNone/>
            </a:pPr>
            <a:r>
              <a:rPr lang="en-US" sz="3200" dirty="0">
                <a:solidFill>
                  <a:srgbClr val="FFFF00"/>
                </a:solidFill>
                <a:latin typeface="Arial" panose="020B0604020202020204" pitchFamily="34" charset="0"/>
                <a:cs typeface="Arial" panose="020B0604020202020204" pitchFamily="34" charset="0"/>
              </a:rPr>
              <a:t>This sermon is part 3 of a 5 part series – all online. </a:t>
            </a:r>
          </a:p>
        </p:txBody>
      </p:sp>
    </p:spTree>
    <p:extLst>
      <p:ext uri="{BB962C8B-B14F-4D97-AF65-F5344CB8AC3E}">
        <p14:creationId xmlns:p14="http://schemas.microsoft.com/office/powerpoint/2010/main" val="3372097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404723" cy="1400530"/>
          </a:xfrm>
        </p:spPr>
        <p:txBody>
          <a:bodyPr/>
          <a:lstStyle/>
          <a:p>
            <a:r>
              <a:rPr lang="en-US" sz="6000" dirty="0">
                <a:latin typeface="Arial" panose="020B0604020202020204" pitchFamily="34" charset="0"/>
                <a:cs typeface="Arial" panose="020B0604020202020204" pitchFamily="34" charset="0"/>
              </a:rPr>
              <a:t>Up</a:t>
            </a:r>
          </a:p>
        </p:txBody>
      </p:sp>
      <p:sp>
        <p:nvSpPr>
          <p:cNvPr id="3" name="Content Placeholder 2"/>
          <p:cNvSpPr>
            <a:spLocks noGrp="1"/>
          </p:cNvSpPr>
          <p:nvPr>
            <p:ph idx="1"/>
          </p:nvPr>
        </p:nvSpPr>
        <p:spPr>
          <a:xfrm>
            <a:off x="0" y="1054112"/>
            <a:ext cx="12192000" cy="4195481"/>
          </a:xfrm>
        </p:spPr>
        <p:txBody>
          <a:bodyPr>
            <a:noAutofit/>
          </a:bodyPr>
          <a:lstStyle/>
          <a:p>
            <a:r>
              <a:rPr lang="en-US" sz="5000" dirty="0">
                <a:latin typeface="Arial" panose="020B0604020202020204" pitchFamily="34" charset="0"/>
                <a:cs typeface="Arial" panose="020B0604020202020204" pitchFamily="34" charset="0"/>
              </a:rPr>
              <a:t>Noun </a:t>
            </a:r>
          </a:p>
          <a:p>
            <a:r>
              <a:rPr lang="en-US" sz="5000" dirty="0">
                <a:latin typeface="Arial" panose="020B0604020202020204" pitchFamily="34" charset="0"/>
                <a:cs typeface="Arial" panose="020B0604020202020204" pitchFamily="34" charset="0"/>
              </a:rPr>
              <a:t>Verb</a:t>
            </a:r>
          </a:p>
          <a:p>
            <a:r>
              <a:rPr lang="en-US" sz="5000" dirty="0">
                <a:latin typeface="Arial" panose="020B0604020202020204" pitchFamily="34" charset="0"/>
                <a:cs typeface="Arial" panose="020B0604020202020204" pitchFamily="34" charset="0"/>
              </a:rPr>
              <a:t>Adjective</a:t>
            </a:r>
          </a:p>
          <a:p>
            <a:r>
              <a:rPr lang="en-US" sz="5000" dirty="0">
                <a:latin typeface="Arial" panose="020B0604020202020204" pitchFamily="34" charset="0"/>
                <a:cs typeface="Arial" panose="020B0604020202020204" pitchFamily="34" charset="0"/>
              </a:rPr>
              <a:t>Preposition</a:t>
            </a:r>
          </a:p>
          <a:p>
            <a:endParaRPr lang="en-US" sz="5000" dirty="0">
              <a:latin typeface="Arial" panose="020B0604020202020204" pitchFamily="34" charset="0"/>
              <a:cs typeface="Arial" panose="020B0604020202020204" pitchFamily="34" charset="0"/>
            </a:endParaRPr>
          </a:p>
          <a:p>
            <a:r>
              <a:rPr lang="en-US" sz="5000" dirty="0">
                <a:latin typeface="Arial" panose="020B0604020202020204" pitchFamily="34" charset="0"/>
                <a:cs typeface="Arial" panose="020B0604020202020204" pitchFamily="34" charset="0"/>
              </a:rPr>
              <a:t>More definitions than any other word.</a:t>
            </a:r>
          </a:p>
        </p:txBody>
      </p:sp>
    </p:spTree>
    <p:extLst>
      <p:ext uri="{BB962C8B-B14F-4D97-AF65-F5344CB8AC3E}">
        <p14:creationId xmlns:p14="http://schemas.microsoft.com/office/powerpoint/2010/main" val="3309524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4523995" cy="923330"/>
          </a:xfrm>
          <a:prstGeom prst="rect">
            <a:avLst/>
          </a:prstGeom>
          <a:noFill/>
        </p:spPr>
        <p:txBody>
          <a:bodyPr wrap="none" lIns="91440" tIns="45720" rIns="91440" bIns="45720">
            <a:spAutoFit/>
          </a:bodyPr>
          <a:lstStyle/>
          <a:p>
            <a:pPr algn="ctr"/>
            <a:r>
              <a:rPr lang="en-US"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We wake UP.</a:t>
            </a:r>
          </a:p>
        </p:txBody>
      </p:sp>
      <p:sp>
        <p:nvSpPr>
          <p:cNvPr id="6" name="Rectangle 5"/>
          <p:cNvSpPr/>
          <p:nvPr/>
        </p:nvSpPr>
        <p:spPr>
          <a:xfrm>
            <a:off x="4523995" y="0"/>
            <a:ext cx="5687776" cy="923330"/>
          </a:xfrm>
          <a:prstGeom prst="rect">
            <a:avLst/>
          </a:prstGeom>
          <a:noFill/>
        </p:spPr>
        <p:txBody>
          <a:bodyPr wrap="none" lIns="91440" tIns="45720" rIns="91440" bIns="45720">
            <a:spAutoFit/>
          </a:bodyPr>
          <a:lstStyle/>
          <a:p>
            <a:pPr algn="ctr"/>
            <a:r>
              <a:rPr lang="en-US"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Topics come UP.</a:t>
            </a:r>
          </a:p>
        </p:txBody>
      </p:sp>
      <p:sp>
        <p:nvSpPr>
          <p:cNvPr id="7" name="Rectangle 6"/>
          <p:cNvSpPr/>
          <p:nvPr/>
        </p:nvSpPr>
        <p:spPr>
          <a:xfrm>
            <a:off x="0" y="923330"/>
            <a:ext cx="6006774" cy="923330"/>
          </a:xfrm>
          <a:prstGeom prst="rect">
            <a:avLst/>
          </a:prstGeom>
          <a:noFill/>
        </p:spPr>
        <p:txBody>
          <a:bodyPr wrap="none" lIns="91440" tIns="45720" rIns="91440" bIns="45720">
            <a:spAutoFit/>
          </a:bodyPr>
          <a:lstStyle/>
          <a:p>
            <a:pPr algn="ctr"/>
            <a:r>
              <a:rPr lang="en-US"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People speak UP.</a:t>
            </a:r>
          </a:p>
        </p:txBody>
      </p:sp>
      <p:sp>
        <p:nvSpPr>
          <p:cNvPr id="8" name="Rectangle 7"/>
          <p:cNvSpPr/>
          <p:nvPr/>
        </p:nvSpPr>
        <p:spPr>
          <a:xfrm>
            <a:off x="0" y="1846660"/>
            <a:ext cx="7935186" cy="923330"/>
          </a:xfrm>
          <a:prstGeom prst="rect">
            <a:avLst/>
          </a:prstGeom>
          <a:noFill/>
        </p:spPr>
        <p:txBody>
          <a:bodyPr wrap="none" lIns="91440" tIns="45720" rIns="91440" bIns="45720">
            <a:spAutoFit/>
          </a:bodyPr>
          <a:lstStyle/>
          <a:p>
            <a:pPr algn="ctr"/>
            <a:r>
              <a:rPr lang="en-US" sz="5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Officers UP for election.</a:t>
            </a:r>
            <a:endParaRPr lang="en-US"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9" name="Rectangle 8"/>
          <p:cNvSpPr/>
          <p:nvPr/>
        </p:nvSpPr>
        <p:spPr>
          <a:xfrm>
            <a:off x="4523995" y="5103674"/>
            <a:ext cx="7920758" cy="1754326"/>
          </a:xfrm>
          <a:prstGeom prst="rect">
            <a:avLst/>
          </a:prstGeom>
          <a:noFill/>
        </p:spPr>
        <p:txBody>
          <a:bodyPr wrap="none" lIns="91440" tIns="45720" rIns="91440" bIns="45720">
            <a:spAutoFit/>
          </a:bodyPr>
          <a:lstStyle/>
          <a:p>
            <a:pPr algn="ctr"/>
            <a:r>
              <a:rPr lang="en-US"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It is UP to the secretary </a:t>
            </a:r>
            <a:br>
              <a:rPr lang="en-US"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br>
            <a:r>
              <a:rPr lang="en-US"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to write UP the report.</a:t>
            </a:r>
          </a:p>
        </p:txBody>
      </p:sp>
      <p:sp>
        <p:nvSpPr>
          <p:cNvPr id="10" name="Rectangle 9"/>
          <p:cNvSpPr/>
          <p:nvPr/>
        </p:nvSpPr>
        <p:spPr>
          <a:xfrm>
            <a:off x="8041348" y="923330"/>
            <a:ext cx="3900427" cy="1754326"/>
          </a:xfrm>
          <a:prstGeom prst="rect">
            <a:avLst/>
          </a:prstGeom>
          <a:noFill/>
        </p:spPr>
        <p:txBody>
          <a:bodyPr wrap="none" lIns="91440" tIns="45720" rIns="91440" bIns="45720">
            <a:spAutoFit/>
          </a:bodyPr>
          <a:lstStyle/>
          <a:p>
            <a:pPr algn="ctr"/>
            <a:r>
              <a:rPr lang="en-US"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We call UP </a:t>
            </a:r>
            <a:br>
              <a:rPr lang="en-US"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br>
            <a:r>
              <a:rPr lang="en-US"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our friends.</a:t>
            </a:r>
          </a:p>
        </p:txBody>
      </p:sp>
      <p:sp>
        <p:nvSpPr>
          <p:cNvPr id="11" name="Rectangle 10"/>
          <p:cNvSpPr/>
          <p:nvPr/>
        </p:nvSpPr>
        <p:spPr>
          <a:xfrm>
            <a:off x="0" y="2598004"/>
            <a:ext cx="10039929" cy="923330"/>
          </a:xfrm>
          <a:prstGeom prst="rect">
            <a:avLst/>
          </a:prstGeom>
          <a:noFill/>
        </p:spPr>
        <p:txBody>
          <a:bodyPr wrap="none" lIns="91440" tIns="45720" rIns="91440" bIns="45720">
            <a:spAutoFit/>
          </a:bodyPr>
          <a:lstStyle/>
          <a:p>
            <a:pPr algn="ctr"/>
            <a:r>
              <a:rPr lang="en-US"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We take UP the wrong crowd.</a:t>
            </a:r>
          </a:p>
        </p:txBody>
      </p:sp>
      <p:sp>
        <p:nvSpPr>
          <p:cNvPr id="12" name="Rectangle 11"/>
          <p:cNvSpPr/>
          <p:nvPr/>
        </p:nvSpPr>
        <p:spPr>
          <a:xfrm>
            <a:off x="5452655" y="3231655"/>
            <a:ext cx="6739345" cy="923330"/>
          </a:xfrm>
          <a:prstGeom prst="rect">
            <a:avLst/>
          </a:prstGeom>
          <a:noFill/>
        </p:spPr>
        <p:txBody>
          <a:bodyPr wrap="none" lIns="91440" tIns="45720" rIns="91440" bIns="45720">
            <a:spAutoFit/>
          </a:bodyPr>
          <a:lstStyle/>
          <a:p>
            <a:pPr algn="ctr"/>
            <a:r>
              <a:rPr lang="en-US"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Brighten UP a room.</a:t>
            </a:r>
          </a:p>
        </p:txBody>
      </p:sp>
      <p:sp>
        <p:nvSpPr>
          <p:cNvPr id="13" name="Rectangle 12"/>
          <p:cNvSpPr/>
          <p:nvPr/>
        </p:nvSpPr>
        <p:spPr>
          <a:xfrm>
            <a:off x="5452655" y="3976228"/>
            <a:ext cx="6851556" cy="923330"/>
          </a:xfrm>
          <a:prstGeom prst="rect">
            <a:avLst/>
          </a:prstGeom>
          <a:noFill/>
        </p:spPr>
        <p:txBody>
          <a:bodyPr wrap="none" lIns="91440" tIns="45720" rIns="91440" bIns="45720">
            <a:spAutoFit/>
          </a:bodyPr>
          <a:lstStyle/>
          <a:p>
            <a:pPr algn="ctr"/>
            <a:r>
              <a:rPr lang="en-US" sz="5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Polish UP silverware.</a:t>
            </a:r>
            <a:endParaRPr lang="en-US"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14" name="Rectangle 13"/>
          <p:cNvSpPr/>
          <p:nvPr/>
        </p:nvSpPr>
        <p:spPr>
          <a:xfrm>
            <a:off x="387927" y="3380024"/>
            <a:ext cx="4136068" cy="3416320"/>
          </a:xfrm>
          <a:prstGeom prst="rect">
            <a:avLst/>
          </a:prstGeom>
          <a:noFill/>
        </p:spPr>
        <p:txBody>
          <a:bodyPr wrap="none" lIns="91440" tIns="45720" rIns="91440" bIns="45720">
            <a:spAutoFit/>
          </a:bodyPr>
          <a:lstStyle/>
          <a:p>
            <a:pPr algn="ctr"/>
            <a:r>
              <a:rPr lang="en-US"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Warm UP </a:t>
            </a:r>
          </a:p>
          <a:p>
            <a:pPr algn="ctr"/>
            <a:r>
              <a:rPr lang="en-US"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leftovers</a:t>
            </a:r>
            <a:br>
              <a:rPr lang="en-US"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br>
            <a:r>
              <a:rPr lang="en-US"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&amp; clean UP </a:t>
            </a:r>
          </a:p>
          <a:p>
            <a:pPr algn="ctr"/>
            <a:r>
              <a:rPr lang="en-US"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the kitchen.</a:t>
            </a:r>
          </a:p>
        </p:txBody>
      </p:sp>
      <p:sp>
        <p:nvSpPr>
          <p:cNvPr id="15" name="Rectangle 14"/>
          <p:cNvSpPr/>
          <p:nvPr/>
        </p:nvSpPr>
        <p:spPr>
          <a:xfrm rot="1517613">
            <a:off x="4827056" y="1341488"/>
            <a:ext cx="6478055" cy="923330"/>
          </a:xfrm>
          <a:prstGeom prst="rect">
            <a:avLst/>
          </a:prstGeom>
          <a:solidFill>
            <a:schemeClr val="bg1">
              <a:lumMod val="95000"/>
              <a:lumOff val="5000"/>
            </a:schemeClr>
          </a:solidFill>
        </p:spPr>
        <p:txBody>
          <a:bodyPr wrap="none" lIns="91440" tIns="45720" rIns="91440" bIns="45720">
            <a:spAutoFit/>
          </a:bodyPr>
          <a:lstStyle/>
          <a:p>
            <a:pPr algn="ctr"/>
            <a:r>
              <a:rPr lang="en-US" sz="5400" b="1" cap="none" spc="0" dirty="0">
                <a:ln w="10160">
                  <a:solidFill>
                    <a:schemeClr val="accent5"/>
                  </a:solidFill>
                  <a:prstDash val="solid"/>
                </a:ln>
                <a:effectLst>
                  <a:outerShdw blurRad="38100" dist="38100" dir="2700000" algn="tl">
                    <a:srgbClr val="000000">
                      <a:alpha val="43137"/>
                    </a:srgbClr>
                  </a:outerShdw>
                </a:effectLst>
              </a:rPr>
              <a:t>Lock UP the house.</a:t>
            </a:r>
          </a:p>
        </p:txBody>
      </p:sp>
      <p:sp>
        <p:nvSpPr>
          <p:cNvPr id="17" name="Rectangle 16"/>
          <p:cNvSpPr/>
          <p:nvPr/>
        </p:nvSpPr>
        <p:spPr>
          <a:xfrm rot="16200000">
            <a:off x="8544487" y="2769990"/>
            <a:ext cx="6130204" cy="923330"/>
          </a:xfrm>
          <a:prstGeom prst="rect">
            <a:avLst/>
          </a:prstGeom>
          <a:solidFill>
            <a:schemeClr val="bg1">
              <a:lumMod val="95000"/>
              <a:lumOff val="5000"/>
            </a:schemeClr>
          </a:solidFill>
        </p:spPr>
        <p:txBody>
          <a:bodyPr wrap="none" lIns="91440" tIns="45720" rIns="91440" bIns="45720">
            <a:spAutoFit/>
          </a:bodyPr>
          <a:lstStyle/>
          <a:p>
            <a:pPr algn="ctr"/>
            <a:r>
              <a:rPr lang="en-US" sz="5400" b="1" cap="none" spc="0" dirty="0">
                <a:ln w="10160">
                  <a:solidFill>
                    <a:schemeClr val="accent5"/>
                  </a:solidFill>
                  <a:prstDash val="solid"/>
                </a:ln>
                <a:effectLst>
                  <a:outerShdw blurRad="38100" dist="38100" dir="2700000" algn="tl">
                    <a:srgbClr val="000000">
                      <a:alpha val="43137"/>
                    </a:srgbClr>
                  </a:outerShdw>
                </a:effectLst>
              </a:rPr>
              <a:t>Fix UP the old car.</a:t>
            </a:r>
          </a:p>
        </p:txBody>
      </p:sp>
      <p:sp>
        <p:nvSpPr>
          <p:cNvPr id="18" name="Rectangle 17"/>
          <p:cNvSpPr/>
          <p:nvPr/>
        </p:nvSpPr>
        <p:spPr>
          <a:xfrm>
            <a:off x="-2540" y="1415673"/>
            <a:ext cx="6668813" cy="1754326"/>
          </a:xfrm>
          <a:prstGeom prst="rect">
            <a:avLst/>
          </a:prstGeom>
          <a:solidFill>
            <a:schemeClr val="bg1">
              <a:lumMod val="95000"/>
              <a:lumOff val="5000"/>
            </a:schemeClr>
          </a:solidFill>
        </p:spPr>
        <p:txBody>
          <a:bodyPr wrap="none" lIns="91440" tIns="45720" rIns="91440" bIns="45720">
            <a:spAutoFit/>
          </a:bodyPr>
          <a:lstStyle/>
          <a:p>
            <a:pPr algn="ctr"/>
            <a:r>
              <a:rPr lang="en-US" sz="5400" b="1" cap="none" spc="0" dirty="0">
                <a:ln w="10160">
                  <a:solidFill>
                    <a:schemeClr val="accent5"/>
                  </a:solidFill>
                  <a:prstDash val="solid"/>
                </a:ln>
                <a:effectLst>
                  <a:outerShdw blurRad="38100" dist="38100" dir="2700000" algn="tl">
                    <a:srgbClr val="000000">
                      <a:alpha val="43137"/>
                    </a:srgbClr>
                  </a:outerShdw>
                </a:effectLst>
              </a:rPr>
              <a:t>David </a:t>
            </a:r>
            <a:r>
              <a:rPr lang="en-US" sz="5400" b="1" i="1" u="sng" cap="none" spc="0" dirty="0">
                <a:ln w="10160">
                  <a:solidFill>
                    <a:schemeClr val="accent5"/>
                  </a:solidFill>
                  <a:prstDash val="solid"/>
                </a:ln>
                <a:effectLst>
                  <a:outerShdw blurRad="38100" dist="38100" dir="2700000" algn="tl">
                    <a:srgbClr val="000000">
                      <a:alpha val="43137"/>
                    </a:srgbClr>
                  </a:outerShdw>
                </a:effectLst>
              </a:rPr>
              <a:t>ALWAYS</a:t>
            </a:r>
            <a:r>
              <a:rPr lang="en-US" sz="5400" b="1" cap="none" spc="0" dirty="0">
                <a:ln w="10160">
                  <a:solidFill>
                    <a:schemeClr val="accent5"/>
                  </a:solidFill>
                  <a:prstDash val="solid"/>
                </a:ln>
                <a:effectLst>
                  <a:outerShdw blurRad="38100" dist="38100" dir="2700000" algn="tl">
                    <a:srgbClr val="000000">
                      <a:alpha val="43137"/>
                    </a:srgbClr>
                  </a:outerShdw>
                </a:effectLst>
              </a:rPr>
              <a:t> stirs </a:t>
            </a:r>
            <a:br>
              <a:rPr lang="en-US" sz="5400" b="1" cap="none" spc="0" dirty="0">
                <a:ln w="10160">
                  <a:solidFill>
                    <a:schemeClr val="accent5"/>
                  </a:solidFill>
                  <a:prstDash val="solid"/>
                </a:ln>
                <a:effectLst>
                  <a:outerShdw blurRad="38100" dist="38100" dir="2700000" algn="tl">
                    <a:srgbClr val="000000">
                      <a:alpha val="43137"/>
                    </a:srgbClr>
                  </a:outerShdw>
                </a:effectLst>
              </a:rPr>
            </a:br>
            <a:r>
              <a:rPr lang="en-US" sz="5400" b="1" cap="none" spc="0" dirty="0">
                <a:ln w="10160">
                  <a:solidFill>
                    <a:schemeClr val="accent5"/>
                  </a:solidFill>
                  <a:prstDash val="solid"/>
                </a:ln>
                <a:effectLst>
                  <a:outerShdw blurRad="38100" dist="38100" dir="2700000" algn="tl">
                    <a:srgbClr val="000000">
                      <a:alpha val="43137"/>
                    </a:srgbClr>
                  </a:outerShdw>
                </a:effectLst>
              </a:rPr>
              <a:t>UP trouble!</a:t>
            </a:r>
          </a:p>
        </p:txBody>
      </p:sp>
      <p:sp>
        <p:nvSpPr>
          <p:cNvPr id="19" name="Rectangle 18"/>
          <p:cNvSpPr/>
          <p:nvPr/>
        </p:nvSpPr>
        <p:spPr>
          <a:xfrm>
            <a:off x="722446" y="5737325"/>
            <a:ext cx="5521063" cy="923330"/>
          </a:xfrm>
          <a:prstGeom prst="rect">
            <a:avLst/>
          </a:prstGeom>
          <a:solidFill>
            <a:schemeClr val="bg1">
              <a:lumMod val="95000"/>
              <a:lumOff val="5000"/>
            </a:schemeClr>
          </a:solidFill>
        </p:spPr>
        <p:txBody>
          <a:bodyPr wrap="none" lIns="91440" tIns="45720" rIns="91440" bIns="45720">
            <a:spAutoFit/>
          </a:bodyPr>
          <a:lstStyle/>
          <a:p>
            <a:pPr algn="ctr"/>
            <a:r>
              <a:rPr lang="en-US" sz="5400" b="1" cap="none" spc="0" dirty="0">
                <a:ln w="10160">
                  <a:solidFill>
                    <a:schemeClr val="accent5"/>
                  </a:solidFill>
                  <a:prstDash val="solid"/>
                </a:ln>
                <a:effectLst>
                  <a:outerShdw blurRad="38100" dist="38100" dir="2700000" algn="tl">
                    <a:srgbClr val="000000">
                      <a:alpha val="43137"/>
                    </a:srgbClr>
                  </a:outerShdw>
                </a:effectLst>
              </a:rPr>
              <a:t>Line UP for food.</a:t>
            </a:r>
          </a:p>
        </p:txBody>
      </p:sp>
      <p:sp>
        <p:nvSpPr>
          <p:cNvPr id="20" name="Rectangle 19"/>
          <p:cNvSpPr/>
          <p:nvPr/>
        </p:nvSpPr>
        <p:spPr>
          <a:xfrm>
            <a:off x="2645840" y="3299500"/>
            <a:ext cx="7502375" cy="923330"/>
          </a:xfrm>
          <a:prstGeom prst="rect">
            <a:avLst/>
          </a:prstGeom>
          <a:solidFill>
            <a:schemeClr val="bg1">
              <a:lumMod val="95000"/>
              <a:lumOff val="5000"/>
            </a:schemeClr>
          </a:solidFill>
        </p:spPr>
        <p:txBody>
          <a:bodyPr wrap="none" lIns="91440" tIns="45720" rIns="91440" bIns="45720">
            <a:spAutoFit/>
          </a:bodyPr>
          <a:lstStyle/>
          <a:p>
            <a:pPr algn="ctr"/>
            <a:r>
              <a:rPr lang="en-US" sz="5400" b="1" cap="none" spc="0" dirty="0">
                <a:ln w="10160">
                  <a:solidFill>
                    <a:schemeClr val="accent5"/>
                  </a:solidFill>
                  <a:prstDash val="solid"/>
                </a:ln>
                <a:effectLst>
                  <a:outerShdw blurRad="38100" dist="38100" dir="2700000" algn="tl">
                    <a:srgbClr val="000000">
                      <a:alpha val="43137"/>
                    </a:srgbClr>
                  </a:outerShdw>
                </a:effectLst>
              </a:rPr>
              <a:t>Works UP an appetite.</a:t>
            </a:r>
          </a:p>
        </p:txBody>
      </p:sp>
      <p:sp>
        <p:nvSpPr>
          <p:cNvPr id="21" name="Rectangle 20"/>
          <p:cNvSpPr/>
          <p:nvPr/>
        </p:nvSpPr>
        <p:spPr>
          <a:xfrm>
            <a:off x="3795662" y="4594026"/>
            <a:ext cx="6032422" cy="923330"/>
          </a:xfrm>
          <a:prstGeom prst="rect">
            <a:avLst/>
          </a:prstGeom>
          <a:solidFill>
            <a:schemeClr val="bg1">
              <a:lumMod val="95000"/>
              <a:lumOff val="5000"/>
            </a:schemeClr>
          </a:solidFill>
        </p:spPr>
        <p:txBody>
          <a:bodyPr wrap="none" lIns="91440" tIns="45720" rIns="91440" bIns="45720">
            <a:spAutoFit/>
          </a:bodyPr>
          <a:lstStyle/>
          <a:p>
            <a:pPr algn="ctr"/>
            <a:r>
              <a:rPr lang="en-US" sz="5400" b="1" cap="none" spc="0" dirty="0">
                <a:ln w="10160">
                  <a:solidFill>
                    <a:schemeClr val="accent5"/>
                  </a:solidFill>
                  <a:prstDash val="solid"/>
                </a:ln>
                <a:effectLst>
                  <a:outerShdw blurRad="38100" dist="38100" dir="2700000" algn="tl">
                    <a:srgbClr val="000000">
                      <a:alpha val="43137"/>
                    </a:srgbClr>
                  </a:outerShdw>
                </a:effectLst>
              </a:rPr>
              <a:t>Think UP excuses.</a:t>
            </a:r>
          </a:p>
        </p:txBody>
      </p:sp>
    </p:spTree>
    <p:extLst>
      <p:ext uri="{BB962C8B-B14F-4D97-AF65-F5344CB8AC3E}">
        <p14:creationId xmlns:p14="http://schemas.microsoft.com/office/powerpoint/2010/main" val="2905147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heel(1)">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2000"/>
                                        <p:tgtEl>
                                          <p:spTgt spid="9"/>
                                        </p:tgtEl>
                                      </p:cBhvr>
                                    </p:animEffect>
                                    <p:anim calcmode="lin" valueType="num">
                                      <p:cBhvr>
                                        <p:cTn id="28" dur="2000" fill="hold"/>
                                        <p:tgtEl>
                                          <p:spTgt spid="9"/>
                                        </p:tgtEl>
                                        <p:attrNameLst>
                                          <p:attrName>ppt_w</p:attrName>
                                        </p:attrNameLst>
                                      </p:cBhvr>
                                      <p:tavLst>
                                        <p:tav tm="0" fmla="#ppt_w*sin(2.5*pi*$)">
                                          <p:val>
                                            <p:fltVal val="0"/>
                                          </p:val>
                                        </p:tav>
                                        <p:tav tm="100000">
                                          <p:val>
                                            <p:fltVal val="1"/>
                                          </p:val>
                                        </p:tav>
                                      </p:tavLst>
                                    </p:anim>
                                    <p:anim calcmode="lin" valueType="num">
                                      <p:cBhvr>
                                        <p:cTn id="29"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circle(in)">
                                      <p:cBhvr>
                                        <p:cTn id="38" dur="2000"/>
                                        <p:tgtEl>
                                          <p:spTgt spid="11"/>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barn(inVertical)">
                                      <p:cBhvr>
                                        <p:cTn id="43" dur="500"/>
                                        <p:tgtEl>
                                          <p:spTgt spid="12"/>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barn(inVertical)">
                                      <p:cBhvr>
                                        <p:cTn id="48" dur="500"/>
                                        <p:tgtEl>
                                          <p:spTgt spid="13"/>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additive="base">
                                        <p:cTn id="53" dur="500" fill="hold"/>
                                        <p:tgtEl>
                                          <p:spTgt spid="14"/>
                                        </p:tgtEl>
                                        <p:attrNameLst>
                                          <p:attrName>ppt_x</p:attrName>
                                        </p:attrNameLst>
                                      </p:cBhvr>
                                      <p:tavLst>
                                        <p:tav tm="0">
                                          <p:val>
                                            <p:strVal val="#ppt_x"/>
                                          </p:val>
                                        </p:tav>
                                        <p:tav tm="100000">
                                          <p:val>
                                            <p:strVal val="#ppt_x"/>
                                          </p:val>
                                        </p:tav>
                                      </p:tavLst>
                                    </p:anim>
                                    <p:anim calcmode="lin" valueType="num">
                                      <p:cBhvr additive="base">
                                        <p:cTn id="5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barn(inVertical)">
                                      <p:cBhvr>
                                        <p:cTn id="59" dur="500"/>
                                        <p:tgtEl>
                                          <p:spTgt spid="15"/>
                                        </p:tgtEl>
                                      </p:cBhvr>
                                    </p:animEffect>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17"/>
                                        </p:tgtEl>
                                        <p:attrNameLst>
                                          <p:attrName>style.visibility</p:attrName>
                                        </p:attrNameLst>
                                      </p:cBhvr>
                                      <p:to>
                                        <p:strVal val="visible"/>
                                      </p:to>
                                    </p:set>
                                    <p:anim calcmode="lin" valueType="num">
                                      <p:cBhvr additive="base">
                                        <p:cTn id="64" dur="500" fill="hold"/>
                                        <p:tgtEl>
                                          <p:spTgt spid="17"/>
                                        </p:tgtEl>
                                        <p:attrNameLst>
                                          <p:attrName>ppt_x</p:attrName>
                                        </p:attrNameLst>
                                      </p:cBhvr>
                                      <p:tavLst>
                                        <p:tav tm="0">
                                          <p:val>
                                            <p:strVal val="#ppt_x"/>
                                          </p:val>
                                        </p:tav>
                                        <p:tav tm="100000">
                                          <p:val>
                                            <p:strVal val="#ppt_x"/>
                                          </p:val>
                                        </p:tav>
                                      </p:tavLst>
                                    </p:anim>
                                    <p:anim calcmode="lin" valueType="num">
                                      <p:cBhvr additive="base">
                                        <p:cTn id="65"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grpId="0" nodeType="clickEffect">
                                  <p:stCondLst>
                                    <p:cond delay="0"/>
                                  </p:stCondLst>
                                  <p:childTnLst>
                                    <p:set>
                                      <p:cBhvr>
                                        <p:cTn id="69" dur="1" fill="hold">
                                          <p:stCondLst>
                                            <p:cond delay="0"/>
                                          </p:stCondLst>
                                        </p:cTn>
                                        <p:tgtEl>
                                          <p:spTgt spid="18"/>
                                        </p:tgtEl>
                                        <p:attrNameLst>
                                          <p:attrName>style.visibility</p:attrName>
                                        </p:attrNameLst>
                                      </p:cBhvr>
                                      <p:to>
                                        <p:strVal val="visible"/>
                                      </p:to>
                                    </p:set>
                                    <p:animEffect transition="in" filter="wipe(down)">
                                      <p:cBhvr>
                                        <p:cTn id="70" dur="500"/>
                                        <p:tgtEl>
                                          <p:spTgt spid="18"/>
                                        </p:tgtEl>
                                      </p:cBhvr>
                                    </p:animEffect>
                                  </p:childTnLst>
                                </p:cTn>
                              </p:par>
                            </p:childTnLst>
                          </p:cTn>
                        </p:par>
                      </p:childTnLst>
                    </p:cTn>
                  </p:par>
                  <p:par>
                    <p:cTn id="71" fill="hold">
                      <p:stCondLst>
                        <p:cond delay="indefinite"/>
                      </p:stCondLst>
                      <p:childTnLst>
                        <p:par>
                          <p:cTn id="72" fill="hold">
                            <p:stCondLst>
                              <p:cond delay="0"/>
                            </p:stCondLst>
                            <p:childTnLst>
                              <p:par>
                                <p:cTn id="73" presetID="26" presetClass="entr" presetSubtype="0" fill="hold" grpId="0" nodeType="clickEffect">
                                  <p:stCondLst>
                                    <p:cond delay="0"/>
                                  </p:stCondLst>
                                  <p:childTnLst>
                                    <p:set>
                                      <p:cBhvr>
                                        <p:cTn id="74" dur="1" fill="hold">
                                          <p:stCondLst>
                                            <p:cond delay="0"/>
                                          </p:stCondLst>
                                        </p:cTn>
                                        <p:tgtEl>
                                          <p:spTgt spid="19"/>
                                        </p:tgtEl>
                                        <p:attrNameLst>
                                          <p:attrName>style.visibility</p:attrName>
                                        </p:attrNameLst>
                                      </p:cBhvr>
                                      <p:to>
                                        <p:strVal val="visible"/>
                                      </p:to>
                                    </p:set>
                                    <p:animEffect transition="in" filter="wipe(down)">
                                      <p:cBhvr>
                                        <p:cTn id="75" dur="580">
                                          <p:stCondLst>
                                            <p:cond delay="0"/>
                                          </p:stCondLst>
                                        </p:cTn>
                                        <p:tgtEl>
                                          <p:spTgt spid="19"/>
                                        </p:tgtEl>
                                      </p:cBhvr>
                                    </p:animEffect>
                                    <p:anim calcmode="lin" valueType="num">
                                      <p:cBhvr>
                                        <p:cTn id="76"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81" dur="26">
                                          <p:stCondLst>
                                            <p:cond delay="650"/>
                                          </p:stCondLst>
                                        </p:cTn>
                                        <p:tgtEl>
                                          <p:spTgt spid="19"/>
                                        </p:tgtEl>
                                      </p:cBhvr>
                                      <p:to x="100000" y="60000"/>
                                    </p:animScale>
                                    <p:animScale>
                                      <p:cBhvr>
                                        <p:cTn id="82" dur="166" decel="50000">
                                          <p:stCondLst>
                                            <p:cond delay="676"/>
                                          </p:stCondLst>
                                        </p:cTn>
                                        <p:tgtEl>
                                          <p:spTgt spid="19"/>
                                        </p:tgtEl>
                                      </p:cBhvr>
                                      <p:to x="100000" y="100000"/>
                                    </p:animScale>
                                    <p:animScale>
                                      <p:cBhvr>
                                        <p:cTn id="83" dur="26">
                                          <p:stCondLst>
                                            <p:cond delay="1312"/>
                                          </p:stCondLst>
                                        </p:cTn>
                                        <p:tgtEl>
                                          <p:spTgt spid="19"/>
                                        </p:tgtEl>
                                      </p:cBhvr>
                                      <p:to x="100000" y="80000"/>
                                    </p:animScale>
                                    <p:animScale>
                                      <p:cBhvr>
                                        <p:cTn id="84" dur="166" decel="50000">
                                          <p:stCondLst>
                                            <p:cond delay="1338"/>
                                          </p:stCondLst>
                                        </p:cTn>
                                        <p:tgtEl>
                                          <p:spTgt spid="19"/>
                                        </p:tgtEl>
                                      </p:cBhvr>
                                      <p:to x="100000" y="100000"/>
                                    </p:animScale>
                                    <p:animScale>
                                      <p:cBhvr>
                                        <p:cTn id="85" dur="26">
                                          <p:stCondLst>
                                            <p:cond delay="1642"/>
                                          </p:stCondLst>
                                        </p:cTn>
                                        <p:tgtEl>
                                          <p:spTgt spid="19"/>
                                        </p:tgtEl>
                                      </p:cBhvr>
                                      <p:to x="100000" y="90000"/>
                                    </p:animScale>
                                    <p:animScale>
                                      <p:cBhvr>
                                        <p:cTn id="86" dur="166" decel="50000">
                                          <p:stCondLst>
                                            <p:cond delay="1668"/>
                                          </p:stCondLst>
                                        </p:cTn>
                                        <p:tgtEl>
                                          <p:spTgt spid="19"/>
                                        </p:tgtEl>
                                      </p:cBhvr>
                                      <p:to x="100000" y="100000"/>
                                    </p:animScale>
                                    <p:animScale>
                                      <p:cBhvr>
                                        <p:cTn id="87" dur="26">
                                          <p:stCondLst>
                                            <p:cond delay="1808"/>
                                          </p:stCondLst>
                                        </p:cTn>
                                        <p:tgtEl>
                                          <p:spTgt spid="19"/>
                                        </p:tgtEl>
                                      </p:cBhvr>
                                      <p:to x="100000" y="95000"/>
                                    </p:animScale>
                                    <p:animScale>
                                      <p:cBhvr>
                                        <p:cTn id="88" dur="166" decel="50000">
                                          <p:stCondLst>
                                            <p:cond delay="1834"/>
                                          </p:stCondLst>
                                        </p:cTn>
                                        <p:tgtEl>
                                          <p:spTgt spid="19"/>
                                        </p:tgtEl>
                                      </p:cBhvr>
                                      <p:to x="100000" y="100000"/>
                                    </p:animScale>
                                  </p:childTnLst>
                                </p:cTn>
                              </p:par>
                            </p:childTnLst>
                          </p:cTn>
                        </p:par>
                      </p:childTnLst>
                    </p:cTn>
                  </p:par>
                  <p:par>
                    <p:cTn id="89" fill="hold">
                      <p:stCondLst>
                        <p:cond delay="indefinite"/>
                      </p:stCondLst>
                      <p:childTnLst>
                        <p:par>
                          <p:cTn id="90" fill="hold">
                            <p:stCondLst>
                              <p:cond delay="0"/>
                            </p:stCondLst>
                            <p:childTnLst>
                              <p:par>
                                <p:cTn id="91" presetID="45" presetClass="entr" presetSubtype="0" fill="hold" grpId="0" nodeType="clickEffect">
                                  <p:stCondLst>
                                    <p:cond delay="0"/>
                                  </p:stCondLst>
                                  <p:childTnLst>
                                    <p:set>
                                      <p:cBhvr>
                                        <p:cTn id="92" dur="1" fill="hold">
                                          <p:stCondLst>
                                            <p:cond delay="0"/>
                                          </p:stCondLst>
                                        </p:cTn>
                                        <p:tgtEl>
                                          <p:spTgt spid="20"/>
                                        </p:tgtEl>
                                        <p:attrNameLst>
                                          <p:attrName>style.visibility</p:attrName>
                                        </p:attrNameLst>
                                      </p:cBhvr>
                                      <p:to>
                                        <p:strVal val="visible"/>
                                      </p:to>
                                    </p:set>
                                    <p:animEffect transition="in" filter="fade">
                                      <p:cBhvr>
                                        <p:cTn id="93" dur="2000"/>
                                        <p:tgtEl>
                                          <p:spTgt spid="20"/>
                                        </p:tgtEl>
                                      </p:cBhvr>
                                    </p:animEffect>
                                    <p:anim calcmode="lin" valueType="num">
                                      <p:cBhvr>
                                        <p:cTn id="94" dur="2000" fill="hold"/>
                                        <p:tgtEl>
                                          <p:spTgt spid="20"/>
                                        </p:tgtEl>
                                        <p:attrNameLst>
                                          <p:attrName>ppt_w</p:attrName>
                                        </p:attrNameLst>
                                      </p:cBhvr>
                                      <p:tavLst>
                                        <p:tav tm="0" fmla="#ppt_w*sin(2.5*pi*$)">
                                          <p:val>
                                            <p:fltVal val="0"/>
                                          </p:val>
                                        </p:tav>
                                        <p:tav tm="100000">
                                          <p:val>
                                            <p:fltVal val="1"/>
                                          </p:val>
                                        </p:tav>
                                      </p:tavLst>
                                    </p:anim>
                                    <p:anim calcmode="lin" valueType="num">
                                      <p:cBhvr>
                                        <p:cTn id="95" dur="2000" fill="hold"/>
                                        <p:tgtEl>
                                          <p:spTgt spid="20"/>
                                        </p:tgtEl>
                                        <p:attrNameLst>
                                          <p:attrName>ppt_h</p:attrName>
                                        </p:attrNameLst>
                                      </p:cBhvr>
                                      <p:tavLst>
                                        <p:tav tm="0">
                                          <p:val>
                                            <p:strVal val="#ppt_h"/>
                                          </p:val>
                                        </p:tav>
                                        <p:tav tm="100000">
                                          <p:val>
                                            <p:strVal val="#ppt_h"/>
                                          </p:val>
                                        </p:tav>
                                      </p:tavLst>
                                    </p:anim>
                                  </p:childTnLst>
                                </p:cTn>
                              </p:par>
                            </p:childTnLst>
                          </p:cTn>
                        </p:par>
                      </p:childTnLst>
                    </p:cTn>
                  </p:par>
                  <p:par>
                    <p:cTn id="96" fill="hold">
                      <p:stCondLst>
                        <p:cond delay="indefinite"/>
                      </p:stCondLst>
                      <p:childTnLst>
                        <p:par>
                          <p:cTn id="97" fill="hold">
                            <p:stCondLst>
                              <p:cond delay="0"/>
                            </p:stCondLst>
                            <p:childTnLst>
                              <p:par>
                                <p:cTn id="98" presetID="31" presetClass="entr" presetSubtype="0" fill="hold" grpId="0" nodeType="clickEffect">
                                  <p:stCondLst>
                                    <p:cond delay="0"/>
                                  </p:stCondLst>
                                  <p:childTnLst>
                                    <p:set>
                                      <p:cBhvr>
                                        <p:cTn id="99" dur="1" fill="hold">
                                          <p:stCondLst>
                                            <p:cond delay="0"/>
                                          </p:stCondLst>
                                        </p:cTn>
                                        <p:tgtEl>
                                          <p:spTgt spid="21"/>
                                        </p:tgtEl>
                                        <p:attrNameLst>
                                          <p:attrName>style.visibility</p:attrName>
                                        </p:attrNameLst>
                                      </p:cBhvr>
                                      <p:to>
                                        <p:strVal val="visible"/>
                                      </p:to>
                                    </p:set>
                                    <p:anim calcmode="lin" valueType="num">
                                      <p:cBhvr>
                                        <p:cTn id="100" dur="1000" fill="hold"/>
                                        <p:tgtEl>
                                          <p:spTgt spid="21"/>
                                        </p:tgtEl>
                                        <p:attrNameLst>
                                          <p:attrName>ppt_w</p:attrName>
                                        </p:attrNameLst>
                                      </p:cBhvr>
                                      <p:tavLst>
                                        <p:tav tm="0">
                                          <p:val>
                                            <p:fltVal val="0"/>
                                          </p:val>
                                        </p:tav>
                                        <p:tav tm="100000">
                                          <p:val>
                                            <p:strVal val="#ppt_w"/>
                                          </p:val>
                                        </p:tav>
                                      </p:tavLst>
                                    </p:anim>
                                    <p:anim calcmode="lin" valueType="num">
                                      <p:cBhvr>
                                        <p:cTn id="101" dur="1000" fill="hold"/>
                                        <p:tgtEl>
                                          <p:spTgt spid="21"/>
                                        </p:tgtEl>
                                        <p:attrNameLst>
                                          <p:attrName>ppt_h</p:attrName>
                                        </p:attrNameLst>
                                      </p:cBhvr>
                                      <p:tavLst>
                                        <p:tav tm="0">
                                          <p:val>
                                            <p:fltVal val="0"/>
                                          </p:val>
                                        </p:tav>
                                        <p:tav tm="100000">
                                          <p:val>
                                            <p:strVal val="#ppt_h"/>
                                          </p:val>
                                        </p:tav>
                                      </p:tavLst>
                                    </p:anim>
                                    <p:anim calcmode="lin" valueType="num">
                                      <p:cBhvr>
                                        <p:cTn id="102" dur="1000" fill="hold"/>
                                        <p:tgtEl>
                                          <p:spTgt spid="21"/>
                                        </p:tgtEl>
                                        <p:attrNameLst>
                                          <p:attrName>style.rotation</p:attrName>
                                        </p:attrNameLst>
                                      </p:cBhvr>
                                      <p:tavLst>
                                        <p:tav tm="0">
                                          <p:val>
                                            <p:fltVal val="90"/>
                                          </p:val>
                                        </p:tav>
                                        <p:tav tm="100000">
                                          <p:val>
                                            <p:fltVal val="0"/>
                                          </p:val>
                                        </p:tav>
                                      </p:tavLst>
                                    </p:anim>
                                    <p:animEffect transition="in" filter="fade">
                                      <p:cBhvr>
                                        <p:cTn id="103"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P spid="15" grpId="0" animBg="1"/>
      <p:bldP spid="17" grpId="0" animBg="1"/>
      <p:bldP spid="18" grpId="0" animBg="1"/>
      <p:bldP spid="19" grpId="0" animBg="1"/>
      <p:bldP spid="20" grpId="0" animBg="1"/>
      <p:bldP spid="2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404723" cy="1400530"/>
          </a:xfrm>
        </p:spPr>
        <p:txBody>
          <a:bodyPr/>
          <a:lstStyle/>
          <a:p>
            <a:r>
              <a:rPr lang="en-US" sz="6000" dirty="0">
                <a:latin typeface="Arial" panose="020B0604020202020204" pitchFamily="34" charset="0"/>
                <a:cs typeface="Arial" panose="020B0604020202020204" pitchFamily="34" charset="0"/>
              </a:rPr>
              <a:t>Huh???</a:t>
            </a:r>
          </a:p>
        </p:txBody>
      </p:sp>
      <p:sp>
        <p:nvSpPr>
          <p:cNvPr id="3" name="Content Placeholder 2"/>
          <p:cNvSpPr>
            <a:spLocks noGrp="1"/>
          </p:cNvSpPr>
          <p:nvPr>
            <p:ph idx="1"/>
          </p:nvPr>
        </p:nvSpPr>
        <p:spPr>
          <a:xfrm>
            <a:off x="0" y="983773"/>
            <a:ext cx="12192000" cy="4195481"/>
          </a:xfrm>
        </p:spPr>
        <p:txBody>
          <a:bodyPr>
            <a:noAutofit/>
          </a:bodyPr>
          <a:lstStyle/>
          <a:p>
            <a:r>
              <a:rPr lang="en-US" sz="5000" dirty="0">
                <a:latin typeface="Arial" panose="020B0604020202020204" pitchFamily="34" charset="0"/>
                <a:cs typeface="Arial" panose="020B0604020202020204" pitchFamily="34" charset="0"/>
              </a:rPr>
              <a:t>To be dressed is one thing but to be dressed UP is special.</a:t>
            </a:r>
          </a:p>
          <a:p>
            <a:r>
              <a:rPr lang="en-US" sz="5000" dirty="0">
                <a:latin typeface="Arial" panose="020B0604020202020204" pitchFamily="34" charset="0"/>
                <a:cs typeface="Arial" panose="020B0604020202020204" pitchFamily="34" charset="0"/>
              </a:rPr>
              <a:t>A drain must be opened UP because it is stopped UP.</a:t>
            </a:r>
          </a:p>
          <a:p>
            <a:r>
              <a:rPr lang="en-US" sz="5000" dirty="0">
                <a:latin typeface="Arial" panose="020B0604020202020204" pitchFamily="34" charset="0"/>
                <a:cs typeface="Arial" panose="020B0604020202020204" pitchFamily="34" charset="0"/>
              </a:rPr>
              <a:t>We open UP a store in the morning but we close it UP at night.</a:t>
            </a:r>
          </a:p>
          <a:p>
            <a:endParaRPr lang="en-US" sz="5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087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404723" cy="1400530"/>
          </a:xfrm>
        </p:spPr>
        <p:txBody>
          <a:bodyPr/>
          <a:lstStyle/>
          <a:p>
            <a:r>
              <a:rPr lang="en-US" sz="6000" dirty="0">
                <a:latin typeface="Arial" panose="020B0604020202020204" pitchFamily="34" charset="0"/>
                <a:cs typeface="Arial" panose="020B0604020202020204" pitchFamily="34" charset="0"/>
              </a:rPr>
              <a:t>Huh???</a:t>
            </a:r>
          </a:p>
        </p:txBody>
      </p:sp>
      <p:sp>
        <p:nvSpPr>
          <p:cNvPr id="3" name="Content Placeholder 2"/>
          <p:cNvSpPr>
            <a:spLocks noGrp="1"/>
          </p:cNvSpPr>
          <p:nvPr>
            <p:ph idx="1"/>
          </p:nvPr>
        </p:nvSpPr>
        <p:spPr>
          <a:xfrm>
            <a:off x="0" y="983773"/>
            <a:ext cx="12192000" cy="4195481"/>
          </a:xfrm>
        </p:spPr>
        <p:txBody>
          <a:bodyPr>
            <a:noAutofit/>
          </a:bodyPr>
          <a:lstStyle/>
          <a:p>
            <a:pPr marL="0" indent="0" algn="just">
              <a:buNone/>
            </a:pPr>
            <a:r>
              <a:rPr lang="en-US" sz="4800" dirty="0">
                <a:latin typeface="Arial" panose="020B0604020202020204" pitchFamily="34" charset="0"/>
                <a:cs typeface="Arial" panose="020B0604020202020204" pitchFamily="34" charset="0"/>
              </a:rPr>
              <a:t>When it threatens to rain, we say it is clouding UP. When the sun comes out, we say it is clearing UP. When it rains, it soaks UP into the earth. When it does not rain for a while, things dry UP. One could go on and on, but I'll wrap it UP. We mess UP, we look UP people in the phone book, and whatever you do is UP to you.  </a:t>
            </a:r>
          </a:p>
        </p:txBody>
      </p:sp>
    </p:spTree>
    <p:extLst>
      <p:ext uri="{BB962C8B-B14F-4D97-AF65-F5344CB8AC3E}">
        <p14:creationId xmlns:p14="http://schemas.microsoft.com/office/powerpoint/2010/main" val="2823551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404723" cy="1400530"/>
          </a:xfrm>
        </p:spPr>
        <p:txBody>
          <a:bodyPr/>
          <a:lstStyle/>
          <a:p>
            <a:r>
              <a:rPr lang="en-US" sz="6000" dirty="0">
                <a:latin typeface="Arial" panose="020B0604020202020204" pitchFamily="34" charset="0"/>
                <a:cs typeface="Arial" panose="020B0604020202020204" pitchFamily="34" charset="0"/>
              </a:rPr>
              <a:t>Messiah</a:t>
            </a:r>
          </a:p>
        </p:txBody>
      </p:sp>
      <p:sp>
        <p:nvSpPr>
          <p:cNvPr id="3" name="Content Placeholder 2"/>
          <p:cNvSpPr>
            <a:spLocks noGrp="1"/>
          </p:cNvSpPr>
          <p:nvPr>
            <p:ph idx="1"/>
          </p:nvPr>
        </p:nvSpPr>
        <p:spPr>
          <a:xfrm>
            <a:off x="0" y="1152983"/>
            <a:ext cx="12192000" cy="5705017"/>
          </a:xfrm>
        </p:spPr>
        <p:txBody>
          <a:bodyPr>
            <a:noAutofit/>
          </a:bodyPr>
          <a:lstStyle/>
          <a:p>
            <a:r>
              <a:rPr lang="en-US" sz="5000" dirty="0">
                <a:latin typeface="Arial" panose="020B0604020202020204" pitchFamily="34" charset="0"/>
                <a:cs typeface="Arial" panose="020B0604020202020204" pitchFamily="34" charset="0"/>
              </a:rPr>
              <a:t>Where is this word found?</a:t>
            </a:r>
          </a:p>
          <a:p>
            <a:pPr lvl="1"/>
            <a:r>
              <a:rPr lang="en-US" sz="3600" dirty="0">
                <a:latin typeface="Arial" panose="020B0604020202020204" pitchFamily="34" charset="0"/>
                <a:cs typeface="Arial" panose="020B0604020202020204" pitchFamily="34" charset="0"/>
              </a:rPr>
              <a:t>NT: John 1:41, 4:25</a:t>
            </a:r>
          </a:p>
          <a:p>
            <a:pPr lvl="1"/>
            <a:r>
              <a:rPr lang="en-US" sz="3600" dirty="0">
                <a:latin typeface="Arial" panose="020B0604020202020204" pitchFamily="34" charset="0"/>
                <a:cs typeface="Arial" panose="020B0604020202020204" pitchFamily="34" charset="0"/>
              </a:rPr>
              <a:t>OT: Daniel 9:25-26</a:t>
            </a:r>
          </a:p>
          <a:p>
            <a:pPr lvl="2"/>
            <a:r>
              <a:rPr lang="en-US" sz="3600" dirty="0">
                <a:latin typeface="Arial" panose="020B0604020202020204" pitchFamily="34" charset="0"/>
                <a:cs typeface="Arial" panose="020B0604020202020204" pitchFamily="34" charset="0"/>
              </a:rPr>
              <a:t>600 BC, looking forward to Christ</a:t>
            </a:r>
          </a:p>
          <a:p>
            <a:pPr lvl="2"/>
            <a:r>
              <a:rPr lang="en-US" sz="3600" dirty="0">
                <a:latin typeface="Arial" panose="020B0604020202020204" pitchFamily="34" charset="0"/>
                <a:cs typeface="Arial" panose="020B0604020202020204" pitchFamily="34" charset="0"/>
              </a:rPr>
              <a:t>OT full of prophecies pointing to Christ. (Many false Christs: Theudas &amp; Judas of Galilee [Ac. 7])</a:t>
            </a:r>
          </a:p>
          <a:p>
            <a:r>
              <a:rPr lang="en-US" sz="5000" dirty="0">
                <a:latin typeface="Arial" panose="020B0604020202020204" pitchFamily="34" charset="0"/>
                <a:cs typeface="Arial" panose="020B0604020202020204" pitchFamily="34" charset="0"/>
              </a:rPr>
              <a:t>Over 300 OT prophecies concerning Christ.</a:t>
            </a:r>
          </a:p>
        </p:txBody>
      </p:sp>
    </p:spTree>
    <p:extLst>
      <p:ext uri="{BB962C8B-B14F-4D97-AF65-F5344CB8AC3E}">
        <p14:creationId xmlns:p14="http://schemas.microsoft.com/office/powerpoint/2010/main" val="2708326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400530"/>
          </a:xfrm>
        </p:spPr>
        <p:txBody>
          <a:bodyPr/>
          <a:lstStyle/>
          <a:p>
            <a:r>
              <a:rPr lang="en-US" sz="6000" dirty="0">
                <a:latin typeface="Arial" panose="020B0604020202020204" pitchFamily="34" charset="0"/>
                <a:cs typeface="Arial" panose="020B0604020202020204" pitchFamily="34" charset="0"/>
              </a:rPr>
              <a:t>Word: Messiah &amp; Son of God</a:t>
            </a:r>
          </a:p>
        </p:txBody>
      </p:sp>
      <p:sp>
        <p:nvSpPr>
          <p:cNvPr id="3" name="Content Placeholder 2"/>
          <p:cNvSpPr>
            <a:spLocks noGrp="1"/>
          </p:cNvSpPr>
          <p:nvPr>
            <p:ph idx="1"/>
          </p:nvPr>
        </p:nvSpPr>
        <p:spPr>
          <a:xfrm>
            <a:off x="0" y="1025976"/>
            <a:ext cx="12192000" cy="4195481"/>
          </a:xfrm>
        </p:spPr>
        <p:txBody>
          <a:bodyPr>
            <a:noAutofit/>
          </a:bodyPr>
          <a:lstStyle/>
          <a:p>
            <a:r>
              <a:rPr lang="en-US" sz="4300" dirty="0">
                <a:latin typeface="Arial" panose="020B0604020202020204" pitchFamily="34" charset="0"/>
                <a:cs typeface="Arial" panose="020B0604020202020204" pitchFamily="34" charset="0"/>
              </a:rPr>
              <a:t>John 1:36		Lamb of God</a:t>
            </a:r>
          </a:p>
          <a:p>
            <a:r>
              <a:rPr lang="en-US" sz="4300" dirty="0">
                <a:latin typeface="Arial" panose="020B0604020202020204" pitchFamily="34" charset="0"/>
                <a:cs typeface="Arial" panose="020B0604020202020204" pitchFamily="34" charset="0"/>
              </a:rPr>
              <a:t>John 1:41		We have found Him!</a:t>
            </a:r>
          </a:p>
          <a:p>
            <a:r>
              <a:rPr lang="en-US" sz="4300" dirty="0">
                <a:latin typeface="Arial" panose="020B0604020202020204" pitchFamily="34" charset="0"/>
                <a:cs typeface="Arial" panose="020B0604020202020204" pitchFamily="34" charset="0"/>
              </a:rPr>
              <a:t>John 1:49		Come and See if claims were true</a:t>
            </a:r>
          </a:p>
          <a:p>
            <a:r>
              <a:rPr lang="en-US" sz="4300" dirty="0">
                <a:latin typeface="Arial" panose="020B0604020202020204" pitchFamily="34" charset="0"/>
                <a:cs typeface="Arial" panose="020B0604020202020204" pitchFamily="34" charset="0"/>
              </a:rPr>
              <a:t>John 3:18		Only Begotten Son</a:t>
            </a:r>
          </a:p>
          <a:p>
            <a:r>
              <a:rPr lang="en-US" sz="4300" dirty="0">
                <a:latin typeface="Arial" panose="020B0604020202020204" pitchFamily="34" charset="0"/>
                <a:cs typeface="Arial" panose="020B0604020202020204" pitchFamily="34" charset="0"/>
              </a:rPr>
              <a:t>John 4:25		Would tell all things</a:t>
            </a:r>
          </a:p>
          <a:p>
            <a:r>
              <a:rPr lang="en-US" sz="4300" dirty="0">
                <a:latin typeface="Arial" panose="020B0604020202020204" pitchFamily="34" charset="0"/>
                <a:cs typeface="Arial" panose="020B0604020202020204" pitchFamily="34" charset="0"/>
              </a:rPr>
              <a:t>John 4:29		Knows all</a:t>
            </a:r>
          </a:p>
          <a:p>
            <a:r>
              <a:rPr lang="en-US" sz="4300" dirty="0">
                <a:latin typeface="Arial" panose="020B0604020202020204" pitchFamily="34" charset="0"/>
                <a:cs typeface="Arial" panose="020B0604020202020204" pitchFamily="34" charset="0"/>
              </a:rPr>
              <a:t>John 5:25		Provides life</a:t>
            </a:r>
          </a:p>
        </p:txBody>
      </p:sp>
    </p:spTree>
    <p:extLst>
      <p:ext uri="{BB962C8B-B14F-4D97-AF65-F5344CB8AC3E}">
        <p14:creationId xmlns:p14="http://schemas.microsoft.com/office/powerpoint/2010/main" val="1773566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400530"/>
          </a:xfrm>
        </p:spPr>
        <p:txBody>
          <a:bodyPr/>
          <a:lstStyle/>
          <a:p>
            <a:r>
              <a:rPr lang="en-US" sz="6000" dirty="0">
                <a:latin typeface="Arial" panose="020B0604020202020204" pitchFamily="34" charset="0"/>
                <a:cs typeface="Arial" panose="020B0604020202020204" pitchFamily="34" charset="0"/>
              </a:rPr>
              <a:t>Word: Messiah &amp; Son of God</a:t>
            </a:r>
          </a:p>
        </p:txBody>
      </p:sp>
      <p:sp>
        <p:nvSpPr>
          <p:cNvPr id="3" name="Content Placeholder 2"/>
          <p:cNvSpPr>
            <a:spLocks noGrp="1"/>
          </p:cNvSpPr>
          <p:nvPr>
            <p:ph idx="1"/>
          </p:nvPr>
        </p:nvSpPr>
        <p:spPr>
          <a:xfrm>
            <a:off x="-1" y="1085509"/>
            <a:ext cx="12191999" cy="4195481"/>
          </a:xfrm>
        </p:spPr>
        <p:txBody>
          <a:bodyPr>
            <a:noAutofit/>
          </a:bodyPr>
          <a:lstStyle/>
          <a:p>
            <a:r>
              <a:rPr lang="en-US" sz="4300" dirty="0">
                <a:latin typeface="Arial" panose="020B0604020202020204" pitchFamily="34" charset="0"/>
                <a:cs typeface="Arial" panose="020B0604020202020204" pitchFamily="34" charset="0"/>
              </a:rPr>
              <a:t>John 7:26-31		Performed miracles &amp; healed</a:t>
            </a:r>
          </a:p>
          <a:p>
            <a:r>
              <a:rPr lang="en-US" sz="4300" dirty="0">
                <a:latin typeface="Arial" panose="020B0604020202020204" pitchFamily="34" charset="0"/>
                <a:cs typeface="Arial" panose="020B0604020202020204" pitchFamily="34" charset="0"/>
              </a:rPr>
              <a:t>John 9:22			Healed after following instructions</a:t>
            </a:r>
          </a:p>
          <a:p>
            <a:r>
              <a:rPr lang="en-US" sz="4300" dirty="0">
                <a:latin typeface="Arial" panose="020B0604020202020204" pitchFamily="34" charset="0"/>
                <a:cs typeface="Arial" panose="020B0604020202020204" pitchFamily="34" charset="0"/>
              </a:rPr>
              <a:t>John 10:24			Spoke plainly</a:t>
            </a:r>
          </a:p>
          <a:p>
            <a:r>
              <a:rPr lang="en-US" sz="4300" dirty="0">
                <a:latin typeface="Arial" panose="020B0604020202020204" pitchFamily="34" charset="0"/>
                <a:cs typeface="Arial" panose="020B0604020202020204" pitchFamily="34" charset="0"/>
              </a:rPr>
              <a:t>John 10:36			Sent of the Father</a:t>
            </a:r>
          </a:p>
          <a:p>
            <a:r>
              <a:rPr lang="en-US" sz="4300" dirty="0">
                <a:latin typeface="Arial" panose="020B0604020202020204" pitchFamily="34" charset="0"/>
                <a:cs typeface="Arial" panose="020B0604020202020204" pitchFamily="34" charset="0"/>
              </a:rPr>
              <a:t>John 11:4, 27		Healed to teach</a:t>
            </a:r>
          </a:p>
          <a:p>
            <a:r>
              <a:rPr lang="en-US" sz="4300" dirty="0">
                <a:latin typeface="Arial" panose="020B0604020202020204" pitchFamily="34" charset="0"/>
                <a:cs typeface="Arial" panose="020B0604020202020204" pitchFamily="34" charset="0"/>
              </a:rPr>
              <a:t>John 19:7			Equal to God</a:t>
            </a:r>
          </a:p>
        </p:txBody>
      </p:sp>
    </p:spTree>
    <p:extLst>
      <p:ext uri="{BB962C8B-B14F-4D97-AF65-F5344CB8AC3E}">
        <p14:creationId xmlns:p14="http://schemas.microsoft.com/office/powerpoint/2010/main" val="3380949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400530"/>
          </a:xfrm>
        </p:spPr>
        <p:txBody>
          <a:bodyPr/>
          <a:lstStyle/>
          <a:p>
            <a:r>
              <a:rPr lang="en-US" sz="6000" dirty="0">
                <a:latin typeface="Arial" panose="020B0604020202020204" pitchFamily="34" charset="0"/>
                <a:cs typeface="Arial" panose="020B0604020202020204" pitchFamily="34" charset="0"/>
              </a:rPr>
              <a:t>Word: Messiah &amp; Son of God</a:t>
            </a:r>
          </a:p>
        </p:txBody>
      </p:sp>
      <p:sp>
        <p:nvSpPr>
          <p:cNvPr id="3" name="Content Placeholder 2"/>
          <p:cNvSpPr>
            <a:spLocks noGrp="1"/>
          </p:cNvSpPr>
          <p:nvPr>
            <p:ph idx="1"/>
          </p:nvPr>
        </p:nvSpPr>
        <p:spPr>
          <a:xfrm>
            <a:off x="0" y="1231283"/>
            <a:ext cx="12192000" cy="5626717"/>
          </a:xfrm>
        </p:spPr>
        <p:txBody>
          <a:bodyPr>
            <a:noAutofit/>
          </a:bodyPr>
          <a:lstStyle/>
          <a:p>
            <a:r>
              <a:rPr lang="en-US" sz="4200" dirty="0">
                <a:latin typeface="Arial" panose="020B0604020202020204" pitchFamily="34" charset="0"/>
                <a:cs typeface="Arial" panose="020B0604020202020204" pitchFamily="34" charset="0"/>
              </a:rPr>
              <a:t>Over 300 OT prophecies fulfilled. Only person that could do so.</a:t>
            </a:r>
          </a:p>
          <a:p>
            <a:r>
              <a:rPr lang="en-US" sz="4200" dirty="0">
                <a:latin typeface="Arial" panose="020B0604020202020204" pitchFamily="34" charset="0"/>
                <a:cs typeface="Arial" panose="020B0604020202020204" pitchFamily="34" charset="0"/>
              </a:rPr>
              <a:t>What’s the point? – John 20:30-31</a:t>
            </a:r>
          </a:p>
          <a:p>
            <a:pPr lvl="1"/>
            <a:r>
              <a:rPr lang="en-US" sz="4200" dirty="0">
                <a:latin typeface="Arial" panose="020B0604020202020204" pitchFamily="34" charset="0"/>
                <a:cs typeface="Arial" panose="020B0604020202020204" pitchFamily="34" charset="0"/>
              </a:rPr>
              <a:t>Benefits:</a:t>
            </a:r>
          </a:p>
          <a:p>
            <a:pPr lvl="2"/>
            <a:r>
              <a:rPr lang="en-US" sz="4200" dirty="0">
                <a:latin typeface="Arial" panose="020B0604020202020204" pitchFamily="34" charset="0"/>
                <a:cs typeface="Arial" panose="020B0604020202020204" pitchFamily="34" charset="0"/>
              </a:rPr>
              <a:t>Not Condemned – John 3:18</a:t>
            </a:r>
          </a:p>
          <a:p>
            <a:pPr lvl="2"/>
            <a:r>
              <a:rPr lang="en-US" sz="4200" dirty="0">
                <a:latin typeface="Arial" panose="020B0604020202020204" pitchFamily="34" charset="0"/>
                <a:cs typeface="Arial" panose="020B0604020202020204" pitchFamily="34" charset="0"/>
              </a:rPr>
              <a:t>Have life – John 5:25</a:t>
            </a:r>
          </a:p>
        </p:txBody>
      </p:sp>
    </p:spTree>
    <p:extLst>
      <p:ext uri="{BB962C8B-B14F-4D97-AF65-F5344CB8AC3E}">
        <p14:creationId xmlns:p14="http://schemas.microsoft.com/office/powerpoint/2010/main" val="872358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235</TotalTime>
  <Words>601</Words>
  <Application>Microsoft Office PowerPoint</Application>
  <PresentationFormat>Widescreen</PresentationFormat>
  <Paragraphs>78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Ion</vt:lpstr>
      <vt:lpstr>Live at Five: The Word is the Messiah  and the Son of God</vt:lpstr>
      <vt:lpstr>Up</vt:lpstr>
      <vt:lpstr>PowerPoint Presentation</vt:lpstr>
      <vt:lpstr>Huh???</vt:lpstr>
      <vt:lpstr>Huh???</vt:lpstr>
      <vt:lpstr>Messiah</vt:lpstr>
      <vt:lpstr>Word: Messiah &amp; Son of God</vt:lpstr>
      <vt:lpstr>Word: Messiah &amp; Son of God</vt:lpstr>
      <vt:lpstr>Word: Messiah &amp; Son of God</vt:lpstr>
      <vt:lpstr>Word: Messiah &amp; Son of God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Word is the Messiah and the Son of God</dc:title>
  <dc:creator>Justin D. Reed</dc:creator>
  <cp:lastModifiedBy>Justin D. Reed</cp:lastModifiedBy>
  <cp:revision>25</cp:revision>
  <dcterms:created xsi:type="dcterms:W3CDTF">2015-06-30T01:26:36Z</dcterms:created>
  <dcterms:modified xsi:type="dcterms:W3CDTF">2020-06-18T12:12:26Z</dcterms:modified>
</cp:coreProperties>
</file>