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296" r:id="rId13"/>
    <p:sldId id="298" r:id="rId14"/>
    <p:sldId id="288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11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3/1/2021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14122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Justification by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Faith Reconciled 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dirty="0">
                <a:solidFill>
                  <a:schemeClr val="bg1"/>
                </a:solidFill>
              </a:rPr>
              <a:t>with the Promise Made to Israel [1]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05670"/>
            <a:ext cx="12192000" cy="1252330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Romans 9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Salvation by Faith, Not by Works </a:t>
            </a:r>
            <a:r>
              <a:rPr lang="en-US" sz="5300" dirty="0">
                <a:solidFill>
                  <a:schemeClr val="bg1"/>
                </a:solidFill>
              </a:rPr>
              <a:t>30-33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Who is to blame for God’s rejecting most of the Jews?</a:t>
            </a:r>
          </a:p>
          <a:p>
            <a:r>
              <a:rPr lang="en-US" sz="5000" dirty="0">
                <a:solidFill>
                  <a:schemeClr val="bg1"/>
                </a:solidFill>
              </a:rPr>
              <a:t>30: shift: God’s sovereignty to man’s responsibility; pursue: GK: </a:t>
            </a:r>
            <a:r>
              <a:rPr lang="en-US" sz="5000" i="1" dirty="0">
                <a:solidFill>
                  <a:schemeClr val="bg1"/>
                </a:solidFill>
              </a:rPr>
              <a:t>earnest striving</a:t>
            </a:r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31: Jews were stiving to actively attain righteousness &gt; </a:t>
            </a:r>
            <a:r>
              <a:rPr lang="en-US" sz="5000" cap="small" dirty="0" err="1">
                <a:solidFill>
                  <a:schemeClr val="bg1"/>
                </a:solidFill>
              </a:rPr>
              <a:t>nasb</a:t>
            </a:r>
            <a:r>
              <a:rPr lang="en-US" sz="5000" dirty="0">
                <a:solidFill>
                  <a:schemeClr val="bg1"/>
                </a:solidFill>
              </a:rPr>
              <a:t> “did not arrive” at their destination</a:t>
            </a:r>
          </a:p>
        </p:txBody>
      </p:sp>
    </p:spTree>
    <p:extLst>
      <p:ext uri="{BB962C8B-B14F-4D97-AF65-F5344CB8AC3E}">
        <p14:creationId xmlns:p14="http://schemas.microsoft.com/office/powerpoint/2010/main" val="218854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Salvation by Faith, Not by Works </a:t>
            </a:r>
            <a:r>
              <a:rPr lang="en-US" sz="5300" dirty="0">
                <a:solidFill>
                  <a:schemeClr val="bg1"/>
                </a:solidFill>
              </a:rPr>
              <a:t>30-33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32: Jews insulted when Gospel was preached; an insinuation that they were sinners in need of salvation; stumbling: GK: </a:t>
            </a:r>
            <a:r>
              <a:rPr lang="en-US" sz="5000" i="1" dirty="0">
                <a:solidFill>
                  <a:schemeClr val="bg1"/>
                </a:solidFill>
              </a:rPr>
              <a:t>to strike against</a:t>
            </a:r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33: Isa. 28:16 combines with Isa. 8:14; offense: GK: scandal, scandalous; not be disappointed: GK: lit. being put to shame on the day of Judgment when one is rejected by the Lord – Mt. 10:32-33</a:t>
            </a:r>
          </a:p>
        </p:txBody>
      </p:sp>
    </p:spTree>
    <p:extLst>
      <p:ext uri="{BB962C8B-B14F-4D97-AF65-F5344CB8AC3E}">
        <p14:creationId xmlns:p14="http://schemas.microsoft.com/office/powerpoint/2010/main" val="377236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Even though chapter nine deals with a problem that is not occurring today, it still presents Biblical truths that we can learn from – John 8:32; Romans 15:4.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God has always been fair in </a:t>
            </a:r>
            <a:r>
              <a:rPr lang="en-US" sz="4000">
                <a:solidFill>
                  <a:schemeClr val="bg1"/>
                </a:solidFill>
              </a:rPr>
              <a:t>His decision-making </a:t>
            </a:r>
            <a:r>
              <a:rPr lang="en-US" sz="4000" dirty="0">
                <a:solidFill>
                  <a:schemeClr val="bg1"/>
                </a:solidFill>
              </a:rPr>
              <a:t>process. We should be thankful for this – it means He always makes righteous judgments.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There is no one to blame for our approval or disapproval in God’s eyes but ourselves. God has given us our standards by which we will be judged – John 12:48.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>
                <a:solidFill>
                  <a:schemeClr val="bg1"/>
                </a:solidFill>
              </a:rPr>
            </a:br>
            <a:r>
              <a:rPr lang="en-US" sz="6600">
                <a:solidFill>
                  <a:schemeClr val="bg1"/>
                </a:solidFill>
              </a:rPr>
              <a:t>Class </a:t>
            </a:r>
            <a:r>
              <a:rPr lang="en-US" sz="6600" dirty="0">
                <a:solidFill>
                  <a:schemeClr val="bg1"/>
                </a:solidFill>
              </a:rPr>
              <a:t>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u="sng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</a:t>
            </a:r>
            <a:r>
              <a:rPr lang="en-US" sz="6600" b="1" cap="small" dirty="0">
                <a:solidFill>
                  <a:schemeClr val="bg1"/>
                </a:solidFill>
              </a:rPr>
              <a:t>pm </a:t>
            </a:r>
            <a:r>
              <a:rPr lang="en-US" sz="6600" b="1" cap="small" dirty="0" err="1">
                <a:solidFill>
                  <a:schemeClr val="bg1"/>
                </a:solidFill>
              </a:rPr>
              <a:t>cst</a:t>
            </a:r>
            <a:br>
              <a:rPr lang="en-US" sz="6600" b="1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Matthew 26 with Bill Boyd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</a:t>
            </a:r>
            <a:r>
              <a:rPr lang="en-US" sz="6600" b="1" cap="small" dirty="0">
                <a:solidFill>
                  <a:schemeClr val="bg1"/>
                </a:solidFill>
              </a:rPr>
              <a:t>am </a:t>
            </a:r>
            <a:r>
              <a:rPr lang="en-US" sz="6600" b="1" cap="small" dirty="0" err="1">
                <a:solidFill>
                  <a:schemeClr val="bg1"/>
                </a:solidFill>
              </a:rPr>
              <a:t>cst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Live at Five – Sunday 5</a:t>
            </a:r>
            <a:r>
              <a:rPr lang="en-US" sz="6600" b="1" cap="small" dirty="0">
                <a:solidFill>
                  <a:schemeClr val="bg1"/>
                </a:solidFill>
              </a:rPr>
              <a:t>pm </a:t>
            </a:r>
            <a:r>
              <a:rPr lang="en-US" sz="6600" b="1" cap="small" dirty="0" err="1">
                <a:solidFill>
                  <a:schemeClr val="bg1"/>
                </a:solidFill>
              </a:rPr>
              <a:t>cst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Only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5F2BF7D-8994-4789-952F-75033DB97455}"/>
              </a:ext>
            </a:extLst>
          </p:cNvPr>
          <p:cNvCxnSpPr/>
          <p:nvPr/>
        </p:nvCxnSpPr>
        <p:spPr>
          <a:xfrm>
            <a:off x="145774" y="2650435"/>
            <a:ext cx="119137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635BCC3-17BA-43D7-9B5F-7932F0148158}"/>
              </a:ext>
            </a:extLst>
          </p:cNvPr>
          <p:cNvCxnSpPr/>
          <p:nvPr/>
        </p:nvCxnSpPr>
        <p:spPr>
          <a:xfrm>
            <a:off x="145774" y="5055704"/>
            <a:ext cx="119137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124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Romans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Paul has not been to R when he writes, in Acts 20:2-3. He makes it there ~4yrs later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Church comprised of Jewish Christians &amp; Gentile Christians – clash of cultures now one in Christ</a:t>
            </a:r>
          </a:p>
          <a:p>
            <a:r>
              <a:rPr lang="en-US" sz="5000" dirty="0">
                <a:solidFill>
                  <a:schemeClr val="bg1"/>
                </a:solidFill>
              </a:rPr>
              <a:t>Ch. 1-8 viewed as “Doctrinal” &amp; Ch. 9-16 viewed as “Practical”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P’s Sorrow for Unbelieving Jews 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1: standing in the presence of the Godhead to hold him accountable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2: the fact that Jews rejected Jesus caused P sorrow and grief</a:t>
            </a:r>
          </a:p>
          <a:p>
            <a:r>
              <a:rPr lang="en-US" sz="5000" dirty="0">
                <a:solidFill>
                  <a:schemeClr val="bg1"/>
                </a:solidFill>
              </a:rPr>
              <a:t>3: accused – </a:t>
            </a:r>
            <a:r>
              <a:rPr lang="en-US" sz="5000" i="1" dirty="0">
                <a:solidFill>
                  <a:schemeClr val="bg1"/>
                </a:solidFill>
              </a:rPr>
              <a:t>anathema</a:t>
            </a:r>
            <a:r>
              <a:rPr lang="en-US" sz="5000" dirty="0">
                <a:solidFill>
                  <a:schemeClr val="bg1"/>
                </a:solidFill>
              </a:rPr>
              <a:t> – a person excluded from God’s people and under sentence of damnation [Moo]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P’s Sorrow for Unbelieving Jews 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4,5: switch from Jews to Israelites; gives list of Jewish blessings</a:t>
            </a:r>
          </a:p>
          <a:p>
            <a:r>
              <a:rPr lang="en-US" sz="5000" dirty="0">
                <a:solidFill>
                  <a:schemeClr val="bg1"/>
                </a:solidFill>
              </a:rPr>
              <a:t>Adoption – emphasis on God chose us!</a:t>
            </a:r>
          </a:p>
          <a:p>
            <a:r>
              <a:rPr lang="en-US" sz="5000" dirty="0">
                <a:solidFill>
                  <a:schemeClr val="bg1"/>
                </a:solidFill>
              </a:rPr>
              <a:t>P considered the possession of the oracles (revelation of God) as the Jews’ greatest possession</a:t>
            </a:r>
          </a:p>
        </p:txBody>
      </p:sp>
    </p:spTree>
    <p:extLst>
      <p:ext uri="{BB962C8B-B14F-4D97-AF65-F5344CB8AC3E}">
        <p14:creationId xmlns:p14="http://schemas.microsoft.com/office/powerpoint/2010/main" val="292823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God’s Sovereignty 				6-13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6: thesis for Ch. 9-11 &gt; P a friend, not a foe</a:t>
            </a:r>
          </a:p>
          <a:p>
            <a:r>
              <a:rPr lang="en-US" sz="5000" dirty="0">
                <a:solidFill>
                  <a:schemeClr val="bg1"/>
                </a:solidFill>
              </a:rPr>
              <a:t>7: not enough to be a physical descendant of A; A had many children yet only one chosen</a:t>
            </a:r>
          </a:p>
          <a:p>
            <a:r>
              <a:rPr lang="en-US" sz="5000" dirty="0">
                <a:solidFill>
                  <a:schemeClr val="bg1"/>
                </a:solidFill>
              </a:rPr>
              <a:t>8: children of the flesh: Ishmael (Arabs), Isaac [Esau] Edomites; Keturah’s (Midianites, etc.)</a:t>
            </a:r>
          </a:p>
          <a:p>
            <a:r>
              <a:rPr lang="en-US" sz="5000" dirty="0">
                <a:solidFill>
                  <a:schemeClr val="bg1"/>
                </a:solidFill>
              </a:rPr>
              <a:t>9: God’s choices are always right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10-12: younger over older [10x in Scripture]</a:t>
            </a:r>
          </a:p>
          <a:p>
            <a:r>
              <a:rPr lang="en-US" sz="4000" dirty="0">
                <a:solidFill>
                  <a:schemeClr val="bg1"/>
                </a:solidFill>
              </a:rPr>
              <a:t>13: Malachi 1:2-3; hate – love less</a:t>
            </a:r>
          </a:p>
        </p:txBody>
      </p:sp>
    </p:spTree>
    <p:extLst>
      <p:ext uri="{BB962C8B-B14F-4D97-AF65-F5344CB8AC3E}">
        <p14:creationId xmlns:p14="http://schemas.microsoft.com/office/powerpoint/2010/main" val="10195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The Futility of Blaming God </a:t>
            </a:r>
            <a:r>
              <a:rPr lang="en-US" sz="6000" dirty="0">
                <a:solidFill>
                  <a:schemeClr val="bg1"/>
                </a:solidFill>
              </a:rPr>
              <a:t>14-29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God’s choices are consistent with His practice [14-18], person [19-21], and purpose [22-29]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14: “was it fair to reject the unbelieving Jews and accept believing Gentiles?” </a:t>
            </a:r>
            <a:r>
              <a:rPr lang="en-US" sz="5000" i="1" dirty="0">
                <a:solidFill>
                  <a:schemeClr val="bg1"/>
                </a:solidFill>
              </a:rPr>
              <a:t>[yes]</a:t>
            </a:r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15: Ex. 33:19; “I will decide who will receive My mercy &amp; compassion.”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16: man doing all he can to win the race; doesn’t depend on man but God.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8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The Futility of Blaming God </a:t>
            </a:r>
            <a:r>
              <a:rPr lang="en-US" sz="6000" dirty="0">
                <a:solidFill>
                  <a:schemeClr val="bg1"/>
                </a:solidFill>
              </a:rPr>
              <a:t>14-29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17: between plagues 6 [boils] &amp; 7 [locusts] &gt; message to Pharaoh, Ex. P:16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18: God always accepted some and rejected some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19: objector not a Jew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20,21: contrast man &amp; God; potter &amp; clay: Isa. 29:16; 45:9; 64:8; Jer. 18:6; the clay has no right to argue with the potter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9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The Futility of Blaming God </a:t>
            </a:r>
            <a:r>
              <a:rPr lang="en-US" sz="6000" dirty="0">
                <a:solidFill>
                  <a:schemeClr val="bg1"/>
                </a:solidFill>
              </a:rPr>
              <a:t>14-29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22-24 one sentence in Greek</a:t>
            </a:r>
          </a:p>
          <a:p>
            <a:r>
              <a:rPr lang="en-US" sz="5000" dirty="0">
                <a:solidFill>
                  <a:schemeClr val="bg1"/>
                </a:solidFill>
              </a:rPr>
              <a:t>22: power of God demonstrated – 1:18; “Does this not demonstrate how fair God is?”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23,24: God was patient with the lost to show how abundantly “rich” His mercy could be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25,26: Hosea 2:23, 1:10; backsliding Jews; it is possible for those who are not God’s people to become God’s people</a:t>
            </a:r>
          </a:p>
        </p:txBody>
      </p:sp>
    </p:spTree>
    <p:extLst>
      <p:ext uri="{BB962C8B-B14F-4D97-AF65-F5344CB8AC3E}">
        <p14:creationId xmlns:p14="http://schemas.microsoft.com/office/powerpoint/2010/main" val="87446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The Futility of Blaming God </a:t>
            </a:r>
            <a:r>
              <a:rPr lang="en-US" sz="6000" dirty="0">
                <a:solidFill>
                  <a:schemeClr val="bg1"/>
                </a:solidFill>
              </a:rPr>
              <a:t>14-29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27,28: Gen. 22:17; Isa. 10:22-23; remnant key word</a:t>
            </a:r>
          </a:p>
          <a:p>
            <a:r>
              <a:rPr lang="en-US" sz="5000" dirty="0">
                <a:solidFill>
                  <a:schemeClr val="bg1"/>
                </a:solidFill>
              </a:rPr>
              <a:t>Sad – only a few would be saved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Glad: some would be saved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29: Isa. 1:9 – period of peril for Judah &amp; Jerusalem; Assyrians invaded the land</a:t>
            </a:r>
          </a:p>
        </p:txBody>
      </p:sp>
    </p:spTree>
    <p:extLst>
      <p:ext uri="{BB962C8B-B14F-4D97-AF65-F5344CB8AC3E}">
        <p14:creationId xmlns:p14="http://schemas.microsoft.com/office/powerpoint/2010/main" val="1694754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17578</TotalTime>
  <Words>905</Words>
  <Application>Microsoft Office PowerPoint</Application>
  <PresentationFormat>Widescreen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Justification by  Faith Reconciled  with the Promise Made to Israel [1]</vt:lpstr>
      <vt:lpstr>Romans 9</vt:lpstr>
      <vt:lpstr>1. P’s Sorrow for Unbelieving Jews 1-5</vt:lpstr>
      <vt:lpstr>1. P’s Sorrow for Unbelieving Jews 1-5</vt:lpstr>
      <vt:lpstr>2. God’s Sovereignty     6-13</vt:lpstr>
      <vt:lpstr>3. The Futility of Blaming God 14-29</vt:lpstr>
      <vt:lpstr>3. The Futility of Blaming God 14-29</vt:lpstr>
      <vt:lpstr>3. The Futility of Blaming God 14-29</vt:lpstr>
      <vt:lpstr>3. The Futility of Blaming God 14-29</vt:lpstr>
      <vt:lpstr>4. Salvation by Faith, Not by Works 30-33</vt:lpstr>
      <vt:lpstr>4. Salvation by Faith, Not by Works 30-33</vt:lpstr>
      <vt:lpstr>Lessons</vt:lpstr>
      <vt:lpstr>For a copy of these notes:  thejustinreedshow.com/bibleresources or  Google: Justin Reed Bible  Class Notes &gt; Notes &amp; PowerPoint</vt:lpstr>
      <vt:lpstr>Next Scheduled Study: Thursday 6:30pm cst Matthew 26 with Bill Boyd Sunday 11am cst Online and in the building Wood Church of Christ, Woodbury Live at Five – Sunday 5pm cst Online Only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278</cp:revision>
  <dcterms:created xsi:type="dcterms:W3CDTF">2020-03-28T20:11:58Z</dcterms:created>
  <dcterms:modified xsi:type="dcterms:W3CDTF">2021-03-02T05:02:07Z</dcterms:modified>
</cp:coreProperties>
</file>