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304" r:id="rId10"/>
    <p:sldId id="296" r:id="rId11"/>
    <p:sldId id="298" r:id="rId12"/>
    <p:sldId id="288" r:id="rId13"/>
    <p:sldId id="28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0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2/14/2021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2/14/2021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Having Died,</a:t>
            </a:r>
            <a:br>
              <a:rPr lang="en-US" sz="10300" dirty="0">
                <a:solidFill>
                  <a:schemeClr val="bg1"/>
                </a:solidFill>
              </a:rPr>
            </a:br>
            <a:r>
              <a:rPr lang="en-US" sz="10300" dirty="0">
                <a:solidFill>
                  <a:schemeClr val="bg1"/>
                </a:solidFill>
              </a:rPr>
              <a:t>We Live</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6</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000" dirty="0">
                <a:solidFill>
                  <a:schemeClr val="bg1"/>
                </a:solidFill>
              </a:rPr>
              <a:t>God’s grace is not a license for us to sin just because we can get forgiven. Doing things this way is contrary to God’s plan.</a:t>
            </a:r>
          </a:p>
          <a:p>
            <a:pPr marL="914400" indent="-914400">
              <a:buFont typeface="+mj-lt"/>
              <a:buAutoNum type="arabicPeriod"/>
            </a:pPr>
            <a:r>
              <a:rPr lang="en-US" sz="4000" dirty="0">
                <a:solidFill>
                  <a:schemeClr val="bg1"/>
                </a:solidFill>
              </a:rPr>
              <a:t>When we obey the Gospel, we leave that old life of sin in that watery grave. When we are lifted back out, we should live the rest of our lives in that “newness of life.”</a:t>
            </a:r>
          </a:p>
          <a:p>
            <a:pPr marL="914400" indent="-914400">
              <a:buFont typeface="+mj-lt"/>
              <a:buAutoNum type="arabicPeriod"/>
            </a:pPr>
            <a:r>
              <a:rPr lang="en-US" sz="4000" dirty="0">
                <a:solidFill>
                  <a:schemeClr val="bg1"/>
                </a:solidFill>
              </a:rPr>
              <a:t>We deserve to die because of our sins. Thanks be to God Almighty that we do not get what we deserve. We should live our lives where it reflects our appreciation of His sacrifice. </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fontScale="90000"/>
          </a:bodyPr>
          <a:lstStyle/>
          <a:p>
            <a:pPr algn="ctr"/>
            <a:r>
              <a:rPr lang="en-US" sz="6600" u="sng" dirty="0">
                <a:solidFill>
                  <a:schemeClr val="bg1"/>
                </a:solidFill>
              </a:rPr>
              <a:t>Next Scheduled Study:</a:t>
            </a:r>
            <a:br>
              <a:rPr lang="en-US" sz="6600" dirty="0">
                <a:solidFill>
                  <a:schemeClr val="bg1"/>
                </a:solidFill>
              </a:rPr>
            </a:br>
            <a:r>
              <a:rPr lang="en-US" sz="6600" b="1" dirty="0">
                <a:solidFill>
                  <a:schemeClr val="bg1"/>
                </a:solidFill>
              </a:rPr>
              <a:t>Thursday 6:30</a:t>
            </a:r>
            <a:r>
              <a:rPr lang="en-US" sz="6600" b="1" cap="small" dirty="0">
                <a:solidFill>
                  <a:schemeClr val="bg1"/>
                </a:solidFill>
              </a:rPr>
              <a:t>pm </a:t>
            </a:r>
            <a:r>
              <a:rPr lang="en-US" sz="6600" b="1" cap="small" dirty="0" err="1">
                <a:solidFill>
                  <a:schemeClr val="bg1"/>
                </a:solidFill>
              </a:rPr>
              <a:t>cst</a:t>
            </a:r>
            <a:br>
              <a:rPr lang="en-US" sz="6600" b="1" dirty="0">
                <a:solidFill>
                  <a:schemeClr val="bg1"/>
                </a:solidFill>
              </a:rPr>
            </a:br>
            <a:r>
              <a:rPr lang="en-US" sz="6600" dirty="0">
                <a:solidFill>
                  <a:schemeClr val="bg1"/>
                </a:solidFill>
              </a:rPr>
              <a:t>Matthew 26 with Bill Boyd</a:t>
            </a:r>
            <a:br>
              <a:rPr lang="en-US" sz="6600" dirty="0">
                <a:solidFill>
                  <a:schemeClr val="bg1"/>
                </a:solidFill>
              </a:rPr>
            </a:br>
            <a:r>
              <a:rPr lang="en-US" sz="6600" b="1" dirty="0">
                <a:solidFill>
                  <a:schemeClr val="bg1"/>
                </a:solidFill>
              </a:rPr>
              <a:t>Sunday 11</a:t>
            </a:r>
            <a:r>
              <a:rPr lang="en-US" sz="6600" b="1" cap="small" dirty="0">
                <a:solidFill>
                  <a:schemeClr val="bg1"/>
                </a:solidFill>
              </a:rPr>
              <a:t>am </a:t>
            </a:r>
            <a:r>
              <a:rPr lang="en-US" sz="6600" b="1" cap="small" dirty="0" err="1">
                <a:solidFill>
                  <a:schemeClr val="bg1"/>
                </a:solidFill>
              </a:rPr>
              <a:t>cst</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br>
              <a:rPr lang="en-US" sz="6600" dirty="0">
                <a:solidFill>
                  <a:schemeClr val="bg1"/>
                </a:solidFill>
              </a:rPr>
            </a:br>
            <a:r>
              <a:rPr lang="en-US" sz="6600" b="1" dirty="0">
                <a:solidFill>
                  <a:schemeClr val="bg1"/>
                </a:solidFill>
              </a:rPr>
              <a:t>Live at Five – Sunday 5</a:t>
            </a:r>
            <a:r>
              <a:rPr lang="en-US" sz="6600" b="1" cap="small" dirty="0">
                <a:solidFill>
                  <a:schemeClr val="bg1"/>
                </a:solidFill>
              </a:rPr>
              <a:t>pm </a:t>
            </a:r>
            <a:r>
              <a:rPr lang="en-US" sz="6600" b="1" cap="small" dirty="0" err="1">
                <a:solidFill>
                  <a:schemeClr val="bg1"/>
                </a:solidFill>
              </a:rPr>
              <a:t>cst</a:t>
            </a:r>
            <a:br>
              <a:rPr lang="en-US" sz="6600" dirty="0">
                <a:solidFill>
                  <a:schemeClr val="bg1"/>
                </a:solidFill>
              </a:rPr>
            </a:br>
            <a:r>
              <a:rPr lang="en-US" sz="6600" dirty="0">
                <a:solidFill>
                  <a:schemeClr val="bg1"/>
                </a:solidFill>
              </a:rPr>
              <a:t>Online Only</a:t>
            </a:r>
          </a:p>
        </p:txBody>
      </p:sp>
      <p:cxnSp>
        <p:nvCxnSpPr>
          <p:cNvPr id="4" name="Straight Connector 3">
            <a:extLst>
              <a:ext uri="{FF2B5EF4-FFF2-40B4-BE49-F238E27FC236}">
                <a16:creationId xmlns:a16="http://schemas.microsoft.com/office/drawing/2014/main" id="{A5F2BF7D-8994-4789-952F-75033DB97455}"/>
              </a:ext>
            </a:extLst>
          </p:cNvPr>
          <p:cNvCxnSpPr/>
          <p:nvPr/>
        </p:nvCxnSpPr>
        <p:spPr>
          <a:xfrm>
            <a:off x="145774" y="2650435"/>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635BCC3-17BA-43D7-9B5F-7932F0148158}"/>
              </a:ext>
            </a:extLst>
          </p:cNvPr>
          <p:cNvCxnSpPr/>
          <p:nvPr/>
        </p:nvCxnSpPr>
        <p:spPr>
          <a:xfrm>
            <a:off x="145774" y="5055704"/>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81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119</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6</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5 serves as a bridge between a discussion of justification and sanctification</a:t>
            </a:r>
          </a:p>
          <a:p>
            <a:r>
              <a:rPr lang="en-US" sz="5000" dirty="0">
                <a:solidFill>
                  <a:schemeClr val="bg1"/>
                </a:solidFill>
              </a:rPr>
              <a:t>Ch. 6 discusses our new life in Christ</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Holiness </a:t>
            </a:r>
            <a:r>
              <a:rPr lang="en-US" sz="5000" cap="small" dirty="0">
                <a:solidFill>
                  <a:schemeClr val="bg1"/>
                </a:solidFill>
              </a:rPr>
              <a:t>kjv</a:t>
            </a:r>
            <a:r>
              <a:rPr lang="en-US" sz="5000" dirty="0">
                <a:solidFill>
                  <a:schemeClr val="bg1"/>
                </a:solidFill>
              </a:rPr>
              <a:t> / sanctification </a:t>
            </a:r>
            <a:r>
              <a:rPr lang="en-US" sz="5000" cap="small" dirty="0" err="1">
                <a:solidFill>
                  <a:schemeClr val="bg1"/>
                </a:solidFill>
              </a:rPr>
              <a:t>nasb</a:t>
            </a:r>
            <a:r>
              <a:rPr lang="en-US" sz="5000" dirty="0">
                <a:solidFill>
                  <a:schemeClr val="bg1"/>
                </a:solidFill>
              </a:rPr>
              <a:t> – happens as a Christian &amp; daily process over a lifetime</a:t>
            </a:r>
          </a:p>
          <a:p>
            <a:r>
              <a:rPr lang="en-US" sz="5000" dirty="0">
                <a:solidFill>
                  <a:schemeClr val="bg1"/>
                </a:solidFill>
              </a:rPr>
              <a:t>1: common 1stC attitude; Jude 4</a:t>
            </a:r>
          </a:p>
          <a:p>
            <a:r>
              <a:rPr lang="en-US" sz="5000" dirty="0">
                <a:solidFill>
                  <a:schemeClr val="bg1"/>
                </a:solidFill>
              </a:rPr>
              <a:t>2: Phillips: “What a ghastly thought!” like a dead animal with food in front of it</a:t>
            </a:r>
          </a:p>
          <a:p>
            <a:r>
              <a:rPr lang="en-US" sz="5000" dirty="0">
                <a:solidFill>
                  <a:schemeClr val="bg1"/>
                </a:solidFill>
              </a:rPr>
              <a:t>3: How and when do we die to sin? Only mention of baptism in letter</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Baptism not regarded as an “optional extra”</a:t>
            </a:r>
          </a:p>
          <a:p>
            <a:r>
              <a:rPr lang="en-US" sz="5000" dirty="0">
                <a:solidFill>
                  <a:schemeClr val="bg1"/>
                </a:solidFill>
              </a:rPr>
              <a:t>Personal relationship with Christ</a:t>
            </a:r>
          </a:p>
          <a:p>
            <a:pPr lvl="1"/>
            <a:r>
              <a:rPr lang="en-US" sz="4600" dirty="0">
                <a:solidFill>
                  <a:schemeClr val="bg1"/>
                </a:solidFill>
              </a:rPr>
              <a:t>3: baptized </a:t>
            </a:r>
            <a:r>
              <a:rPr lang="en-US" sz="4600" u="sng" dirty="0">
                <a:solidFill>
                  <a:schemeClr val="bg1"/>
                </a:solidFill>
              </a:rPr>
              <a:t>into</a:t>
            </a:r>
            <a:r>
              <a:rPr lang="en-US" sz="4600" dirty="0">
                <a:solidFill>
                  <a:schemeClr val="bg1"/>
                </a:solidFill>
              </a:rPr>
              <a:t> Christ = baptized </a:t>
            </a:r>
            <a:r>
              <a:rPr lang="en-US" sz="4600" u="sng" dirty="0">
                <a:solidFill>
                  <a:schemeClr val="bg1"/>
                </a:solidFill>
              </a:rPr>
              <a:t>into</a:t>
            </a:r>
            <a:r>
              <a:rPr lang="en-US" sz="4600" dirty="0">
                <a:solidFill>
                  <a:schemeClr val="bg1"/>
                </a:solidFill>
              </a:rPr>
              <a:t> His Death</a:t>
            </a:r>
          </a:p>
          <a:p>
            <a:pPr lvl="1"/>
            <a:r>
              <a:rPr lang="en-US" sz="4600" dirty="0">
                <a:solidFill>
                  <a:schemeClr val="bg1"/>
                </a:solidFill>
              </a:rPr>
              <a:t>4: buried </a:t>
            </a:r>
            <a:r>
              <a:rPr lang="en-US" sz="4600" u="sng" dirty="0">
                <a:solidFill>
                  <a:schemeClr val="bg1"/>
                </a:solidFill>
              </a:rPr>
              <a:t>with</a:t>
            </a:r>
            <a:r>
              <a:rPr lang="en-US" sz="4600" dirty="0">
                <a:solidFill>
                  <a:schemeClr val="bg1"/>
                </a:solidFill>
              </a:rPr>
              <a:t> Him baptism</a:t>
            </a:r>
          </a:p>
          <a:p>
            <a:pPr lvl="1"/>
            <a:r>
              <a:rPr lang="en-US" sz="4600" dirty="0">
                <a:solidFill>
                  <a:schemeClr val="bg1"/>
                </a:solidFill>
              </a:rPr>
              <a:t>5: united </a:t>
            </a:r>
            <a:r>
              <a:rPr lang="en-US" sz="4600" u="sng" dirty="0">
                <a:solidFill>
                  <a:schemeClr val="bg1"/>
                </a:solidFill>
              </a:rPr>
              <a:t>with</a:t>
            </a:r>
            <a:r>
              <a:rPr lang="en-US" sz="4600" dirty="0">
                <a:solidFill>
                  <a:schemeClr val="bg1"/>
                </a:solidFill>
              </a:rPr>
              <a:t> Him</a:t>
            </a:r>
          </a:p>
          <a:p>
            <a:pPr lvl="1"/>
            <a:r>
              <a:rPr lang="en-US" sz="4600" dirty="0">
                <a:solidFill>
                  <a:schemeClr val="bg1"/>
                </a:solidFill>
              </a:rPr>
              <a:t>6: crucified </a:t>
            </a:r>
            <a:r>
              <a:rPr lang="en-US" sz="4600" u="sng" dirty="0">
                <a:solidFill>
                  <a:schemeClr val="bg1"/>
                </a:solidFill>
              </a:rPr>
              <a:t>with</a:t>
            </a:r>
            <a:r>
              <a:rPr lang="en-US" sz="4600" dirty="0">
                <a:solidFill>
                  <a:schemeClr val="bg1"/>
                </a:solidFill>
              </a:rPr>
              <a:t> Him</a:t>
            </a:r>
          </a:p>
          <a:p>
            <a:pPr lvl="1"/>
            <a:r>
              <a:rPr lang="en-US" sz="4600" dirty="0">
                <a:solidFill>
                  <a:schemeClr val="bg1"/>
                </a:solidFill>
              </a:rPr>
              <a:t>8: died </a:t>
            </a:r>
            <a:r>
              <a:rPr lang="en-US" sz="4600" u="sng" dirty="0">
                <a:solidFill>
                  <a:schemeClr val="bg1"/>
                </a:solidFill>
              </a:rPr>
              <a:t>with</a:t>
            </a:r>
            <a:r>
              <a:rPr lang="en-US" sz="4600" dirty="0">
                <a:solidFill>
                  <a:schemeClr val="bg1"/>
                </a:solidFill>
              </a:rPr>
              <a:t> Christ … live </a:t>
            </a:r>
            <a:r>
              <a:rPr lang="en-US" sz="4600" u="sng" dirty="0">
                <a:solidFill>
                  <a:schemeClr val="bg1"/>
                </a:solidFill>
              </a:rPr>
              <a:t>with</a:t>
            </a:r>
            <a:r>
              <a:rPr lang="en-US" sz="4600" dirty="0">
                <a:solidFill>
                  <a:schemeClr val="bg1"/>
                </a:solidFill>
              </a:rPr>
              <a:t> Him</a:t>
            </a:r>
          </a:p>
          <a:p>
            <a:r>
              <a:rPr lang="en-US" sz="5000" dirty="0">
                <a:solidFill>
                  <a:schemeClr val="bg1"/>
                </a:solidFill>
              </a:rPr>
              <a:t>4: we should act like a new life!</a:t>
            </a:r>
          </a:p>
        </p:txBody>
      </p:sp>
    </p:spTree>
    <p:extLst>
      <p:ext uri="{BB962C8B-B14F-4D97-AF65-F5344CB8AC3E}">
        <p14:creationId xmlns:p14="http://schemas.microsoft.com/office/powerpoint/2010/main" val="298410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 if=since; united=</a:t>
            </a:r>
            <a:r>
              <a:rPr lang="en-US" sz="5000" i="1" dirty="0">
                <a:solidFill>
                  <a:schemeClr val="bg1"/>
                </a:solidFill>
              </a:rPr>
              <a:t>with </a:t>
            </a:r>
            <a:r>
              <a:rPr lang="en-US" sz="5000" dirty="0">
                <a:solidFill>
                  <a:schemeClr val="bg1"/>
                </a:solidFill>
              </a:rPr>
              <a:t>+ </a:t>
            </a:r>
            <a:r>
              <a:rPr lang="en-US" sz="5000" i="1" dirty="0">
                <a:solidFill>
                  <a:schemeClr val="bg1"/>
                </a:solidFill>
              </a:rPr>
              <a:t>grow</a:t>
            </a:r>
          </a:p>
          <a:p>
            <a:r>
              <a:rPr lang="en-US" sz="5000" dirty="0">
                <a:solidFill>
                  <a:schemeClr val="bg1"/>
                </a:solidFill>
              </a:rPr>
              <a:t>6: old man – GK – before we were Christians </a:t>
            </a:r>
          </a:p>
          <a:p>
            <a:r>
              <a:rPr lang="en-US" sz="5000" dirty="0">
                <a:solidFill>
                  <a:schemeClr val="bg1"/>
                </a:solidFill>
              </a:rPr>
              <a:t>7: sin reigned like a king [5:21] but now no longer a reason to bow the knee</a:t>
            </a:r>
          </a:p>
          <a:p>
            <a:r>
              <a:rPr lang="en-US" sz="5000" dirty="0">
                <a:solidFill>
                  <a:schemeClr val="bg1"/>
                </a:solidFill>
              </a:rPr>
              <a:t>8: we believe because we were raised to walk</a:t>
            </a:r>
          </a:p>
          <a:p>
            <a:r>
              <a:rPr lang="en-US" sz="5000" dirty="0">
                <a:solidFill>
                  <a:schemeClr val="bg1"/>
                </a:solidFill>
              </a:rPr>
              <a:t>9: only Christ was raised to never die again</a:t>
            </a:r>
          </a:p>
          <a:p>
            <a:r>
              <a:rPr lang="en-US" sz="5000" dirty="0">
                <a:solidFill>
                  <a:schemeClr val="bg1"/>
                </a:solidFill>
              </a:rPr>
              <a:t>10: He had no sins of His own, He took on ours</a:t>
            </a:r>
          </a:p>
        </p:txBody>
      </p:sp>
    </p:spTree>
    <p:extLst>
      <p:ext uri="{BB962C8B-B14F-4D97-AF65-F5344CB8AC3E}">
        <p14:creationId xmlns:p14="http://schemas.microsoft.com/office/powerpoint/2010/main" val="343726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Grace: Not a License to Sin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10: “once for all: - perpetual validity, not requiring repetition </a:t>
            </a:r>
          </a:p>
          <a:p>
            <a:r>
              <a:rPr lang="en-US" sz="5000" dirty="0">
                <a:solidFill>
                  <a:schemeClr val="bg1"/>
                </a:solidFill>
              </a:rPr>
              <a:t>11: consider – accounting term</a:t>
            </a:r>
          </a:p>
          <a:p>
            <a:r>
              <a:rPr lang="en-US" sz="5000" dirty="0">
                <a:solidFill>
                  <a:schemeClr val="bg1"/>
                </a:solidFill>
              </a:rPr>
              <a:t>12: emphasis on exhorting – “you”</a:t>
            </a:r>
          </a:p>
          <a:p>
            <a:r>
              <a:rPr lang="en-US" sz="5000" dirty="0">
                <a:solidFill>
                  <a:schemeClr val="bg1"/>
                </a:solidFill>
              </a:rPr>
              <a:t>13: instruments – tools; usually trans. weapons, armor in NT</a:t>
            </a:r>
          </a:p>
          <a:p>
            <a:r>
              <a:rPr lang="en-US" sz="5000" dirty="0">
                <a:solidFill>
                  <a:schemeClr val="bg1"/>
                </a:solidFill>
              </a:rPr>
              <a:t>14: “You can do that, but you will be in trouble if you do!”</a:t>
            </a:r>
          </a:p>
        </p:txBody>
      </p:sp>
    </p:spTree>
    <p:extLst>
      <p:ext uri="{BB962C8B-B14F-4D97-AF65-F5344CB8AC3E}">
        <p14:creationId xmlns:p14="http://schemas.microsoft.com/office/powerpoint/2010/main" val="342406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no longer the slaves of sin but are now slaves of God</a:t>
            </a:r>
          </a:p>
          <a:p>
            <a:r>
              <a:rPr lang="en-US" sz="5000" dirty="0">
                <a:solidFill>
                  <a:schemeClr val="bg1"/>
                </a:solidFill>
              </a:rPr>
              <a:t>16: man has a choice, either serve lusts or obey God &gt; Master</a:t>
            </a:r>
          </a:p>
          <a:p>
            <a:r>
              <a:rPr lang="en-US" sz="5000" dirty="0">
                <a:solidFill>
                  <a:schemeClr val="bg1"/>
                </a:solidFill>
              </a:rPr>
              <a:t>17: “Faith only” teachers have a hard time with v. 16-17</a:t>
            </a:r>
          </a:p>
          <a:p>
            <a:r>
              <a:rPr lang="en-US" sz="5000" dirty="0">
                <a:solidFill>
                  <a:schemeClr val="bg1"/>
                </a:solidFill>
              </a:rPr>
              <a:t>18: freed when they obeyed from the heart, not before!</a:t>
            </a:r>
          </a:p>
        </p:txBody>
      </p:sp>
    </p:spTree>
    <p:extLst>
      <p:ext uri="{BB962C8B-B14F-4D97-AF65-F5344CB8AC3E}">
        <p14:creationId xmlns:p14="http://schemas.microsoft.com/office/powerpoint/2010/main" val="427991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19: using an illustration you are comfortable with so you grasp my teaching</a:t>
            </a:r>
          </a:p>
          <a:p>
            <a:r>
              <a:rPr lang="en-US" sz="5000" dirty="0">
                <a:solidFill>
                  <a:schemeClr val="bg1"/>
                </a:solidFill>
              </a:rPr>
              <a:t>20: encourage to continue committing their lives to the Lord – everyday decision</a:t>
            </a:r>
          </a:p>
          <a:p>
            <a:r>
              <a:rPr lang="en-US" sz="5000" dirty="0">
                <a:solidFill>
                  <a:schemeClr val="bg1"/>
                </a:solidFill>
              </a:rPr>
              <a:t>21: benefit – fruit; of sin: a guilty conscience, a failure to be what God intends for us to be, alienation from those we love, inability to enjoy blessings of God; worst: spiritual death</a:t>
            </a:r>
          </a:p>
        </p:txBody>
      </p:sp>
    </p:spTree>
    <p:extLst>
      <p:ext uri="{BB962C8B-B14F-4D97-AF65-F5344CB8AC3E}">
        <p14:creationId xmlns:p14="http://schemas.microsoft.com/office/powerpoint/2010/main" val="92781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Freedom from the Law – Not a License 15-23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22: other road ends in eternal life – Mt. 7:14</a:t>
            </a:r>
          </a:p>
          <a:p>
            <a:r>
              <a:rPr lang="en-US" sz="5000" dirty="0">
                <a:solidFill>
                  <a:schemeClr val="bg1"/>
                </a:solidFill>
              </a:rPr>
              <a:t>23: one of best-known verses in Romans</a:t>
            </a:r>
          </a:p>
          <a:p>
            <a:r>
              <a:rPr lang="en-US" sz="5000" dirty="0">
                <a:solidFill>
                  <a:schemeClr val="bg1"/>
                </a:solidFill>
              </a:rPr>
              <a:t>People think wages of sin consist of pleasure, popularity, and success. Paul says not so – death!</a:t>
            </a:r>
          </a:p>
          <a:p>
            <a:r>
              <a:rPr lang="en-US" sz="5000" dirty="0">
                <a:solidFill>
                  <a:schemeClr val="bg1"/>
                </a:solidFill>
              </a:rPr>
              <a:t>Wages – soldier’s pay – earned at the risk of his body and sweat of his brow [Barclay]</a:t>
            </a:r>
          </a:p>
          <a:p>
            <a:r>
              <a:rPr lang="en-US" sz="5000" dirty="0">
                <a:solidFill>
                  <a:schemeClr val="bg1"/>
                </a:solidFill>
              </a:rPr>
              <a:t>Sin pays a wage; God gives a gift.</a:t>
            </a:r>
          </a:p>
        </p:txBody>
      </p:sp>
    </p:spTree>
    <p:extLst>
      <p:ext uri="{BB962C8B-B14F-4D97-AF65-F5344CB8AC3E}">
        <p14:creationId xmlns:p14="http://schemas.microsoft.com/office/powerpoint/2010/main" val="102178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17407</TotalTime>
  <Words>819</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Having Died, We Live</vt:lpstr>
      <vt:lpstr>Romans 6</vt:lpstr>
      <vt:lpstr>1. Grace: Not a License to Sin 1-14</vt:lpstr>
      <vt:lpstr>1. Grace: Not a License to Sin 1-14</vt:lpstr>
      <vt:lpstr>1. Grace: Not a License to Sin 1-14</vt:lpstr>
      <vt:lpstr>1. Grace: Not a License to Sin 1-14</vt:lpstr>
      <vt:lpstr>2. Freedom from the Law – Not a License 15-23</vt:lpstr>
      <vt:lpstr>2. Freedom from the Law – Not a License 15-23</vt:lpstr>
      <vt:lpstr>2. Freedom from the Law – Not a License 15-23</vt:lpstr>
      <vt:lpstr>Lessons</vt:lpstr>
      <vt:lpstr>For a copy of these notes:  thejustinreedshow.com/bibleresources or  Google: Justin Reed Bible  Class Notes &gt; Notes &amp; PowerPoint</vt:lpstr>
      <vt:lpstr>Next Scheduled Study: Thursday 6:30pm cst Matthew 26 with Bill Boyd Sunday 11am cst Online and in the building Wood Church of Christ, Woodbury Live at Five – Sunday 5pm cst Online Only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259</cp:revision>
  <dcterms:created xsi:type="dcterms:W3CDTF">2020-03-28T20:11:58Z</dcterms:created>
  <dcterms:modified xsi:type="dcterms:W3CDTF">2021-02-15T04:49:27Z</dcterms:modified>
</cp:coreProperties>
</file>