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97" r:id="rId4"/>
    <p:sldId id="299" r:id="rId5"/>
    <p:sldId id="300" r:id="rId6"/>
    <p:sldId id="301" r:id="rId7"/>
    <p:sldId id="302" r:id="rId8"/>
    <p:sldId id="303" r:id="rId9"/>
    <p:sldId id="304" r:id="rId10"/>
    <p:sldId id="305" r:id="rId11"/>
    <p:sldId id="296" r:id="rId12"/>
    <p:sldId id="298" r:id="rId13"/>
    <p:sldId id="288" r:id="rId14"/>
    <p:sldId id="283"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14683-EE42-4019-AD2A-34A7A10D908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153212A-14DA-497D-A85D-BED0230DAA3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98480EA-1E07-42F9-BDB9-D2C5F328598A}"/>
              </a:ext>
            </a:extLst>
          </p:cNvPr>
          <p:cNvSpPr>
            <a:spLocks noGrp="1"/>
          </p:cNvSpPr>
          <p:nvPr>
            <p:ph type="dt" sz="half" idx="10"/>
          </p:nvPr>
        </p:nvSpPr>
        <p:spPr/>
        <p:txBody>
          <a:bodyPr/>
          <a:lstStyle/>
          <a:p>
            <a:fld id="{52C97067-255B-41CB-B2AE-64BCB3609428}" type="datetimeFigureOut">
              <a:rPr lang="en-US" smtClean="0"/>
              <a:t>1/25/2021</a:t>
            </a:fld>
            <a:endParaRPr lang="en-US"/>
          </a:p>
        </p:txBody>
      </p:sp>
      <p:sp>
        <p:nvSpPr>
          <p:cNvPr id="5" name="Footer Placeholder 4">
            <a:extLst>
              <a:ext uri="{FF2B5EF4-FFF2-40B4-BE49-F238E27FC236}">
                <a16:creationId xmlns:a16="http://schemas.microsoft.com/office/drawing/2014/main" id="{A80E177A-DE1B-46A0-B82E-6E86B80663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3A7336-B3AB-46B8-96D2-9B7D805AAA9D}"/>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1101473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3CBB4-7BF9-45D3-B7C1-4569AA35851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46D1039-FAE3-4777-888F-41AF749DAD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BFF259-DB96-4BA3-BFF9-7A19B4827EF9}"/>
              </a:ext>
            </a:extLst>
          </p:cNvPr>
          <p:cNvSpPr>
            <a:spLocks noGrp="1"/>
          </p:cNvSpPr>
          <p:nvPr>
            <p:ph type="dt" sz="half" idx="10"/>
          </p:nvPr>
        </p:nvSpPr>
        <p:spPr/>
        <p:txBody>
          <a:bodyPr/>
          <a:lstStyle/>
          <a:p>
            <a:fld id="{52C97067-255B-41CB-B2AE-64BCB3609428}" type="datetimeFigureOut">
              <a:rPr lang="en-US" smtClean="0"/>
              <a:t>1/25/2021</a:t>
            </a:fld>
            <a:endParaRPr lang="en-US"/>
          </a:p>
        </p:txBody>
      </p:sp>
      <p:sp>
        <p:nvSpPr>
          <p:cNvPr id="5" name="Footer Placeholder 4">
            <a:extLst>
              <a:ext uri="{FF2B5EF4-FFF2-40B4-BE49-F238E27FC236}">
                <a16:creationId xmlns:a16="http://schemas.microsoft.com/office/drawing/2014/main" id="{DD86C3CF-F048-41D2-AD95-C8A7C7BD0D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3DFE73-A494-4E68-A610-26DD36A5E18D}"/>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1053627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C425D3E-2E80-44EE-9D89-E401DAE40C6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92BC3B0-ACF7-4868-898E-7EC7BC83A86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6C7528-947B-4BA7-AED3-941C7191F537}"/>
              </a:ext>
            </a:extLst>
          </p:cNvPr>
          <p:cNvSpPr>
            <a:spLocks noGrp="1"/>
          </p:cNvSpPr>
          <p:nvPr>
            <p:ph type="dt" sz="half" idx="10"/>
          </p:nvPr>
        </p:nvSpPr>
        <p:spPr/>
        <p:txBody>
          <a:bodyPr/>
          <a:lstStyle/>
          <a:p>
            <a:fld id="{52C97067-255B-41CB-B2AE-64BCB3609428}" type="datetimeFigureOut">
              <a:rPr lang="en-US" smtClean="0"/>
              <a:t>1/25/2021</a:t>
            </a:fld>
            <a:endParaRPr lang="en-US"/>
          </a:p>
        </p:txBody>
      </p:sp>
      <p:sp>
        <p:nvSpPr>
          <p:cNvPr id="5" name="Footer Placeholder 4">
            <a:extLst>
              <a:ext uri="{FF2B5EF4-FFF2-40B4-BE49-F238E27FC236}">
                <a16:creationId xmlns:a16="http://schemas.microsoft.com/office/drawing/2014/main" id="{005BA31E-E534-4245-B0FF-CE29800E2C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F59988-8FE8-4DB3-99E4-B141C204F746}"/>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2533444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61E71-B977-4144-A939-464B788005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268D9EE-C155-4767-81DA-FD349BD0099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FD26D3-17E9-475E-8226-B7B465CC8CC7}"/>
              </a:ext>
            </a:extLst>
          </p:cNvPr>
          <p:cNvSpPr>
            <a:spLocks noGrp="1"/>
          </p:cNvSpPr>
          <p:nvPr>
            <p:ph type="dt" sz="half" idx="10"/>
          </p:nvPr>
        </p:nvSpPr>
        <p:spPr/>
        <p:txBody>
          <a:bodyPr/>
          <a:lstStyle/>
          <a:p>
            <a:fld id="{52C97067-255B-41CB-B2AE-64BCB3609428}" type="datetimeFigureOut">
              <a:rPr lang="en-US" smtClean="0"/>
              <a:t>1/25/2021</a:t>
            </a:fld>
            <a:endParaRPr lang="en-US"/>
          </a:p>
        </p:txBody>
      </p:sp>
      <p:sp>
        <p:nvSpPr>
          <p:cNvPr id="5" name="Footer Placeholder 4">
            <a:extLst>
              <a:ext uri="{FF2B5EF4-FFF2-40B4-BE49-F238E27FC236}">
                <a16:creationId xmlns:a16="http://schemas.microsoft.com/office/drawing/2014/main" id="{6C5C8E52-37F2-4E42-84F7-98AFCB9A3C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FB24AD-C3C0-4DCA-B101-2C941BC44679}"/>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3461531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444CD-6298-42D4-99B8-9A14A5ED55F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4F7E351-2F68-4F09-B870-2C3767C9EB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0C2AFE8-79CC-4C37-B3EA-3B1AA0C29F0B}"/>
              </a:ext>
            </a:extLst>
          </p:cNvPr>
          <p:cNvSpPr>
            <a:spLocks noGrp="1"/>
          </p:cNvSpPr>
          <p:nvPr>
            <p:ph type="dt" sz="half" idx="10"/>
          </p:nvPr>
        </p:nvSpPr>
        <p:spPr/>
        <p:txBody>
          <a:bodyPr/>
          <a:lstStyle/>
          <a:p>
            <a:fld id="{52C97067-255B-41CB-B2AE-64BCB3609428}" type="datetimeFigureOut">
              <a:rPr lang="en-US" smtClean="0"/>
              <a:t>1/25/2021</a:t>
            </a:fld>
            <a:endParaRPr lang="en-US"/>
          </a:p>
        </p:txBody>
      </p:sp>
      <p:sp>
        <p:nvSpPr>
          <p:cNvPr id="5" name="Footer Placeholder 4">
            <a:extLst>
              <a:ext uri="{FF2B5EF4-FFF2-40B4-BE49-F238E27FC236}">
                <a16:creationId xmlns:a16="http://schemas.microsoft.com/office/drawing/2014/main" id="{C9000F06-15CA-4083-A7A3-944D7A71E9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46058F-5329-4979-9B8A-4B474947F415}"/>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349955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FD0A77-9FD7-4A16-9D10-AF87C5C0E5A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AEEBD83-7818-4B01-A3ED-5E62346756D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2D4C391-70BC-41D8-85D7-06CF7B3989B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FDFB5D2-8430-4809-8EEF-8C63C5D8CBAC}"/>
              </a:ext>
            </a:extLst>
          </p:cNvPr>
          <p:cNvSpPr>
            <a:spLocks noGrp="1"/>
          </p:cNvSpPr>
          <p:nvPr>
            <p:ph type="dt" sz="half" idx="10"/>
          </p:nvPr>
        </p:nvSpPr>
        <p:spPr/>
        <p:txBody>
          <a:bodyPr/>
          <a:lstStyle/>
          <a:p>
            <a:fld id="{52C97067-255B-41CB-B2AE-64BCB3609428}" type="datetimeFigureOut">
              <a:rPr lang="en-US" smtClean="0"/>
              <a:t>1/25/2021</a:t>
            </a:fld>
            <a:endParaRPr lang="en-US"/>
          </a:p>
        </p:txBody>
      </p:sp>
      <p:sp>
        <p:nvSpPr>
          <p:cNvPr id="6" name="Footer Placeholder 5">
            <a:extLst>
              <a:ext uri="{FF2B5EF4-FFF2-40B4-BE49-F238E27FC236}">
                <a16:creationId xmlns:a16="http://schemas.microsoft.com/office/drawing/2014/main" id="{E8EE8786-BA3F-4AF0-B14B-0930DE31EC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9B3160-D58B-4F9D-AC2B-B924BAD128DC}"/>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3988280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8F231-419F-42FD-B20C-4C2E88CD320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9AE3977-CE54-4C48-B079-C848317E55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C7D1A30-0EFC-4401-8717-C10A70D58C5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41685CF-7E15-445B-B070-35E81E387D0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E956431-94C9-43D8-98E5-F705A8438AB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0B8499C-A193-4A6A-B756-B02457C50C62}"/>
              </a:ext>
            </a:extLst>
          </p:cNvPr>
          <p:cNvSpPr>
            <a:spLocks noGrp="1"/>
          </p:cNvSpPr>
          <p:nvPr>
            <p:ph type="dt" sz="half" idx="10"/>
          </p:nvPr>
        </p:nvSpPr>
        <p:spPr/>
        <p:txBody>
          <a:bodyPr/>
          <a:lstStyle/>
          <a:p>
            <a:fld id="{52C97067-255B-41CB-B2AE-64BCB3609428}" type="datetimeFigureOut">
              <a:rPr lang="en-US" smtClean="0"/>
              <a:t>1/25/2021</a:t>
            </a:fld>
            <a:endParaRPr lang="en-US"/>
          </a:p>
        </p:txBody>
      </p:sp>
      <p:sp>
        <p:nvSpPr>
          <p:cNvPr id="8" name="Footer Placeholder 7">
            <a:extLst>
              <a:ext uri="{FF2B5EF4-FFF2-40B4-BE49-F238E27FC236}">
                <a16:creationId xmlns:a16="http://schemas.microsoft.com/office/drawing/2014/main" id="{D7DC1D8C-DFB5-43FF-B233-B55145C88EE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B3D1C81-8571-4D6A-832F-4B43209E6AAF}"/>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1930891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357FA-C253-4C0F-AE13-2D2CFDE47AF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E34EA01-A331-4814-A5DA-936CD32D2960}"/>
              </a:ext>
            </a:extLst>
          </p:cNvPr>
          <p:cNvSpPr>
            <a:spLocks noGrp="1"/>
          </p:cNvSpPr>
          <p:nvPr>
            <p:ph type="dt" sz="half" idx="10"/>
          </p:nvPr>
        </p:nvSpPr>
        <p:spPr/>
        <p:txBody>
          <a:bodyPr/>
          <a:lstStyle/>
          <a:p>
            <a:fld id="{52C97067-255B-41CB-B2AE-64BCB3609428}" type="datetimeFigureOut">
              <a:rPr lang="en-US" smtClean="0"/>
              <a:t>1/25/2021</a:t>
            </a:fld>
            <a:endParaRPr lang="en-US"/>
          </a:p>
        </p:txBody>
      </p:sp>
      <p:sp>
        <p:nvSpPr>
          <p:cNvPr id="4" name="Footer Placeholder 3">
            <a:extLst>
              <a:ext uri="{FF2B5EF4-FFF2-40B4-BE49-F238E27FC236}">
                <a16:creationId xmlns:a16="http://schemas.microsoft.com/office/drawing/2014/main" id="{6009F032-9B49-463E-B13A-EAC61AAEE7D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733197D-6E05-4E10-8D5C-7C3E08404FEF}"/>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2834973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D149A39-A010-4E8C-9F2B-863DDF2B6691}"/>
              </a:ext>
            </a:extLst>
          </p:cNvPr>
          <p:cNvSpPr>
            <a:spLocks noGrp="1"/>
          </p:cNvSpPr>
          <p:nvPr>
            <p:ph type="dt" sz="half" idx="10"/>
          </p:nvPr>
        </p:nvSpPr>
        <p:spPr/>
        <p:txBody>
          <a:bodyPr/>
          <a:lstStyle/>
          <a:p>
            <a:fld id="{52C97067-255B-41CB-B2AE-64BCB3609428}" type="datetimeFigureOut">
              <a:rPr lang="en-US" smtClean="0"/>
              <a:t>1/25/2021</a:t>
            </a:fld>
            <a:endParaRPr lang="en-US"/>
          </a:p>
        </p:txBody>
      </p:sp>
      <p:sp>
        <p:nvSpPr>
          <p:cNvPr id="3" name="Footer Placeholder 2">
            <a:extLst>
              <a:ext uri="{FF2B5EF4-FFF2-40B4-BE49-F238E27FC236}">
                <a16:creationId xmlns:a16="http://schemas.microsoft.com/office/drawing/2014/main" id="{919F7236-CB1F-4CE2-84B9-A532503E795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761DA1-8B8E-4B84-986D-8377511A91D4}"/>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3878880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1ED82-C1E3-4390-85CA-DD8A46CCAA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24EEB9B-B08B-469B-BBD9-57ADB10AFB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74463CC-C2E5-4CCE-B7E0-F0EE17FA7C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4DF8D8C-E2C0-442B-8D08-DC926624EB1A}"/>
              </a:ext>
            </a:extLst>
          </p:cNvPr>
          <p:cNvSpPr>
            <a:spLocks noGrp="1"/>
          </p:cNvSpPr>
          <p:nvPr>
            <p:ph type="dt" sz="half" idx="10"/>
          </p:nvPr>
        </p:nvSpPr>
        <p:spPr/>
        <p:txBody>
          <a:bodyPr/>
          <a:lstStyle/>
          <a:p>
            <a:fld id="{52C97067-255B-41CB-B2AE-64BCB3609428}" type="datetimeFigureOut">
              <a:rPr lang="en-US" smtClean="0"/>
              <a:t>1/25/2021</a:t>
            </a:fld>
            <a:endParaRPr lang="en-US"/>
          </a:p>
        </p:txBody>
      </p:sp>
      <p:sp>
        <p:nvSpPr>
          <p:cNvPr id="6" name="Footer Placeholder 5">
            <a:extLst>
              <a:ext uri="{FF2B5EF4-FFF2-40B4-BE49-F238E27FC236}">
                <a16:creationId xmlns:a16="http://schemas.microsoft.com/office/drawing/2014/main" id="{24DCBA93-F01B-417F-A911-2B1A32E495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B715EE4-6D49-4E6B-BEE2-E698049C2A27}"/>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160081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2EBA2-AD5D-4774-A8E6-C0807C8D1B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04332CA-AF89-458A-813B-0CAB2E709A1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B9CCDD0-266A-439B-B7A1-55D7D34023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CD38870-EA97-4B39-8053-DF43AFD18C8B}"/>
              </a:ext>
            </a:extLst>
          </p:cNvPr>
          <p:cNvSpPr>
            <a:spLocks noGrp="1"/>
          </p:cNvSpPr>
          <p:nvPr>
            <p:ph type="dt" sz="half" idx="10"/>
          </p:nvPr>
        </p:nvSpPr>
        <p:spPr/>
        <p:txBody>
          <a:bodyPr/>
          <a:lstStyle/>
          <a:p>
            <a:fld id="{52C97067-255B-41CB-B2AE-64BCB3609428}" type="datetimeFigureOut">
              <a:rPr lang="en-US" smtClean="0"/>
              <a:t>1/25/2021</a:t>
            </a:fld>
            <a:endParaRPr lang="en-US"/>
          </a:p>
        </p:txBody>
      </p:sp>
      <p:sp>
        <p:nvSpPr>
          <p:cNvPr id="6" name="Footer Placeholder 5">
            <a:extLst>
              <a:ext uri="{FF2B5EF4-FFF2-40B4-BE49-F238E27FC236}">
                <a16:creationId xmlns:a16="http://schemas.microsoft.com/office/drawing/2014/main" id="{F7800573-3E59-47A0-BA74-816AE8D601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2AA5B1-2080-4C3A-8303-F9356745703B}"/>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1884471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A44772-54E5-4D08-BEDC-BECC49CFE0D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8AFB288-AB5B-415E-8E57-48B3BE0FF38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C7DDA2-C57A-4BF8-ADE4-F22E11DE1D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C97067-255B-41CB-B2AE-64BCB3609428}" type="datetimeFigureOut">
              <a:rPr lang="en-US" smtClean="0"/>
              <a:t>1/25/2021</a:t>
            </a:fld>
            <a:endParaRPr lang="en-US"/>
          </a:p>
        </p:txBody>
      </p:sp>
      <p:sp>
        <p:nvSpPr>
          <p:cNvPr id="5" name="Footer Placeholder 4">
            <a:extLst>
              <a:ext uri="{FF2B5EF4-FFF2-40B4-BE49-F238E27FC236}">
                <a16:creationId xmlns:a16="http://schemas.microsoft.com/office/drawing/2014/main" id="{F1BB2888-6476-4024-8F2A-D8947662D4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41F778C-CDF5-4085-B6F6-B348FC1970D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269DC0-D471-4868-A16F-642CC4211318}" type="slidenum">
              <a:rPr lang="en-US" smtClean="0"/>
              <a:t>‹#›</a:t>
            </a:fld>
            <a:endParaRPr lang="en-US"/>
          </a:p>
        </p:txBody>
      </p:sp>
    </p:spTree>
    <p:extLst>
      <p:ext uri="{BB962C8B-B14F-4D97-AF65-F5344CB8AC3E}">
        <p14:creationId xmlns:p14="http://schemas.microsoft.com/office/powerpoint/2010/main" val="3420089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C940D-78CE-4152-BE0C-FD2CE730975B}"/>
              </a:ext>
            </a:extLst>
          </p:cNvPr>
          <p:cNvSpPr>
            <a:spLocks noGrp="1"/>
          </p:cNvSpPr>
          <p:nvPr>
            <p:ph type="ctrTitle"/>
          </p:nvPr>
        </p:nvSpPr>
        <p:spPr>
          <a:xfrm>
            <a:off x="0" y="291548"/>
            <a:ext cx="12192000" cy="4198385"/>
          </a:xfrm>
        </p:spPr>
        <p:txBody>
          <a:bodyPr>
            <a:noAutofit/>
          </a:bodyPr>
          <a:lstStyle/>
          <a:p>
            <a:r>
              <a:rPr lang="en-US" sz="10300" dirty="0">
                <a:solidFill>
                  <a:schemeClr val="bg1"/>
                </a:solidFill>
              </a:rPr>
              <a:t>A Worldwide Dilemma</a:t>
            </a:r>
          </a:p>
        </p:txBody>
      </p:sp>
      <p:sp>
        <p:nvSpPr>
          <p:cNvPr id="3" name="Subtitle 2">
            <a:extLst>
              <a:ext uri="{FF2B5EF4-FFF2-40B4-BE49-F238E27FC236}">
                <a16:creationId xmlns:a16="http://schemas.microsoft.com/office/drawing/2014/main" id="{40074364-8D3B-4983-A9A8-24FBCDDD33EB}"/>
              </a:ext>
            </a:extLst>
          </p:cNvPr>
          <p:cNvSpPr>
            <a:spLocks noGrp="1"/>
          </p:cNvSpPr>
          <p:nvPr>
            <p:ph type="subTitle" idx="1"/>
          </p:nvPr>
        </p:nvSpPr>
        <p:spPr>
          <a:xfrm>
            <a:off x="0" y="4489933"/>
            <a:ext cx="12192000" cy="1655762"/>
          </a:xfrm>
        </p:spPr>
        <p:txBody>
          <a:bodyPr>
            <a:normAutofit/>
          </a:bodyPr>
          <a:lstStyle/>
          <a:p>
            <a:r>
              <a:rPr lang="en-US" sz="8800" dirty="0">
                <a:solidFill>
                  <a:schemeClr val="bg1"/>
                </a:solidFill>
              </a:rPr>
              <a:t>Romans 3</a:t>
            </a:r>
          </a:p>
        </p:txBody>
      </p:sp>
    </p:spTree>
    <p:extLst>
      <p:ext uri="{BB962C8B-B14F-4D97-AF65-F5344CB8AC3E}">
        <p14:creationId xmlns:p14="http://schemas.microsoft.com/office/powerpoint/2010/main" val="30610262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000" dirty="0">
                <a:solidFill>
                  <a:schemeClr val="bg1"/>
                </a:solidFill>
              </a:rPr>
              <a:t>3. Righteousness through Faith 21-31</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29,30: Jews &amp; Gentiles on equal footing</a:t>
            </a:r>
          </a:p>
          <a:p>
            <a:r>
              <a:rPr lang="en-US" sz="5000" dirty="0">
                <a:solidFill>
                  <a:schemeClr val="bg1"/>
                </a:solidFill>
              </a:rPr>
              <a:t>If God is the God of the Gentiles also, then it is only natural that they, too, should be included in God’s plan for mankind’s salvation.</a:t>
            </a:r>
          </a:p>
          <a:p>
            <a:r>
              <a:rPr lang="en-US" sz="5000" dirty="0">
                <a:solidFill>
                  <a:schemeClr val="bg1"/>
                </a:solidFill>
              </a:rPr>
              <a:t>31: P knew his critics would accuse him of going against the Law so v. 31 is included</a:t>
            </a:r>
          </a:p>
          <a:p>
            <a:r>
              <a:rPr lang="en-US" sz="5000" dirty="0">
                <a:solidFill>
                  <a:schemeClr val="bg1"/>
                </a:solidFill>
              </a:rPr>
              <a:t>Nullify – reduce to inactivity</a:t>
            </a:r>
          </a:p>
        </p:txBody>
      </p:sp>
    </p:spTree>
    <p:extLst>
      <p:ext uri="{BB962C8B-B14F-4D97-AF65-F5344CB8AC3E}">
        <p14:creationId xmlns:p14="http://schemas.microsoft.com/office/powerpoint/2010/main" val="518116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198783"/>
            <a:ext cx="12192000" cy="1325563"/>
          </a:xfrm>
        </p:spPr>
        <p:txBody>
          <a:bodyPr>
            <a:normAutofit/>
          </a:bodyPr>
          <a:lstStyle/>
          <a:p>
            <a:r>
              <a:rPr lang="en-US" sz="6600" dirty="0">
                <a:solidFill>
                  <a:schemeClr val="bg1"/>
                </a:solidFill>
              </a:rPr>
              <a:t>Lessons</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752198"/>
            <a:ext cx="12191998" cy="6602759"/>
          </a:xfrm>
        </p:spPr>
        <p:txBody>
          <a:bodyPr>
            <a:noAutofit/>
          </a:bodyPr>
          <a:lstStyle/>
          <a:p>
            <a:pPr marL="914400" indent="-914400">
              <a:buFont typeface="+mj-lt"/>
              <a:buAutoNum type="arabicPeriod"/>
            </a:pPr>
            <a:r>
              <a:rPr lang="en-US" sz="4000" dirty="0">
                <a:solidFill>
                  <a:schemeClr val="bg1"/>
                </a:solidFill>
              </a:rPr>
              <a:t>We should not do evil just so God’s grace can be abundant. (Paul will bring this back up in the 6</a:t>
            </a:r>
            <a:r>
              <a:rPr lang="en-US" sz="4000" baseline="30000" dirty="0">
                <a:solidFill>
                  <a:schemeClr val="bg1"/>
                </a:solidFill>
              </a:rPr>
              <a:t>th</a:t>
            </a:r>
            <a:r>
              <a:rPr lang="en-US" sz="4000" dirty="0">
                <a:solidFill>
                  <a:schemeClr val="bg1"/>
                </a:solidFill>
              </a:rPr>
              <a:t> chapter.) Instead, we should live a life that is in accordance with God’s Word.</a:t>
            </a:r>
          </a:p>
          <a:p>
            <a:pPr marL="914400" indent="-914400">
              <a:buFont typeface="+mj-lt"/>
              <a:buAutoNum type="arabicPeriod"/>
            </a:pPr>
            <a:r>
              <a:rPr lang="en-US" sz="4000" dirty="0">
                <a:solidFill>
                  <a:schemeClr val="bg1"/>
                </a:solidFill>
              </a:rPr>
              <a:t>3:23 – don’t use this frequently quoted verse out of context as a “license to sin.” Rather, view it in light of 1 Cor. 10:13 – nothing new; always an escape route.</a:t>
            </a:r>
          </a:p>
          <a:p>
            <a:pPr marL="914400" indent="-914400">
              <a:buFont typeface="+mj-lt"/>
              <a:buAutoNum type="arabicPeriod"/>
            </a:pPr>
            <a:r>
              <a:rPr lang="en-US" sz="4000" dirty="0">
                <a:solidFill>
                  <a:schemeClr val="bg1"/>
                </a:solidFill>
              </a:rPr>
              <a:t>The Blood of Jesus Christ is the only way that we can be forgiven of our sins! There is no other substitute and no other way to have our sins forgiven.</a:t>
            </a:r>
          </a:p>
        </p:txBody>
      </p:sp>
    </p:spTree>
    <p:extLst>
      <p:ext uri="{BB962C8B-B14F-4D97-AF65-F5344CB8AC3E}">
        <p14:creationId xmlns:p14="http://schemas.microsoft.com/office/powerpoint/2010/main" val="3932350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6858000"/>
          </a:xfrm>
        </p:spPr>
        <p:txBody>
          <a:bodyPr>
            <a:normAutofit/>
          </a:bodyPr>
          <a:lstStyle/>
          <a:p>
            <a:pPr algn="ctr"/>
            <a:r>
              <a:rPr lang="en-US" sz="6600" dirty="0">
                <a:solidFill>
                  <a:schemeClr val="bg1"/>
                </a:solidFill>
              </a:rPr>
              <a:t>For a copy of these notes:</a:t>
            </a:r>
            <a:br>
              <a:rPr lang="en-US" sz="6600" dirty="0">
                <a:solidFill>
                  <a:schemeClr val="bg1"/>
                </a:solidFill>
              </a:rPr>
            </a:br>
            <a:br>
              <a:rPr lang="en-US" sz="6600" dirty="0">
                <a:solidFill>
                  <a:schemeClr val="bg1"/>
                </a:solidFill>
              </a:rPr>
            </a:br>
            <a:r>
              <a:rPr lang="en-US" sz="6000" dirty="0">
                <a:solidFill>
                  <a:schemeClr val="bg1"/>
                </a:solidFill>
              </a:rPr>
              <a:t>thejustinreedshow.com/bibleresources</a:t>
            </a:r>
            <a:br>
              <a:rPr lang="en-US" sz="6000" dirty="0">
                <a:solidFill>
                  <a:schemeClr val="bg1"/>
                </a:solidFill>
              </a:rPr>
            </a:br>
            <a:r>
              <a:rPr lang="en-US" sz="6000" b="1" dirty="0">
                <a:solidFill>
                  <a:schemeClr val="bg1"/>
                </a:solidFill>
              </a:rPr>
              <a:t>or</a:t>
            </a:r>
            <a:r>
              <a:rPr lang="en-US" sz="6000" dirty="0">
                <a:solidFill>
                  <a:schemeClr val="bg1"/>
                </a:solidFill>
              </a:rPr>
              <a:t> </a:t>
            </a:r>
            <a:br>
              <a:rPr lang="en-US" sz="6000" dirty="0">
                <a:solidFill>
                  <a:schemeClr val="bg1"/>
                </a:solidFill>
              </a:rPr>
            </a:br>
            <a:r>
              <a:rPr lang="en-US" sz="6000" dirty="0">
                <a:solidFill>
                  <a:schemeClr val="bg1"/>
                </a:solidFill>
              </a:rPr>
              <a:t>Google: Justin Reed Bible</a:t>
            </a:r>
            <a:br>
              <a:rPr lang="en-US" sz="6600" dirty="0">
                <a:solidFill>
                  <a:schemeClr val="bg1"/>
                </a:solidFill>
              </a:rPr>
            </a:br>
            <a:br>
              <a:rPr lang="en-US" sz="6600">
                <a:solidFill>
                  <a:schemeClr val="bg1"/>
                </a:solidFill>
              </a:rPr>
            </a:br>
            <a:r>
              <a:rPr lang="en-US" sz="6600">
                <a:solidFill>
                  <a:schemeClr val="bg1"/>
                </a:solidFill>
              </a:rPr>
              <a:t>Class </a:t>
            </a:r>
            <a:r>
              <a:rPr lang="en-US" sz="6600" dirty="0">
                <a:solidFill>
                  <a:schemeClr val="bg1"/>
                </a:solidFill>
              </a:rPr>
              <a:t>Notes &gt; Notes &amp; PowerPoint</a:t>
            </a:r>
          </a:p>
        </p:txBody>
      </p:sp>
    </p:spTree>
    <p:extLst>
      <p:ext uri="{BB962C8B-B14F-4D97-AF65-F5344CB8AC3E}">
        <p14:creationId xmlns:p14="http://schemas.microsoft.com/office/powerpoint/2010/main" val="37407991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6858000"/>
          </a:xfrm>
        </p:spPr>
        <p:txBody>
          <a:bodyPr>
            <a:normAutofit fontScale="90000"/>
          </a:bodyPr>
          <a:lstStyle/>
          <a:p>
            <a:pPr algn="ctr"/>
            <a:r>
              <a:rPr lang="en-US" sz="6600" u="sng" dirty="0">
                <a:solidFill>
                  <a:schemeClr val="bg1"/>
                </a:solidFill>
              </a:rPr>
              <a:t>Next Scheduled Study:</a:t>
            </a:r>
            <a:br>
              <a:rPr lang="en-US" sz="6600" dirty="0">
                <a:solidFill>
                  <a:schemeClr val="bg1"/>
                </a:solidFill>
              </a:rPr>
            </a:br>
            <a:r>
              <a:rPr lang="en-US" sz="6600" b="1" dirty="0">
                <a:solidFill>
                  <a:schemeClr val="bg1"/>
                </a:solidFill>
              </a:rPr>
              <a:t>Thursday 6:30</a:t>
            </a:r>
            <a:r>
              <a:rPr lang="en-US" sz="6600" b="1" cap="small" dirty="0">
                <a:solidFill>
                  <a:schemeClr val="bg1"/>
                </a:solidFill>
              </a:rPr>
              <a:t>pm </a:t>
            </a:r>
            <a:r>
              <a:rPr lang="en-US" sz="6600" b="1" cap="small" dirty="0" err="1">
                <a:solidFill>
                  <a:schemeClr val="bg1"/>
                </a:solidFill>
              </a:rPr>
              <a:t>cst</a:t>
            </a:r>
            <a:br>
              <a:rPr lang="en-US" sz="6600" b="1" dirty="0">
                <a:solidFill>
                  <a:schemeClr val="bg1"/>
                </a:solidFill>
              </a:rPr>
            </a:br>
            <a:r>
              <a:rPr lang="en-US" sz="6600" dirty="0">
                <a:solidFill>
                  <a:schemeClr val="bg1"/>
                </a:solidFill>
              </a:rPr>
              <a:t>Matthew 24 with Bill Boyd</a:t>
            </a:r>
            <a:br>
              <a:rPr lang="en-US" sz="6600" dirty="0">
                <a:solidFill>
                  <a:schemeClr val="bg1"/>
                </a:solidFill>
              </a:rPr>
            </a:br>
            <a:r>
              <a:rPr lang="en-US" sz="6600" b="1" dirty="0">
                <a:solidFill>
                  <a:schemeClr val="bg1"/>
                </a:solidFill>
              </a:rPr>
              <a:t>Sunday 11</a:t>
            </a:r>
            <a:r>
              <a:rPr lang="en-US" sz="6600" b="1" cap="small" dirty="0">
                <a:solidFill>
                  <a:schemeClr val="bg1"/>
                </a:solidFill>
              </a:rPr>
              <a:t>am </a:t>
            </a:r>
            <a:r>
              <a:rPr lang="en-US" sz="6600" b="1" cap="small" dirty="0" err="1">
                <a:solidFill>
                  <a:schemeClr val="bg1"/>
                </a:solidFill>
              </a:rPr>
              <a:t>cst</a:t>
            </a:r>
            <a:br>
              <a:rPr lang="en-US" sz="6600" dirty="0">
                <a:solidFill>
                  <a:schemeClr val="bg1"/>
                </a:solidFill>
              </a:rPr>
            </a:br>
            <a:r>
              <a:rPr lang="en-US" sz="6600" dirty="0">
                <a:solidFill>
                  <a:schemeClr val="bg1"/>
                </a:solidFill>
              </a:rPr>
              <a:t>Online and in the building</a:t>
            </a:r>
            <a:br>
              <a:rPr lang="en-US" sz="6600" dirty="0">
                <a:solidFill>
                  <a:schemeClr val="bg1"/>
                </a:solidFill>
              </a:rPr>
            </a:br>
            <a:r>
              <a:rPr lang="en-US" sz="6600" dirty="0">
                <a:solidFill>
                  <a:schemeClr val="bg1"/>
                </a:solidFill>
              </a:rPr>
              <a:t>Wood Church of Christ, Woodbury</a:t>
            </a:r>
            <a:br>
              <a:rPr lang="en-US" sz="6600" dirty="0">
                <a:solidFill>
                  <a:schemeClr val="bg1"/>
                </a:solidFill>
              </a:rPr>
            </a:br>
            <a:r>
              <a:rPr lang="en-US" sz="6600" b="1" dirty="0">
                <a:solidFill>
                  <a:schemeClr val="bg1"/>
                </a:solidFill>
              </a:rPr>
              <a:t>Live at Five – Sunday 5</a:t>
            </a:r>
            <a:r>
              <a:rPr lang="en-US" sz="6600" b="1" cap="small" dirty="0">
                <a:solidFill>
                  <a:schemeClr val="bg1"/>
                </a:solidFill>
              </a:rPr>
              <a:t>pm </a:t>
            </a:r>
            <a:r>
              <a:rPr lang="en-US" sz="6600" b="1" cap="small" dirty="0" err="1">
                <a:solidFill>
                  <a:schemeClr val="bg1"/>
                </a:solidFill>
              </a:rPr>
              <a:t>cst</a:t>
            </a:r>
            <a:br>
              <a:rPr lang="en-US" sz="6600" dirty="0">
                <a:solidFill>
                  <a:schemeClr val="bg1"/>
                </a:solidFill>
              </a:rPr>
            </a:br>
            <a:r>
              <a:rPr lang="en-US" sz="6600" dirty="0">
                <a:solidFill>
                  <a:schemeClr val="bg1"/>
                </a:solidFill>
              </a:rPr>
              <a:t>Online Only</a:t>
            </a:r>
          </a:p>
        </p:txBody>
      </p:sp>
      <p:cxnSp>
        <p:nvCxnSpPr>
          <p:cNvPr id="4" name="Straight Connector 3">
            <a:extLst>
              <a:ext uri="{FF2B5EF4-FFF2-40B4-BE49-F238E27FC236}">
                <a16:creationId xmlns:a16="http://schemas.microsoft.com/office/drawing/2014/main" id="{A5F2BF7D-8994-4789-952F-75033DB97455}"/>
              </a:ext>
            </a:extLst>
          </p:cNvPr>
          <p:cNvCxnSpPr/>
          <p:nvPr/>
        </p:nvCxnSpPr>
        <p:spPr>
          <a:xfrm>
            <a:off x="145774" y="2650435"/>
            <a:ext cx="11913704"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8635BCC3-17BA-43D7-9B5F-7932F0148158}"/>
              </a:ext>
            </a:extLst>
          </p:cNvPr>
          <p:cNvCxnSpPr/>
          <p:nvPr/>
        </p:nvCxnSpPr>
        <p:spPr>
          <a:xfrm>
            <a:off x="145774" y="5055704"/>
            <a:ext cx="11913704"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29810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E5D7EE40-CFB1-411B-B9A5-3D4A940C3B0F}"/>
              </a:ext>
            </a:extLst>
          </p:cNvPr>
          <p:cNvSpPr>
            <a:spLocks noGrp="1"/>
          </p:cNvSpPr>
          <p:nvPr>
            <p:ph idx="1"/>
          </p:nvPr>
        </p:nvSpPr>
        <p:spPr>
          <a:xfrm>
            <a:off x="838200" y="1253331"/>
            <a:ext cx="10515600" cy="4351338"/>
          </a:xfrm>
        </p:spPr>
        <p:txBody>
          <a:bodyPr/>
          <a:lstStyle/>
          <a:p>
            <a:pPr marL="0" indent="0" algn="ctr">
              <a:buNone/>
            </a:pPr>
            <a:r>
              <a:rPr lang="en-US" dirty="0">
                <a:solidFill>
                  <a:srgbClr val="FFFF00"/>
                </a:solidFill>
              </a:rPr>
              <a:t>Sermon © 2021 Justin D. Reed</a:t>
            </a:r>
            <a:br>
              <a:rPr lang="en-US" dirty="0">
                <a:solidFill>
                  <a:srgbClr val="FFFF00"/>
                </a:solidFill>
              </a:rPr>
            </a:br>
            <a:r>
              <a:rPr lang="en-US" dirty="0">
                <a:solidFill>
                  <a:srgbClr val="FFFF00"/>
                </a:solidFill>
              </a:rPr>
              <a:t>Presentation © 2021 Justin D. Reed</a:t>
            </a:r>
          </a:p>
          <a:p>
            <a:pPr marL="0" indent="0" algn="ctr">
              <a:buNone/>
            </a:pPr>
            <a:endParaRPr lang="en-US" dirty="0">
              <a:solidFill>
                <a:srgbClr val="FFFF00"/>
              </a:solidFill>
            </a:endParaRPr>
          </a:p>
          <a:p>
            <a:pPr marL="0" indent="0" algn="ctr">
              <a:buNone/>
            </a:pPr>
            <a:r>
              <a:rPr lang="en-US" dirty="0">
                <a:solidFill>
                  <a:srgbClr val="FFFF00"/>
                </a:solidFill>
              </a:rPr>
              <a:t>Provided free through Justin Reed’s Bible Resources</a:t>
            </a:r>
            <a:br>
              <a:rPr lang="en-US" dirty="0">
                <a:solidFill>
                  <a:srgbClr val="FFFF00"/>
                </a:solidFill>
              </a:rPr>
            </a:br>
            <a:r>
              <a:rPr lang="en-US" dirty="0">
                <a:solidFill>
                  <a:srgbClr val="FFFF00"/>
                </a:solidFill>
              </a:rPr>
              <a:t>Post Office Box 292, Woodbury TN 37190</a:t>
            </a:r>
            <a:br>
              <a:rPr lang="en-US" dirty="0">
                <a:solidFill>
                  <a:srgbClr val="FFFF00"/>
                </a:solidFill>
              </a:rPr>
            </a:br>
            <a:r>
              <a:rPr lang="en-US" dirty="0">
                <a:solidFill>
                  <a:srgbClr val="FFFF00"/>
                </a:solidFill>
              </a:rPr>
              <a:t>thejustinreedshow.com/</a:t>
            </a:r>
            <a:r>
              <a:rPr lang="en-US" dirty="0" err="1">
                <a:solidFill>
                  <a:srgbClr val="FFFF00"/>
                </a:solidFill>
              </a:rPr>
              <a:t>bibleresources</a:t>
            </a:r>
            <a:endParaRPr lang="en-US" dirty="0">
              <a:solidFill>
                <a:srgbClr val="FFFF00"/>
              </a:solidFill>
            </a:endParaRPr>
          </a:p>
          <a:p>
            <a:pPr marL="0" indent="0" algn="ctr">
              <a:buNone/>
            </a:pPr>
            <a:endParaRPr lang="en-US" dirty="0">
              <a:solidFill>
                <a:srgbClr val="FFFF00"/>
              </a:solidFill>
            </a:endParaRPr>
          </a:p>
          <a:p>
            <a:pPr marL="0" indent="0" algn="ctr">
              <a:buNone/>
            </a:pPr>
            <a:r>
              <a:rPr lang="en-US" dirty="0">
                <a:solidFill>
                  <a:srgbClr val="FFFF00"/>
                </a:solidFill>
              </a:rPr>
              <a:t>“To God be the Glory!”</a:t>
            </a:r>
          </a:p>
          <a:p>
            <a:pPr marL="0" indent="0" algn="ctr">
              <a:buNone/>
            </a:pPr>
            <a:r>
              <a:rPr lang="en-US" dirty="0">
                <a:solidFill>
                  <a:srgbClr val="FFFF00"/>
                </a:solidFill>
              </a:rPr>
              <a:t>113</a:t>
            </a:r>
          </a:p>
        </p:txBody>
      </p:sp>
    </p:spTree>
    <p:extLst>
      <p:ext uri="{BB962C8B-B14F-4D97-AF65-F5344CB8AC3E}">
        <p14:creationId xmlns:p14="http://schemas.microsoft.com/office/powerpoint/2010/main" val="3372097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Romans 3</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Paul has not been to R when he writes, in Acts 20:2-3. He makes it there ~4yrs later</a:t>
            </a:r>
          </a:p>
          <a:p>
            <a:r>
              <a:rPr lang="en-US" sz="5000" dirty="0">
                <a:solidFill>
                  <a:schemeClr val="bg1"/>
                </a:solidFill>
              </a:rPr>
              <a:t>Church comprised of Jewish Christians &amp; Gentile Christians – clash of cultures now one in Christ</a:t>
            </a:r>
          </a:p>
          <a:p>
            <a:r>
              <a:rPr lang="en-US" sz="5000" dirty="0">
                <a:solidFill>
                  <a:schemeClr val="bg1"/>
                </a:solidFill>
              </a:rPr>
              <a:t>Ch. 2 Paul shifts his attention from the Gentiles to the Jews.</a:t>
            </a:r>
          </a:p>
          <a:p>
            <a:r>
              <a:rPr lang="en-US" sz="5000" dirty="0">
                <a:solidFill>
                  <a:schemeClr val="bg1"/>
                </a:solidFill>
              </a:rPr>
              <a:t>Ch. 3 answers the Jew’s objections</a:t>
            </a:r>
          </a:p>
        </p:txBody>
      </p:sp>
    </p:spTree>
    <p:extLst>
      <p:ext uri="{BB962C8B-B14F-4D97-AF65-F5344CB8AC3E}">
        <p14:creationId xmlns:p14="http://schemas.microsoft.com/office/powerpoint/2010/main" val="1141339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1. Answering Objections 1-8</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A] What about God’s covenant? 1-2</a:t>
            </a:r>
          </a:p>
          <a:p>
            <a:r>
              <a:rPr lang="en-US" sz="5000" dirty="0">
                <a:solidFill>
                  <a:schemeClr val="bg1"/>
                </a:solidFill>
              </a:rPr>
              <a:t>1: “If what you say is true, what is the point of being a Jew?”</a:t>
            </a:r>
          </a:p>
          <a:p>
            <a:r>
              <a:rPr lang="en-US" sz="5000" dirty="0">
                <a:solidFill>
                  <a:schemeClr val="bg1"/>
                </a:solidFill>
              </a:rPr>
              <a:t>2: advantage alone ≠ guarantee success</a:t>
            </a:r>
          </a:p>
          <a:p>
            <a:r>
              <a:rPr lang="en-US" sz="5000" dirty="0">
                <a:solidFill>
                  <a:schemeClr val="bg1"/>
                </a:solidFill>
              </a:rPr>
              <a:t>B] Does this nullify God’s faithfulness? 3-4</a:t>
            </a:r>
          </a:p>
          <a:p>
            <a:r>
              <a:rPr lang="en-US" sz="5000" dirty="0">
                <a:solidFill>
                  <a:schemeClr val="bg1"/>
                </a:solidFill>
              </a:rPr>
              <a:t>3: play on words: entrusted, believe same </a:t>
            </a:r>
          </a:p>
          <a:p>
            <a:r>
              <a:rPr lang="en-US" sz="5000" dirty="0">
                <a:solidFill>
                  <a:schemeClr val="bg1"/>
                </a:solidFill>
              </a:rPr>
              <a:t>4: strongest negative possible in GK</a:t>
            </a:r>
          </a:p>
        </p:txBody>
      </p:sp>
    </p:spTree>
    <p:extLst>
      <p:ext uri="{BB962C8B-B14F-4D97-AF65-F5344CB8AC3E}">
        <p14:creationId xmlns:p14="http://schemas.microsoft.com/office/powerpoint/2010/main" val="4251386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1. Answering Objections 1-8</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C] Is God’s righteousness being underestimated? 5-6</a:t>
            </a:r>
          </a:p>
          <a:p>
            <a:r>
              <a:rPr lang="en-US" sz="5000" dirty="0">
                <a:solidFill>
                  <a:schemeClr val="bg1"/>
                </a:solidFill>
              </a:rPr>
              <a:t>5: showing how ridiculous humans can be when they try to justify their sins</a:t>
            </a:r>
          </a:p>
          <a:p>
            <a:r>
              <a:rPr lang="en-US" sz="5000" dirty="0">
                <a:solidFill>
                  <a:schemeClr val="bg1"/>
                </a:solidFill>
              </a:rPr>
              <a:t>6: Jew’s unrighteousness enhanced God’s righteousness</a:t>
            </a:r>
          </a:p>
        </p:txBody>
      </p:sp>
    </p:spTree>
    <p:extLst>
      <p:ext uri="{BB962C8B-B14F-4D97-AF65-F5344CB8AC3E}">
        <p14:creationId xmlns:p14="http://schemas.microsoft.com/office/powerpoint/2010/main" val="3415894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1. Answering Objections 1-8</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D] Are you not confused about God’s glory? 7-8</a:t>
            </a:r>
          </a:p>
          <a:p>
            <a:r>
              <a:rPr lang="en-US" sz="5000" dirty="0">
                <a:solidFill>
                  <a:schemeClr val="bg1"/>
                </a:solidFill>
              </a:rPr>
              <a:t>7: some don’t see this as an objection</a:t>
            </a:r>
          </a:p>
          <a:p>
            <a:r>
              <a:rPr lang="en-US" sz="5000" dirty="0">
                <a:solidFill>
                  <a:schemeClr val="bg1"/>
                </a:solidFill>
              </a:rPr>
              <a:t>8: evil is never good; sin is never to be commended</a:t>
            </a:r>
          </a:p>
          <a:p>
            <a:r>
              <a:rPr lang="en-US" sz="5000" dirty="0">
                <a:solidFill>
                  <a:schemeClr val="bg1"/>
                </a:solidFill>
              </a:rPr>
              <a:t>Paul thought this phrase needed no refutation</a:t>
            </a:r>
          </a:p>
        </p:txBody>
      </p:sp>
    </p:spTree>
    <p:extLst>
      <p:ext uri="{BB962C8B-B14F-4D97-AF65-F5344CB8AC3E}">
        <p14:creationId xmlns:p14="http://schemas.microsoft.com/office/powerpoint/2010/main" val="28589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4800" dirty="0">
                <a:solidFill>
                  <a:schemeClr val="bg1"/>
                </a:solidFill>
              </a:rPr>
              <a:t>2. Both Under Sin &amp; Need Righteousness 9-20</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9: previously indicted them, 1:18-3:9</a:t>
            </a:r>
          </a:p>
          <a:p>
            <a:r>
              <a:rPr lang="en-US" sz="5000" dirty="0">
                <a:solidFill>
                  <a:schemeClr val="bg1"/>
                </a:solidFill>
              </a:rPr>
              <a:t>10-12: approach called </a:t>
            </a:r>
            <a:r>
              <a:rPr lang="en-US" sz="5000" i="1" dirty="0" err="1">
                <a:solidFill>
                  <a:schemeClr val="bg1"/>
                </a:solidFill>
              </a:rPr>
              <a:t>charaz</a:t>
            </a:r>
            <a:r>
              <a:rPr lang="en-US" sz="5000" dirty="0">
                <a:solidFill>
                  <a:schemeClr val="bg1"/>
                </a:solidFill>
              </a:rPr>
              <a:t>, “stringing together of pearls;” proof texts</a:t>
            </a:r>
          </a:p>
          <a:p>
            <a:r>
              <a:rPr lang="en-US" sz="5000" dirty="0">
                <a:solidFill>
                  <a:schemeClr val="bg1"/>
                </a:solidFill>
              </a:rPr>
              <a:t>13-14: Ps. 5:9 – tongue; Ps. 140:3 – asps; </a:t>
            </a:r>
            <a:br>
              <a:rPr lang="en-US" sz="5000" dirty="0">
                <a:solidFill>
                  <a:schemeClr val="bg1"/>
                </a:solidFill>
              </a:rPr>
            </a:br>
            <a:r>
              <a:rPr lang="en-US" sz="5000" dirty="0">
                <a:solidFill>
                  <a:schemeClr val="bg1"/>
                </a:solidFill>
              </a:rPr>
              <a:t>Ps. 10:7 – mouth full</a:t>
            </a:r>
          </a:p>
          <a:p>
            <a:r>
              <a:rPr lang="en-US" sz="5000" dirty="0">
                <a:solidFill>
                  <a:schemeClr val="bg1"/>
                </a:solidFill>
              </a:rPr>
              <a:t>15-17: Isa. 59:7-8; throat, tongues, lips, mouth, feet – sin a fatal illness from head to foot!</a:t>
            </a:r>
          </a:p>
        </p:txBody>
      </p:sp>
    </p:spTree>
    <p:extLst>
      <p:ext uri="{BB962C8B-B14F-4D97-AF65-F5344CB8AC3E}">
        <p14:creationId xmlns:p14="http://schemas.microsoft.com/office/powerpoint/2010/main" val="718363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4800" dirty="0">
                <a:solidFill>
                  <a:schemeClr val="bg1"/>
                </a:solidFill>
              </a:rPr>
              <a:t>2. Both Under Sin &amp; Need Righteousness 9-20</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18: Ps. 36:1; fear – respect and awe</a:t>
            </a:r>
          </a:p>
          <a:p>
            <a:r>
              <a:rPr lang="en-US" sz="5000" dirty="0">
                <a:solidFill>
                  <a:schemeClr val="bg1"/>
                </a:solidFill>
              </a:rPr>
              <a:t>9-18 doesn’t teach total hereditary depravity</a:t>
            </a:r>
          </a:p>
          <a:p>
            <a:r>
              <a:rPr lang="en-US" sz="5000" dirty="0">
                <a:solidFill>
                  <a:schemeClr val="bg1"/>
                </a:solidFill>
              </a:rPr>
              <a:t>19: last mouth to be closed was the Jews</a:t>
            </a:r>
          </a:p>
          <a:p>
            <a:r>
              <a:rPr lang="en-US" sz="5000" dirty="0">
                <a:solidFill>
                  <a:schemeClr val="bg1"/>
                </a:solidFill>
              </a:rPr>
              <a:t>20: Divine Law produces a knowledge of sin – it exposed all people as sinners</a:t>
            </a:r>
          </a:p>
        </p:txBody>
      </p:sp>
    </p:spTree>
    <p:extLst>
      <p:ext uri="{BB962C8B-B14F-4D97-AF65-F5344CB8AC3E}">
        <p14:creationId xmlns:p14="http://schemas.microsoft.com/office/powerpoint/2010/main" val="2445619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000" dirty="0">
                <a:solidFill>
                  <a:schemeClr val="bg1"/>
                </a:solidFill>
              </a:rPr>
              <a:t>3. Righteousness through Faith 21-31</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21: manifested: made known; refers to all OT</a:t>
            </a:r>
          </a:p>
          <a:p>
            <a:r>
              <a:rPr lang="en-US" sz="5000" dirty="0">
                <a:solidFill>
                  <a:schemeClr val="bg1"/>
                </a:solidFill>
              </a:rPr>
              <a:t>22: faith – key word in text. Leads into 23</a:t>
            </a:r>
          </a:p>
          <a:p>
            <a:r>
              <a:rPr lang="en-US" sz="5000" dirty="0">
                <a:solidFill>
                  <a:schemeClr val="bg1"/>
                </a:solidFill>
              </a:rPr>
              <a:t>23: synopsis of 1:18-3:20; fall short – runner behind in race; glory of God – awesome presence</a:t>
            </a:r>
          </a:p>
          <a:p>
            <a:r>
              <a:rPr lang="en-US" sz="5000" dirty="0">
                <a:solidFill>
                  <a:schemeClr val="bg1"/>
                </a:solidFill>
              </a:rPr>
              <a:t>24: justified: ‘declared righteous’ by God; “just if </a:t>
            </a:r>
            <a:r>
              <a:rPr lang="en-US" sz="5000" dirty="0" err="1">
                <a:solidFill>
                  <a:schemeClr val="bg1"/>
                </a:solidFill>
              </a:rPr>
              <a:t>I’ed</a:t>
            </a:r>
            <a:r>
              <a:rPr lang="en-US" sz="5000" dirty="0">
                <a:solidFill>
                  <a:schemeClr val="bg1"/>
                </a:solidFill>
              </a:rPr>
              <a:t>” never sinned</a:t>
            </a:r>
          </a:p>
        </p:txBody>
      </p:sp>
    </p:spTree>
    <p:extLst>
      <p:ext uri="{BB962C8B-B14F-4D97-AF65-F5344CB8AC3E}">
        <p14:creationId xmlns:p14="http://schemas.microsoft.com/office/powerpoint/2010/main" val="1605189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Autofit/>
          </a:bodyPr>
          <a:lstStyle/>
          <a:p>
            <a:r>
              <a:rPr lang="en-US" sz="6000" dirty="0">
                <a:solidFill>
                  <a:schemeClr val="bg1"/>
                </a:solidFill>
              </a:rPr>
              <a:t>3. Righteousness through Faith 21-31</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25: propitiation – only way of appeasing God’s wrath; same word in Lv. 16</a:t>
            </a:r>
          </a:p>
          <a:p>
            <a:r>
              <a:rPr lang="en-US" sz="5000" dirty="0">
                <a:solidFill>
                  <a:schemeClr val="bg1"/>
                </a:solidFill>
              </a:rPr>
              <a:t>26: supreme paradox – the just (punish sins) is also the justifier (saving sinner)</a:t>
            </a:r>
          </a:p>
          <a:p>
            <a:r>
              <a:rPr lang="en-US" sz="5000" dirty="0">
                <a:solidFill>
                  <a:schemeClr val="bg1"/>
                </a:solidFill>
              </a:rPr>
              <a:t>27: boasting – bragging</a:t>
            </a:r>
          </a:p>
          <a:p>
            <a:r>
              <a:rPr lang="en-US" sz="5000" dirty="0">
                <a:solidFill>
                  <a:schemeClr val="bg1"/>
                </a:solidFill>
              </a:rPr>
              <a:t>28: salvation by grace leaves no room for boasting of personal achievement</a:t>
            </a:r>
          </a:p>
        </p:txBody>
      </p:sp>
    </p:spTree>
    <p:extLst>
      <p:ext uri="{BB962C8B-B14F-4D97-AF65-F5344CB8AC3E}">
        <p14:creationId xmlns:p14="http://schemas.microsoft.com/office/powerpoint/2010/main" val="2878875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17259</TotalTime>
  <Words>764</Words>
  <Application>Microsoft Office PowerPoint</Application>
  <PresentationFormat>Widescreen</PresentationFormat>
  <Paragraphs>60</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A Worldwide Dilemma</vt:lpstr>
      <vt:lpstr>Romans 3</vt:lpstr>
      <vt:lpstr>1. Answering Objections 1-8</vt:lpstr>
      <vt:lpstr>1. Answering Objections 1-8</vt:lpstr>
      <vt:lpstr>1. Answering Objections 1-8</vt:lpstr>
      <vt:lpstr>2. Both Under Sin &amp; Need Righteousness 9-20</vt:lpstr>
      <vt:lpstr>2. Both Under Sin &amp; Need Righteousness 9-20</vt:lpstr>
      <vt:lpstr>3. Righteousness through Faith 21-31</vt:lpstr>
      <vt:lpstr>3. Righteousness through Faith 21-31</vt:lpstr>
      <vt:lpstr>3. Righteousness through Faith 21-31</vt:lpstr>
      <vt:lpstr>Lessons</vt:lpstr>
      <vt:lpstr>For a copy of these notes:  thejustinreedshow.com/bibleresources or  Google: Justin Reed Bible  Class Notes &gt; Notes &amp; PowerPoint</vt:lpstr>
      <vt:lpstr>Next Scheduled Study: Thursday 6:30pm cst Matthew 24 with Bill Boyd Sunday 11am cst Online and in the building Wood Church of Christ, Woodbury Live at Five – Sunday 5pm cst Online Only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“Live at Five” Series: Overcoming the World</dc:title>
  <dc:creator>Justin D. Reed</dc:creator>
  <cp:lastModifiedBy>Justin D. Reed</cp:lastModifiedBy>
  <cp:revision>238</cp:revision>
  <dcterms:created xsi:type="dcterms:W3CDTF">2020-03-28T20:11:58Z</dcterms:created>
  <dcterms:modified xsi:type="dcterms:W3CDTF">2021-01-26T02:16:11Z</dcterms:modified>
</cp:coreProperties>
</file>