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1" r:id="rId4"/>
    <p:sldId id="282" r:id="rId5"/>
    <p:sldId id="283" r:id="rId6"/>
    <p:sldId id="284" r:id="rId7"/>
    <p:sldId id="286" r:id="rId8"/>
    <p:sldId id="285" r:id="rId9"/>
    <p:sldId id="288" r:id="rId10"/>
    <p:sldId id="287" r:id="rId11"/>
    <p:sldId id="289" r:id="rId12"/>
    <p:sldId id="290" r:id="rId13"/>
    <p:sldId id="291" r:id="rId14"/>
    <p:sldId id="292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EB89-1A98-41B6-89EE-8114CD3D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6C08E-ACF3-4072-8634-6FF47DBF0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D10D3-CBD6-4C54-B993-89E611F7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DFA8C-F450-4D5E-8542-3CAAA803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DE806-A0B5-4D82-9EDA-76E6B038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6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47CB-D91D-4996-B411-4106EC8A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5D1FF-6C00-4CAE-87D0-CD1F2D7F2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F252D-A49D-421D-B951-BA0EBA10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BBC44-F901-4E76-B607-6DEFA79B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3F972-232C-4789-B69C-6D053277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45FAD7-792C-46CC-A9B6-BD991A236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A6E51-184E-47B9-9745-137C4FCEF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26A09-635F-456E-9E9D-5D539843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3FCB4-B258-4EFA-B817-14D238CA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5340F-4A8E-4F66-BD65-6366E677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3462-43AE-4CDE-8014-C6ACC24F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E07F8-619D-4243-B76A-926F3C7DE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68026-49BE-4E56-9D3E-714AFCDD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66A0-40DD-4100-BB38-12C75DEC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2D9EF-7A15-4F43-9E9C-39F4BFC7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B7FD-3D69-4F6F-BB6F-6CAB0606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EE4FE-74DD-4E7C-A544-AE057DDE0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EB39D-A1BB-489D-A381-E04BBDAF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3E32F-CD8D-4DC7-8AFD-C9A96A7E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A51D3-2037-4DA6-9903-7FD23AB0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5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52E7-2655-4D8C-B6E2-1096AE4E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DFBDA-9542-496B-806A-3D323831F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615C1-73E5-43B7-B789-14323FD5F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4FB5D-B079-4787-9E4B-944E7ADC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836E9-59C1-415D-9DBF-F2FA4558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6E1BE-F9BC-4922-9ED0-EFDF2E04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5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B7D8-DEDA-4B17-9A4D-9F09194E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30B00-C63B-49C4-93EF-626815022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6356F-1F80-44F8-BE22-CACBE1ECC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CB768-2241-4E0A-B905-F82582336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5B1AD-7E06-4038-A61B-12979402A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32E33-2511-4EF6-BF9D-8F4204E3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FAEF0-1F20-4990-9337-978ECCC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3D4FF-F7C2-4C01-AF17-1024FA33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7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99FF-E8C4-4D77-A8D8-BB3C5B5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179CE-DCDF-4418-B575-124917FE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43BE2-16C9-4585-95A0-3A3083CD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2B3CF-991F-4BF0-A9CB-79F35BB6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4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DE3ED-DC79-44BE-AC36-ADC5FDD3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0375B-B602-4E57-9A0D-CB15D45B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F3776-9FFE-49F1-A19A-7AA55796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E221-B438-4053-9D2E-E9E4CCE8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30901-AD75-406D-87B6-3E0A0EABE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4A7C4-480E-42A9-BD3B-4E6C30A3C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AE2E5-7472-45B0-AA9D-F056600F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2B1CE-D98C-47AE-A9A9-81506A0A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068D5-9DEE-4275-B48A-2540E254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2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D3B1-A0C1-4CD1-8B17-29F18614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B7316A-05FF-4722-B08A-85E75E12A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4CE77-57B5-43C8-B276-515517DEB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D9A10-A391-4BD4-A6A0-98177C91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798F-9B15-4F22-AD78-83C3959AF47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D699C-8135-4FF1-A33F-241BD433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835D7-F9ED-435F-8E8B-61F29819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2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E2D4E-2691-4B30-B319-A6310892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7563A-2CB5-49E9-9DCC-B2109E5F4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F54EB-2585-474C-8F3A-9EE17BAC3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D798F-9B15-4F22-AD78-83C3959AF47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2BD1D-D139-4941-9D8F-288C0B1BE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C110D-61E4-4C3A-9796-A3E646239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799E6-A069-4153-9E5F-50EA29C3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6CD7-F3F6-4F3A-B786-B2041010B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Wednesday Night 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9600" dirty="0">
                <a:solidFill>
                  <a:schemeClr val="bg1"/>
                </a:solidFill>
              </a:rPr>
              <a:t>Bible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A6148-4174-4BD2-94DE-5B4A8A3AF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3965" y="3602038"/>
            <a:ext cx="12192000" cy="3255962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Noah: Flood &amp; Salvation</a:t>
            </a:r>
          </a:p>
          <a:p>
            <a:r>
              <a:rPr lang="en-US" sz="9600" dirty="0">
                <a:solidFill>
                  <a:schemeClr val="bg1"/>
                </a:solidFill>
              </a:rPr>
              <a:t>Genesis 7:1-8:19</a:t>
            </a:r>
          </a:p>
        </p:txBody>
      </p:sp>
    </p:spTree>
    <p:extLst>
      <p:ext uri="{BB962C8B-B14F-4D97-AF65-F5344CB8AC3E}">
        <p14:creationId xmlns:p14="http://schemas.microsoft.com/office/powerpoint/2010/main" val="146677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2. On the Ark – Gen. 7:11-8:15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7 – raven sent</a:t>
            </a:r>
          </a:p>
          <a:p>
            <a:r>
              <a:rPr lang="en-US" sz="5400" dirty="0">
                <a:solidFill>
                  <a:schemeClr val="bg1"/>
                </a:solidFill>
              </a:rPr>
              <a:t>8 – dove also sent</a:t>
            </a:r>
          </a:p>
          <a:p>
            <a:r>
              <a:rPr lang="en-US" sz="5400" dirty="0">
                <a:solidFill>
                  <a:schemeClr val="bg1"/>
                </a:solidFill>
              </a:rPr>
              <a:t>9 – dove returned</a:t>
            </a:r>
          </a:p>
          <a:p>
            <a:r>
              <a:rPr lang="en-US" sz="5400" dirty="0">
                <a:solidFill>
                  <a:schemeClr val="bg1"/>
                </a:solidFill>
              </a:rPr>
              <a:t>10 – waits 10 days</a:t>
            </a:r>
          </a:p>
          <a:p>
            <a:r>
              <a:rPr lang="en-US" sz="5400" dirty="0">
                <a:solidFill>
                  <a:schemeClr val="bg1"/>
                </a:solidFill>
              </a:rPr>
              <a:t>11 – brings back olive branch</a:t>
            </a:r>
          </a:p>
          <a:p>
            <a:r>
              <a:rPr lang="en-US" sz="5400" dirty="0">
                <a:solidFill>
                  <a:schemeClr val="bg1"/>
                </a:solidFill>
              </a:rPr>
              <a:t>12 – 7 more days</a:t>
            </a:r>
          </a:p>
        </p:txBody>
      </p:sp>
    </p:spTree>
    <p:extLst>
      <p:ext uri="{BB962C8B-B14F-4D97-AF65-F5344CB8AC3E}">
        <p14:creationId xmlns:p14="http://schemas.microsoft.com/office/powerpoint/2010/main" val="3549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2. On the Ark – Gen. 7:11-8:15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13 – Noah: 601</a:t>
            </a:r>
            <a:r>
              <a:rPr lang="en-US" sz="5400" baseline="30000" dirty="0">
                <a:solidFill>
                  <a:schemeClr val="bg1"/>
                </a:solidFill>
              </a:rPr>
              <a:t>st</a:t>
            </a:r>
            <a:r>
              <a:rPr lang="en-US" sz="5400" dirty="0">
                <a:solidFill>
                  <a:schemeClr val="bg1"/>
                </a:solidFill>
              </a:rPr>
              <a:t> year, 1</a:t>
            </a:r>
            <a:r>
              <a:rPr lang="en-US" sz="5400" baseline="30000" dirty="0">
                <a:solidFill>
                  <a:schemeClr val="bg1"/>
                </a:solidFill>
              </a:rPr>
              <a:t>st</a:t>
            </a:r>
            <a:r>
              <a:rPr lang="en-US" sz="5400" dirty="0">
                <a:solidFill>
                  <a:schemeClr val="bg1"/>
                </a:solidFill>
              </a:rPr>
              <a:t> month, 1</a:t>
            </a:r>
            <a:r>
              <a:rPr lang="en-US" sz="5400" baseline="30000" dirty="0">
                <a:solidFill>
                  <a:schemeClr val="bg1"/>
                </a:solidFill>
              </a:rPr>
              <a:t>st</a:t>
            </a:r>
            <a:r>
              <a:rPr lang="en-US" sz="5400" dirty="0">
                <a:solidFill>
                  <a:schemeClr val="bg1"/>
                </a:solidFill>
              </a:rPr>
              <a:t> day</a:t>
            </a:r>
            <a:endParaRPr lang="en-US" sz="5000" dirty="0">
              <a:solidFill>
                <a:schemeClr val="bg1"/>
              </a:solidFill>
            </a:endParaRPr>
          </a:p>
          <a:p>
            <a:r>
              <a:rPr lang="en-US" sz="5000" dirty="0">
                <a:solidFill>
                  <a:schemeClr val="bg1"/>
                </a:solidFill>
              </a:rPr>
              <a:t>14 – 2</a:t>
            </a:r>
            <a:r>
              <a:rPr lang="en-US" sz="5000" baseline="30000" dirty="0">
                <a:solidFill>
                  <a:schemeClr val="bg1"/>
                </a:solidFill>
              </a:rPr>
              <a:t>nd</a:t>
            </a:r>
            <a:r>
              <a:rPr lang="en-US" sz="5000" dirty="0">
                <a:solidFill>
                  <a:schemeClr val="bg1"/>
                </a:solidFill>
              </a:rPr>
              <a:t> month, 27</a:t>
            </a:r>
            <a:r>
              <a:rPr lang="en-US" sz="5000" baseline="30000" dirty="0">
                <a:solidFill>
                  <a:schemeClr val="bg1"/>
                </a:solidFill>
              </a:rPr>
              <a:t>th</a:t>
            </a:r>
            <a:r>
              <a:rPr lang="en-US" sz="5000" dirty="0">
                <a:solidFill>
                  <a:schemeClr val="bg1"/>
                </a:solidFill>
              </a:rPr>
              <a:t> day – Earth dried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How long were they on the ark?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370 days – one solar year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Biblical year – 360 days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Today: 365.25 days</a:t>
            </a:r>
          </a:p>
        </p:txBody>
      </p:sp>
    </p:spTree>
    <p:extLst>
      <p:ext uri="{BB962C8B-B14F-4D97-AF65-F5344CB8AC3E}">
        <p14:creationId xmlns:p14="http://schemas.microsoft.com/office/powerpoint/2010/main" val="20238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3. Leaving the Ark – Gen. 8:15-19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Told to leave</a:t>
            </a:r>
          </a:p>
          <a:p>
            <a:r>
              <a:rPr lang="en-US" sz="5400" dirty="0">
                <a:solidFill>
                  <a:schemeClr val="bg1"/>
                </a:solidFill>
              </a:rPr>
              <a:t>Take the animals</a:t>
            </a:r>
          </a:p>
          <a:p>
            <a:r>
              <a:rPr lang="en-US" sz="5400" dirty="0">
                <a:solidFill>
                  <a:schemeClr val="bg1"/>
                </a:solidFill>
              </a:rPr>
              <a:t>No mention of the physical ark again</a:t>
            </a:r>
          </a:p>
          <a:p>
            <a:r>
              <a:rPr lang="en-US" sz="5400" dirty="0">
                <a:solidFill>
                  <a:schemeClr val="bg1"/>
                </a:solidFill>
              </a:rPr>
              <a:t>What happened when they got off? Next week’s lesson!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</a:rPr>
              <a:t>1. God will not contend with sin forever. He is not in the “sin tolerating business.”</a:t>
            </a:r>
          </a:p>
          <a:p>
            <a:pPr marL="0" indent="0">
              <a:buNone/>
            </a:pPr>
            <a:r>
              <a:rPr lang="en-US" sz="5000" dirty="0">
                <a:solidFill>
                  <a:schemeClr val="bg1"/>
                </a:solidFill>
              </a:rPr>
              <a:t>2. The Judgment Day is coming.</a:t>
            </a:r>
          </a:p>
          <a:p>
            <a:pPr marL="0" indent="0">
              <a:buNone/>
            </a:pPr>
            <a:r>
              <a:rPr lang="en-US" sz="5000" dirty="0">
                <a:solidFill>
                  <a:schemeClr val="bg1"/>
                </a:solidFill>
              </a:rPr>
              <a:t>3. God keeps His promises.</a:t>
            </a:r>
          </a:p>
          <a:p>
            <a:pPr marL="0" indent="0">
              <a:buNone/>
            </a:pPr>
            <a:r>
              <a:rPr lang="en-US" sz="5000" dirty="0">
                <a:solidFill>
                  <a:schemeClr val="bg1"/>
                </a:solidFill>
              </a:rPr>
              <a:t>4. We serve a powerful God!</a:t>
            </a:r>
          </a:p>
          <a:p>
            <a:pPr marL="0" indent="0">
              <a:buNone/>
            </a:pPr>
            <a:r>
              <a:rPr lang="en-US" sz="5000" dirty="0">
                <a:solidFill>
                  <a:schemeClr val="bg1"/>
                </a:solidFill>
              </a:rPr>
              <a:t>5. The “Ark” is never too small for one more.</a:t>
            </a:r>
          </a:p>
          <a:p>
            <a:pPr marL="0" indent="0">
              <a:buNone/>
            </a:pPr>
            <a:r>
              <a:rPr lang="en-US" sz="5000" dirty="0">
                <a:solidFill>
                  <a:schemeClr val="bg1"/>
                </a:solidFill>
              </a:rPr>
              <a:t>6. We must develop distinctiveness.</a:t>
            </a:r>
          </a:p>
        </p:txBody>
      </p:sp>
    </p:spTree>
    <p:extLst>
      <p:ext uri="{BB962C8B-B14F-4D97-AF65-F5344CB8AC3E}">
        <p14:creationId xmlns:p14="http://schemas.microsoft.com/office/powerpoint/2010/main" val="21289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>
                <a:solidFill>
                  <a:schemeClr val="bg1"/>
                </a:solidFill>
              </a:rPr>
              <a:t>7</a:t>
            </a:r>
            <a:r>
              <a:rPr lang="en-US" sz="5000" dirty="0">
                <a:solidFill>
                  <a:schemeClr val="bg1"/>
                </a:solidFill>
              </a:rPr>
              <a:t>. We must trust God completely.</a:t>
            </a:r>
          </a:p>
          <a:p>
            <a:pPr marL="0" indent="0">
              <a:buNone/>
            </a:pPr>
            <a:r>
              <a:rPr lang="en-US" sz="5000" dirty="0">
                <a:solidFill>
                  <a:schemeClr val="bg1"/>
                </a:solidFill>
              </a:rPr>
              <a:t>8. The Lord remembers and protects – 8:1</a:t>
            </a:r>
          </a:p>
        </p:txBody>
      </p:sp>
    </p:spTree>
    <p:extLst>
      <p:ext uri="{BB962C8B-B14F-4D97-AF65-F5344CB8AC3E}">
        <p14:creationId xmlns:p14="http://schemas.microsoft.com/office/powerpoint/2010/main" val="27075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6CD7-F3F6-4F3A-B786-B2041010B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44487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Next Bible Study: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A6148-4174-4BD2-94DE-5B4A8A3AF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3965" y="1338470"/>
            <a:ext cx="12192000" cy="5519530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Thursday 6:30pm</a:t>
            </a:r>
          </a:p>
          <a:p>
            <a:r>
              <a:rPr lang="en-US" sz="11500" dirty="0">
                <a:solidFill>
                  <a:schemeClr val="bg1"/>
                </a:solidFill>
              </a:rPr>
              <a:t>with Bill Boyd </a:t>
            </a:r>
            <a:br>
              <a:rPr lang="en-US" sz="11500" dirty="0">
                <a:solidFill>
                  <a:schemeClr val="bg1"/>
                </a:solidFill>
              </a:rPr>
            </a:br>
            <a:r>
              <a:rPr lang="en-US" sz="11500" dirty="0">
                <a:solidFill>
                  <a:schemeClr val="bg1"/>
                </a:solidFill>
              </a:rPr>
              <a:t>and Justin Reed</a:t>
            </a:r>
          </a:p>
        </p:txBody>
      </p:sp>
    </p:spTree>
    <p:extLst>
      <p:ext uri="{BB962C8B-B14F-4D97-AF65-F5344CB8AC3E}">
        <p14:creationId xmlns:p14="http://schemas.microsoft.com/office/powerpoint/2010/main" val="112317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1. Time to Board the Ark – Gen. 7:1-15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2 – take the clean animals by 7s/ M &amp; F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Clean? Lev. 11:3-8 – chews cud &amp; split hoof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Unclean? Lev. 11:10 – either but not both</a:t>
            </a:r>
          </a:p>
          <a:p>
            <a:r>
              <a:rPr lang="en-US" sz="5400" dirty="0">
                <a:solidFill>
                  <a:schemeClr val="bg1"/>
                </a:solidFill>
              </a:rPr>
              <a:t>3 – take birds also</a:t>
            </a:r>
          </a:p>
          <a:p>
            <a:r>
              <a:rPr lang="en-US" sz="5400" dirty="0">
                <a:solidFill>
                  <a:schemeClr val="bg1"/>
                </a:solidFill>
              </a:rPr>
              <a:t>4 – one week until boarding the ark</a:t>
            </a:r>
          </a:p>
          <a:p>
            <a:r>
              <a:rPr lang="en-US" sz="5400" dirty="0">
                <a:solidFill>
                  <a:schemeClr val="bg1"/>
                </a:solidFill>
              </a:rPr>
              <a:t>5 – similar to 6:22</a:t>
            </a:r>
          </a:p>
          <a:p>
            <a:r>
              <a:rPr lang="en-US" sz="5400" dirty="0">
                <a:solidFill>
                  <a:schemeClr val="bg1"/>
                </a:solidFill>
              </a:rPr>
              <a:t>6 – Noah = 600 years old</a:t>
            </a:r>
          </a:p>
        </p:txBody>
      </p:sp>
    </p:spTree>
    <p:extLst>
      <p:ext uri="{BB962C8B-B14F-4D97-AF65-F5344CB8AC3E}">
        <p14:creationId xmlns:p14="http://schemas.microsoft.com/office/powerpoint/2010/main" val="12250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1. Time to Board the Ark – Gen. 7:1-15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7 – boarded the ark</a:t>
            </a:r>
          </a:p>
          <a:p>
            <a:r>
              <a:rPr lang="en-US" sz="5400" dirty="0">
                <a:solidFill>
                  <a:schemeClr val="bg1"/>
                </a:solidFill>
              </a:rPr>
              <a:t>10 – God kept His word!</a:t>
            </a:r>
          </a:p>
          <a:p>
            <a:endParaRPr lang="en-US" sz="5400" dirty="0">
              <a:solidFill>
                <a:schemeClr val="bg1"/>
              </a:solidFill>
            </a:endParaRPr>
          </a:p>
          <a:p>
            <a:r>
              <a:rPr lang="en-US" sz="5400" dirty="0">
                <a:solidFill>
                  <a:schemeClr val="bg1"/>
                </a:solidFill>
              </a:rPr>
              <a:t>Noah may be deemed a failure by the world – he preached over 100 years and only saved 8 souls – but I call him a success because he saved his family!</a:t>
            </a:r>
          </a:p>
        </p:txBody>
      </p:sp>
    </p:spTree>
    <p:extLst>
      <p:ext uri="{BB962C8B-B14F-4D97-AF65-F5344CB8AC3E}">
        <p14:creationId xmlns:p14="http://schemas.microsoft.com/office/powerpoint/2010/main" val="29261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2. On the Ark – Gen. 7:11-8:15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11 – 600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year, 2</a:t>
            </a:r>
            <a:r>
              <a:rPr lang="en-US" sz="5400" baseline="30000" dirty="0">
                <a:solidFill>
                  <a:schemeClr val="bg1"/>
                </a:solidFill>
              </a:rPr>
              <a:t>nd</a:t>
            </a:r>
            <a:r>
              <a:rPr lang="en-US" sz="5400" dirty="0">
                <a:solidFill>
                  <a:schemeClr val="bg1"/>
                </a:solidFill>
              </a:rPr>
              <a:t> month, 17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day</a:t>
            </a:r>
          </a:p>
          <a:p>
            <a:r>
              <a:rPr lang="en-US" sz="5400" dirty="0">
                <a:solidFill>
                  <a:schemeClr val="bg1"/>
                </a:solidFill>
              </a:rPr>
              <a:t>First time to see it rain</a:t>
            </a:r>
          </a:p>
          <a:p>
            <a:r>
              <a:rPr lang="en-US" sz="5400" dirty="0">
                <a:solidFill>
                  <a:schemeClr val="bg1"/>
                </a:solidFill>
              </a:rPr>
              <a:t>12 – 40 days &amp; nights of rain </a:t>
            </a:r>
          </a:p>
          <a:p>
            <a:r>
              <a:rPr lang="en-US" sz="5400" dirty="0">
                <a:solidFill>
                  <a:schemeClr val="bg1"/>
                </a:solidFill>
              </a:rPr>
              <a:t>13 – 8 souls entered the ark (1 Peter 3:20)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How many people died in the flood?</a:t>
            </a:r>
          </a:p>
          <a:p>
            <a:r>
              <a:rPr lang="en-US" sz="5400" dirty="0">
                <a:solidFill>
                  <a:schemeClr val="bg1"/>
                </a:solidFill>
              </a:rPr>
              <a:t>14 – animals entered also</a:t>
            </a:r>
          </a:p>
          <a:p>
            <a:r>
              <a:rPr lang="en-US" sz="5400" dirty="0">
                <a:solidFill>
                  <a:schemeClr val="bg1"/>
                </a:solidFill>
              </a:rPr>
              <a:t>16 – God shut the door</a:t>
            </a:r>
          </a:p>
        </p:txBody>
      </p:sp>
    </p:spTree>
    <p:extLst>
      <p:ext uri="{BB962C8B-B14F-4D97-AF65-F5344CB8AC3E}">
        <p14:creationId xmlns:p14="http://schemas.microsoft.com/office/powerpoint/2010/main" val="36992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2. On the Ark – Gen. 7:11-8:15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18 – water continually upward</a:t>
            </a:r>
          </a:p>
          <a:p>
            <a:r>
              <a:rPr lang="en-US" sz="5400" dirty="0">
                <a:solidFill>
                  <a:schemeClr val="bg1"/>
                </a:solidFill>
              </a:rPr>
              <a:t>19 – NOT a ‘localized flood’</a:t>
            </a:r>
          </a:p>
          <a:p>
            <a:r>
              <a:rPr lang="en-US" sz="5400" dirty="0">
                <a:solidFill>
                  <a:schemeClr val="bg1"/>
                </a:solidFill>
              </a:rPr>
              <a:t>20 – 15 cubits (15 X 1.5ft = 22ft) higher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1 gal. of H</a:t>
            </a:r>
            <a:r>
              <a:rPr lang="en-US" sz="5000" baseline="-25000" dirty="0">
                <a:solidFill>
                  <a:schemeClr val="bg1"/>
                </a:solidFill>
              </a:rPr>
              <a:t>2</a:t>
            </a:r>
            <a:r>
              <a:rPr lang="en-US" sz="5000" dirty="0">
                <a:solidFill>
                  <a:schemeClr val="bg1"/>
                </a:solidFill>
              </a:rPr>
              <a:t>0 = 8.345 lbs.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1 ft3 of H</a:t>
            </a:r>
            <a:r>
              <a:rPr lang="en-US" sz="5000" baseline="-25000" dirty="0">
                <a:solidFill>
                  <a:schemeClr val="bg1"/>
                </a:solidFill>
              </a:rPr>
              <a:t>2</a:t>
            </a:r>
            <a:r>
              <a:rPr lang="en-US" sz="5000" dirty="0">
                <a:solidFill>
                  <a:schemeClr val="bg1"/>
                </a:solidFill>
              </a:rPr>
              <a:t>0 = 62.46 lbs.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29,050 ft</a:t>
            </a:r>
            <a:r>
              <a:rPr lang="en-US" sz="5000" baseline="30000" dirty="0">
                <a:solidFill>
                  <a:schemeClr val="bg1"/>
                </a:solidFill>
              </a:rPr>
              <a:t>3</a:t>
            </a:r>
            <a:r>
              <a:rPr lang="en-US" sz="5000" dirty="0">
                <a:solidFill>
                  <a:schemeClr val="bg1"/>
                </a:solidFill>
              </a:rPr>
              <a:t> of H</a:t>
            </a:r>
            <a:r>
              <a:rPr lang="en-US" sz="5000" baseline="-25000" dirty="0">
                <a:solidFill>
                  <a:schemeClr val="bg1"/>
                </a:solidFill>
              </a:rPr>
              <a:t>2</a:t>
            </a:r>
            <a:r>
              <a:rPr lang="en-US" sz="5000" dirty="0">
                <a:solidFill>
                  <a:schemeClr val="bg1"/>
                </a:solidFill>
              </a:rPr>
              <a:t>0 = 1,813,532.25 lbs.</a:t>
            </a:r>
          </a:p>
          <a:p>
            <a:r>
              <a:rPr lang="en-US" sz="5400" dirty="0">
                <a:solidFill>
                  <a:schemeClr val="bg1"/>
                </a:solidFill>
              </a:rPr>
              <a:t>21 – all living things off ark perish</a:t>
            </a:r>
          </a:p>
        </p:txBody>
      </p:sp>
    </p:spTree>
    <p:extLst>
      <p:ext uri="{BB962C8B-B14F-4D97-AF65-F5344CB8AC3E}">
        <p14:creationId xmlns:p14="http://schemas.microsoft.com/office/powerpoint/2010/main" val="26362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2. On the Ark – Gen. 7:11-8:15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24 – 150 days of water remaining</a:t>
            </a:r>
          </a:p>
          <a:p>
            <a:r>
              <a:rPr lang="en-US" sz="5400" dirty="0">
                <a:solidFill>
                  <a:schemeClr val="bg1"/>
                </a:solidFill>
              </a:rPr>
              <a:t>Destructive power of floods: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May 1-2, 2010 Nashville Floods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Grand Canyon formed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Cumberland Caverns – seashells in ceiling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Cathedral Caverns (AL) – sea sponge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American Museum of Natural History (NYC)</a:t>
            </a:r>
          </a:p>
        </p:txBody>
      </p:sp>
    </p:spTree>
    <p:extLst>
      <p:ext uri="{BB962C8B-B14F-4D97-AF65-F5344CB8AC3E}">
        <p14:creationId xmlns:p14="http://schemas.microsoft.com/office/powerpoint/2010/main" val="190786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71D0A-C315-48D5-BFB5-73C3A45A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5353-9071-4360-B166-8BBF97330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6484F-63F0-4E79-8FE5-138847A7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9179"/>
            <a:ext cx="14581809" cy="109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D01-89FC-440E-B449-0C98DD0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" y="0"/>
            <a:ext cx="12162183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2. On the Ark – Gen. 7:11-8:15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CA6A-A250-4AB4-9221-7EBE50DD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6" y="1110007"/>
            <a:ext cx="12162184" cy="67882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8:1 – God remembers Noah</a:t>
            </a:r>
          </a:p>
          <a:p>
            <a:r>
              <a:rPr lang="en-US" sz="5400" dirty="0">
                <a:solidFill>
                  <a:schemeClr val="bg1"/>
                </a:solidFill>
              </a:rPr>
              <a:t>2 – stops raining</a:t>
            </a:r>
          </a:p>
          <a:p>
            <a:r>
              <a:rPr lang="en-US" sz="5400" dirty="0">
                <a:solidFill>
                  <a:schemeClr val="bg1"/>
                </a:solidFill>
              </a:rPr>
              <a:t>4 – rests on the 7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month, 17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day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Ararat – Armenia?</a:t>
            </a:r>
          </a:p>
          <a:p>
            <a:r>
              <a:rPr lang="en-US" sz="5400" dirty="0">
                <a:solidFill>
                  <a:schemeClr val="bg1"/>
                </a:solidFill>
              </a:rPr>
              <a:t>5 – water decrease until 10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mo., 1</a:t>
            </a:r>
            <a:r>
              <a:rPr lang="en-US" sz="5400" baseline="30000" dirty="0">
                <a:solidFill>
                  <a:schemeClr val="bg1"/>
                </a:solidFill>
              </a:rPr>
              <a:t>st</a:t>
            </a:r>
            <a:r>
              <a:rPr lang="en-US" sz="5400" dirty="0">
                <a:solidFill>
                  <a:schemeClr val="bg1"/>
                </a:solidFill>
              </a:rPr>
              <a:t> day</a:t>
            </a:r>
          </a:p>
          <a:p>
            <a:r>
              <a:rPr lang="en-US" sz="5400" dirty="0">
                <a:solidFill>
                  <a:schemeClr val="bg1"/>
                </a:solidFill>
              </a:rPr>
              <a:t>6 – sending of birds</a:t>
            </a:r>
          </a:p>
          <a:p>
            <a:pPr lvl="1"/>
            <a:r>
              <a:rPr lang="en-US" sz="5000" dirty="0">
                <a:solidFill>
                  <a:schemeClr val="bg1"/>
                </a:solidFill>
              </a:rPr>
              <a:t>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mention of opening the window</a:t>
            </a:r>
          </a:p>
          <a:p>
            <a:pPr marL="0" indent="0">
              <a:buNone/>
            </a:pP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7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menia Silver Noah's Ark 2016 - 1/2 oz - BullionStar">
            <a:extLst>
              <a:ext uri="{FF2B5EF4-FFF2-40B4-BE49-F238E27FC236}">
                <a16:creationId xmlns:a16="http://schemas.microsoft.com/office/drawing/2014/main" id="{4C87B237-C728-4AFD-91D0-CAAC6FAF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18" y="-506104"/>
            <a:ext cx="7596116" cy="759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7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596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Wednesday Night  Bible Study</vt:lpstr>
      <vt:lpstr>1. Time to Board the Ark – Gen. 7:1-15</vt:lpstr>
      <vt:lpstr>1. Time to Board the Ark – Gen. 7:1-15</vt:lpstr>
      <vt:lpstr>2. On the Ark – Gen. 7:11-8:15</vt:lpstr>
      <vt:lpstr>2. On the Ark – Gen. 7:11-8:15</vt:lpstr>
      <vt:lpstr>2. On the Ark – Gen. 7:11-8:15</vt:lpstr>
      <vt:lpstr>PowerPoint Presentation</vt:lpstr>
      <vt:lpstr>2. On the Ark – Gen. 7:11-8:15</vt:lpstr>
      <vt:lpstr>PowerPoint Presentation</vt:lpstr>
      <vt:lpstr>2. On the Ark – Gen. 7:11-8:15</vt:lpstr>
      <vt:lpstr>2. On the Ark – Gen. 7:11-8:15</vt:lpstr>
      <vt:lpstr>3. Leaving the Ark – Gen. 8:15-19</vt:lpstr>
      <vt:lpstr>Lessons:</vt:lpstr>
      <vt:lpstr>Lessons:</vt:lpstr>
      <vt:lpstr>Next Bible Study: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Night  Bible Study</dc:title>
  <dc:creator>Justin D. Reed</dc:creator>
  <cp:lastModifiedBy>Justin D. Reed</cp:lastModifiedBy>
  <cp:revision>32</cp:revision>
  <dcterms:created xsi:type="dcterms:W3CDTF">2020-04-01T18:53:43Z</dcterms:created>
  <dcterms:modified xsi:type="dcterms:W3CDTF">2020-05-11T02:11:35Z</dcterms:modified>
</cp:coreProperties>
</file>