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3" r:id="rId3"/>
    <p:sldId id="308" r:id="rId4"/>
    <p:sldId id="285" r:id="rId5"/>
    <p:sldId id="304" r:id="rId6"/>
    <p:sldId id="305" r:id="rId7"/>
    <p:sldId id="306" r:id="rId8"/>
    <p:sldId id="307" r:id="rId9"/>
    <p:sldId id="302" r:id="rId10"/>
    <p:sldId id="274" r:id="rId11"/>
    <p:sldId id="299" r:id="rId12"/>
    <p:sldId id="28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6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5300868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Crucifying 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>
                <a:solidFill>
                  <a:schemeClr val="bg1"/>
                </a:solidFill>
              </a:rPr>
              <a:t>the Flesh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92416"/>
            <a:ext cx="9144000" cy="1265583"/>
          </a:xfrm>
        </p:spPr>
        <p:txBody>
          <a:bodyPr>
            <a:normAutofit lnSpcReduction="10000"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Galatians 5:19-23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524916-0B91-45DF-AEE7-79C52F4E1D5A}"/>
              </a:ext>
            </a:extLst>
          </p:cNvPr>
          <p:cNvSpPr/>
          <p:nvPr/>
        </p:nvSpPr>
        <p:spPr>
          <a:xfrm rot="16200000">
            <a:off x="-2877493" y="2608512"/>
            <a:ext cx="6790820" cy="17081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5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Live at Five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available online:</a:t>
            </a: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thejustinreedshow.com/</a:t>
            </a:r>
            <a:r>
              <a:rPr lang="en-US" sz="5400" dirty="0" err="1">
                <a:solidFill>
                  <a:schemeClr val="bg1"/>
                </a:solidFill>
              </a:rPr>
              <a:t>bibleresources</a:t>
            </a:r>
            <a:endParaRPr lang="en-US" sz="5400" dirty="0">
              <a:solidFill>
                <a:schemeClr val="bg1"/>
              </a:solidFill>
            </a:endParaRP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Google: Justin Reed Bible</a:t>
            </a:r>
          </a:p>
          <a:p>
            <a:pPr marL="914400" indent="-914400">
              <a:buAutoNum type="arabicPeriod"/>
            </a:pP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found in the ‘Sermons’ section.</a:t>
            </a:r>
          </a:p>
        </p:txBody>
      </p:sp>
    </p:spTree>
    <p:extLst>
      <p:ext uri="{BB962C8B-B14F-4D97-AF65-F5344CB8AC3E}">
        <p14:creationId xmlns:p14="http://schemas.microsoft.com/office/powerpoint/2010/main" val="3600854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u="sng" dirty="0">
                <a:solidFill>
                  <a:schemeClr val="bg1"/>
                </a:solidFill>
              </a:rPr>
              <a:t>Next scheduled studies: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Midweek Night Bible Study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Wednesday </a:t>
            </a:r>
            <a:r>
              <a:rPr lang="en-US" sz="5400" cap="small" dirty="0">
                <a:solidFill>
                  <a:schemeClr val="bg1"/>
                </a:solidFill>
              </a:rPr>
              <a:t>6:30pm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cap="small" dirty="0">
                <a:solidFill>
                  <a:schemeClr val="bg1"/>
                </a:solidFill>
              </a:rPr>
              <a:t>cst</a:t>
            </a:r>
            <a:r>
              <a:rPr lang="en-US" sz="5400" dirty="0">
                <a:solidFill>
                  <a:schemeClr val="bg1"/>
                </a:solidFill>
              </a:rPr>
              <a:t> Facebook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Matthew 26 with Bill Boyd &amp; Justin Reed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 Thursday </a:t>
            </a:r>
            <a:r>
              <a:rPr lang="en-US" sz="5400" cap="small" dirty="0">
                <a:solidFill>
                  <a:schemeClr val="bg1"/>
                </a:solidFill>
              </a:rPr>
              <a:t>6:30pm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cap="small" dirty="0" err="1">
                <a:solidFill>
                  <a:schemeClr val="bg1"/>
                </a:solidFill>
              </a:rPr>
              <a:t>cst</a:t>
            </a:r>
            <a:r>
              <a:rPr lang="en-US" sz="5400" dirty="0">
                <a:solidFill>
                  <a:schemeClr val="bg1"/>
                </a:solidFill>
              </a:rPr>
              <a:t> Facebook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Sunday: 11am in the building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Wood Church of Christ 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99 Sally Parton Road, Woodbury TN</a:t>
            </a:r>
          </a:p>
          <a:p>
            <a:pPr marL="0" indent="0" algn="ctr">
              <a:buNone/>
            </a:pPr>
            <a:br>
              <a:rPr lang="en-US" sz="5400" dirty="0">
                <a:solidFill>
                  <a:schemeClr val="bg1"/>
                </a:solidFill>
              </a:rPr>
            </a:br>
            <a:endParaRPr lang="en-US" sz="5400" dirty="0">
              <a:solidFill>
                <a:schemeClr val="bg1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8C51AE1-DC6A-4F8A-9F9A-F4EA9E68824C}"/>
              </a:ext>
            </a:extLst>
          </p:cNvPr>
          <p:cNvCxnSpPr>
            <a:cxnSpLocks/>
          </p:cNvCxnSpPr>
          <p:nvPr/>
        </p:nvCxnSpPr>
        <p:spPr>
          <a:xfrm flipH="1">
            <a:off x="185530" y="2597426"/>
            <a:ext cx="118209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10FADC9-D4B3-4EFF-BE2E-13B052738743}"/>
              </a:ext>
            </a:extLst>
          </p:cNvPr>
          <p:cNvCxnSpPr>
            <a:cxnSpLocks/>
          </p:cNvCxnSpPr>
          <p:nvPr/>
        </p:nvCxnSpPr>
        <p:spPr>
          <a:xfrm flipH="1">
            <a:off x="145776" y="4313583"/>
            <a:ext cx="118209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79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2017, 2021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2021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117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442" y="0"/>
            <a:ext cx="11012555" cy="7513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God so </a:t>
            </a:r>
            <a:r>
              <a:rPr lang="en-US" sz="4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</a:t>
            </a:r>
            <a:r>
              <a:rPr lang="en-US" sz="4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sz="4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ed</a:t>
            </a:r>
            <a:r>
              <a:rPr lang="en-US" sz="4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the world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4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4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4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4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 gave His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4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</a:t>
            </a:r>
            <a:r>
              <a:rPr lang="en-US" sz="4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4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en-US" sz="4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4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begott</a:t>
            </a:r>
            <a:r>
              <a:rPr lang="en-US" sz="4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4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sz="4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4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</a:t>
            </a:r>
            <a:r>
              <a:rPr lang="en-US" sz="4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4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so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4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tha</a:t>
            </a:r>
            <a:r>
              <a:rPr lang="en-US" sz="4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4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whosoever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4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bel</a:t>
            </a:r>
            <a:r>
              <a:rPr lang="en-US" sz="4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4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eveth</a:t>
            </a:r>
            <a:endParaRPr lang="en-US" sz="4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Him shall </a:t>
            </a:r>
            <a:r>
              <a:rPr lang="en-US" sz="4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4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 perish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but have </a:t>
            </a:r>
            <a:r>
              <a:rPr lang="en-US" sz="4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</a:t>
            </a:r>
            <a:r>
              <a:rPr lang="en-US" sz="4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4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rlasting</a:t>
            </a:r>
            <a:r>
              <a:rPr lang="en-US" sz="4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life.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E07B2D-EEE7-4283-A96A-61CA0426F156}"/>
              </a:ext>
            </a:extLst>
          </p:cNvPr>
          <p:cNvSpPr/>
          <p:nvPr/>
        </p:nvSpPr>
        <p:spPr>
          <a:xfrm>
            <a:off x="8778628" y="2172205"/>
            <a:ext cx="29306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John 3:16</a:t>
            </a:r>
          </a:p>
        </p:txBody>
      </p:sp>
    </p:spTree>
    <p:extLst>
      <p:ext uri="{BB962C8B-B14F-4D97-AF65-F5344CB8AC3E}">
        <p14:creationId xmlns:p14="http://schemas.microsoft.com/office/powerpoint/2010/main" val="68047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Crucifying the Flesh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19-21: the works of the flesh are manifest, Paul gives us a list, and shows significance</a:t>
            </a:r>
          </a:p>
          <a:p>
            <a:r>
              <a:rPr lang="en-US" sz="5000" dirty="0">
                <a:solidFill>
                  <a:schemeClr val="bg1"/>
                </a:solidFill>
              </a:rPr>
              <a:t>22-23: Paul also gives a list of the “Fruit of the Spirit” – Godly living, Righteousness, Being Sober; against such: just a sampling</a:t>
            </a:r>
          </a:p>
          <a:p>
            <a:r>
              <a:rPr lang="en-US" sz="5000" dirty="0">
                <a:solidFill>
                  <a:schemeClr val="bg1"/>
                </a:solidFill>
              </a:rPr>
              <a:t>24-26: certain requirements: put to death lusts; be influenced by the Spirit; must not be inconsistent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81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25287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Put to Death the Lusts 	</a:t>
            </a:r>
            <a:r>
              <a:rPr lang="en-US" sz="4800" dirty="0">
                <a:solidFill>
                  <a:schemeClr val="bg1"/>
                </a:solidFill>
              </a:rPr>
              <a:t>Gal. 5:24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62781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“They are Christ’s” – belonging to Christ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Possession: </a:t>
            </a:r>
            <a:r>
              <a:rPr lang="en-US" sz="4200" i="1" dirty="0">
                <a:solidFill>
                  <a:schemeClr val="bg1"/>
                </a:solidFill>
              </a:rPr>
              <a:t>Ye are Christ’s </a:t>
            </a:r>
            <a:r>
              <a:rPr lang="en-US" sz="4200" dirty="0">
                <a:solidFill>
                  <a:schemeClr val="bg1"/>
                </a:solidFill>
              </a:rPr>
              <a:t>1 Cor. 3:23; </a:t>
            </a:r>
            <a:r>
              <a:rPr lang="en-US" sz="4200" i="1" dirty="0">
                <a:solidFill>
                  <a:schemeClr val="bg1"/>
                </a:solidFill>
              </a:rPr>
              <a:t>We are the Lord’s </a:t>
            </a:r>
            <a:r>
              <a:rPr lang="en-US" sz="4200" dirty="0">
                <a:solidFill>
                  <a:schemeClr val="bg1"/>
                </a:solidFill>
              </a:rPr>
              <a:t>Rom. 14:8; </a:t>
            </a:r>
            <a:r>
              <a:rPr lang="en-US" sz="4200" i="1" dirty="0">
                <a:solidFill>
                  <a:schemeClr val="bg1"/>
                </a:solidFill>
              </a:rPr>
              <a:t>God’s own possession </a:t>
            </a:r>
            <a:r>
              <a:rPr lang="en-US" sz="4200" dirty="0">
                <a:solidFill>
                  <a:schemeClr val="bg1"/>
                </a:solidFill>
              </a:rPr>
              <a:t>Eph. 1:14; </a:t>
            </a:r>
            <a:br>
              <a:rPr lang="en-US" sz="4200" dirty="0">
                <a:solidFill>
                  <a:schemeClr val="bg1"/>
                </a:solidFill>
              </a:rPr>
            </a:br>
            <a:r>
              <a:rPr lang="en-US" sz="4200" dirty="0">
                <a:solidFill>
                  <a:schemeClr val="bg1"/>
                </a:solidFill>
              </a:rPr>
              <a:t>1 Cor. 6:19-20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How do we become a possession of Christ? </a:t>
            </a:r>
            <a:br>
              <a:rPr lang="en-US" sz="4200" dirty="0">
                <a:solidFill>
                  <a:schemeClr val="bg1"/>
                </a:solidFill>
              </a:rPr>
            </a:br>
            <a:r>
              <a:rPr lang="en-US" sz="4200" dirty="0">
                <a:solidFill>
                  <a:schemeClr val="bg1"/>
                </a:solidFill>
              </a:rPr>
              <a:t>Obey plan of salvation, crucifying the flesh</a:t>
            </a:r>
          </a:p>
          <a:p>
            <a:r>
              <a:rPr lang="en-US" sz="5000" dirty="0">
                <a:solidFill>
                  <a:schemeClr val="bg1"/>
                </a:solidFill>
              </a:rPr>
              <a:t>Must have “crucified the flesh”  to produce fruit of the Spirit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Best described in Rom. 6:1-12</a:t>
            </a:r>
          </a:p>
        </p:txBody>
      </p:sp>
    </p:spTree>
    <p:extLst>
      <p:ext uri="{BB962C8B-B14F-4D97-AF65-F5344CB8AC3E}">
        <p14:creationId xmlns:p14="http://schemas.microsoft.com/office/powerpoint/2010/main" val="279484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25287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Put to Death the Lusts 	</a:t>
            </a:r>
            <a:r>
              <a:rPr lang="en-US" sz="4800" dirty="0">
                <a:solidFill>
                  <a:schemeClr val="bg1"/>
                </a:solidFill>
              </a:rPr>
              <a:t>Gal. 5:24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62781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Must have “crucified the flesh”  to produce fruit of the Spirit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Baptism marks the separation between the old life and the Christian Life: Gal. 6:14; Rom. 8:13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We are to continue to die to sin: </a:t>
            </a:r>
            <a:r>
              <a:rPr lang="en-US" sz="4200" dirty="0">
                <a:solidFill>
                  <a:schemeClr val="bg1"/>
                </a:solidFill>
              </a:rPr>
              <a:t>Gal. 2:20 | </a:t>
            </a:r>
            <a:br>
              <a:rPr lang="en-US" sz="4200" dirty="0">
                <a:solidFill>
                  <a:schemeClr val="bg1"/>
                </a:solidFill>
              </a:rPr>
            </a:br>
            <a:r>
              <a:rPr lang="en-US" sz="4200" dirty="0">
                <a:solidFill>
                  <a:schemeClr val="bg1"/>
                </a:solidFill>
              </a:rPr>
              <a:t>Col. 2:20 | Col. 3:3-6 | 2 Tim. 2:11-13 | 1 Pet. 2:24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Dying to sin means we will be willing to deny self: Matt. 16:24 | Luke 1:26-27 | forsake all, Lk. 5:10-11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Seriously consider: Luke 14:33</a:t>
            </a:r>
          </a:p>
        </p:txBody>
      </p:sp>
    </p:spTree>
    <p:extLst>
      <p:ext uri="{BB962C8B-B14F-4D97-AF65-F5344CB8AC3E}">
        <p14:creationId xmlns:p14="http://schemas.microsoft.com/office/powerpoint/2010/main" val="1747158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25287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Put to Death the Lusts 	</a:t>
            </a:r>
            <a:r>
              <a:rPr lang="en-US" sz="4800" dirty="0">
                <a:solidFill>
                  <a:schemeClr val="bg1"/>
                </a:solidFill>
              </a:rPr>
              <a:t>Gal. 5:24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62781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“Crucified the flesh with the passions and lusts”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Passion: affections </a:t>
            </a:r>
            <a:r>
              <a:rPr lang="en-US" sz="4600" cap="small" dirty="0">
                <a:solidFill>
                  <a:schemeClr val="bg1"/>
                </a:solidFill>
              </a:rPr>
              <a:t>kjv</a:t>
            </a:r>
            <a:r>
              <a:rPr lang="en-US" sz="4600" dirty="0">
                <a:solidFill>
                  <a:schemeClr val="bg1"/>
                </a:solidFill>
              </a:rPr>
              <a:t>: </a:t>
            </a:r>
            <a:r>
              <a:rPr lang="en-US" sz="4600" dirty="0" err="1">
                <a:solidFill>
                  <a:schemeClr val="bg1"/>
                </a:solidFill>
              </a:rPr>
              <a:t>paqhmaon</a:t>
            </a:r>
            <a:r>
              <a:rPr lang="en-US" sz="4600" dirty="0">
                <a:solidFill>
                  <a:schemeClr val="bg1"/>
                </a:solidFill>
              </a:rPr>
              <a:t> – uncontrolled evil desires; inward state leads to sin; passive term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Lusts: </a:t>
            </a:r>
            <a:r>
              <a:rPr lang="en-US" sz="4600" dirty="0" err="1">
                <a:solidFill>
                  <a:schemeClr val="bg1"/>
                </a:solidFill>
              </a:rPr>
              <a:t>epiqumais</a:t>
            </a:r>
            <a:r>
              <a:rPr lang="en-US" sz="4600" dirty="0">
                <a:solidFill>
                  <a:schemeClr val="bg1"/>
                </a:solidFill>
              </a:rPr>
              <a:t> – evil desires ready to express themselves in action; active terms</a:t>
            </a:r>
          </a:p>
        </p:txBody>
      </p:sp>
    </p:spTree>
    <p:extLst>
      <p:ext uri="{BB962C8B-B14F-4D97-AF65-F5344CB8AC3E}">
        <p14:creationId xmlns:p14="http://schemas.microsoft.com/office/powerpoint/2010/main" val="4130796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25287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Influenced by the Spirit	</a:t>
            </a:r>
            <a:r>
              <a:rPr lang="en-US" sz="4800" dirty="0">
                <a:solidFill>
                  <a:schemeClr val="bg1"/>
                </a:solidFill>
              </a:rPr>
              <a:t>Gal. 5:25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62781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Must walk according to the direction of Spirit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In the Bible | Eph. 3:3-4 | Rom. 10:17 | 2 Tim. 2:15</a:t>
            </a:r>
          </a:p>
          <a:p>
            <a:r>
              <a:rPr lang="en-US" sz="5000" dirty="0">
                <a:solidFill>
                  <a:schemeClr val="bg1"/>
                </a:solidFill>
              </a:rPr>
              <a:t>Must live up to what we claim 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Must not be hypocritical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Matt. 23:27-28 | Titus 1:16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Matt. 5:16 | James 2:17-18 | 1 Peter 2:11-12</a:t>
            </a:r>
          </a:p>
        </p:txBody>
      </p:sp>
    </p:spTree>
    <p:extLst>
      <p:ext uri="{BB962C8B-B14F-4D97-AF65-F5344CB8AC3E}">
        <p14:creationId xmlns:p14="http://schemas.microsoft.com/office/powerpoint/2010/main" val="212763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25287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Not Be Inconsistent		</a:t>
            </a:r>
            <a:r>
              <a:rPr lang="en-US" sz="4800" dirty="0">
                <a:solidFill>
                  <a:schemeClr val="bg1"/>
                </a:solidFill>
              </a:rPr>
              <a:t>Gal. 5:26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62781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When we produce the fruit of the Spirit, we will not be “vainglorious”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Not boast | Gal. 6:3 | James 4:16 | Phil. 2:1-3</a:t>
            </a:r>
          </a:p>
          <a:p>
            <a:r>
              <a:rPr lang="en-US" sz="5000" dirty="0">
                <a:solidFill>
                  <a:schemeClr val="bg1"/>
                </a:solidFill>
              </a:rPr>
              <a:t>…will not be “provoking one another”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Not irritate | Gal. 5:15 | 1 Cor. 3:1-3</a:t>
            </a:r>
          </a:p>
          <a:p>
            <a:r>
              <a:rPr lang="en-US" sz="5000" dirty="0">
                <a:solidFill>
                  <a:schemeClr val="bg1"/>
                </a:solidFill>
              </a:rPr>
              <a:t>…will not be “envying one another”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Forbidden in Scripture | Pr. 14:30 | Rm. 13:13 | “love envieth not” 1 Cor. 13:4</a:t>
            </a:r>
          </a:p>
        </p:txBody>
      </p:sp>
    </p:spTree>
    <p:extLst>
      <p:ext uri="{BB962C8B-B14F-4D97-AF65-F5344CB8AC3E}">
        <p14:creationId xmlns:p14="http://schemas.microsoft.com/office/powerpoint/2010/main" val="55261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Crucifying the Flesh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Do you belong to Christ?</a:t>
            </a:r>
          </a:p>
          <a:p>
            <a:r>
              <a:rPr lang="en-US" sz="5000" dirty="0">
                <a:solidFill>
                  <a:schemeClr val="bg1"/>
                </a:solidFill>
              </a:rPr>
              <a:t>Have you been crucified with Christ?</a:t>
            </a:r>
          </a:p>
          <a:p>
            <a:r>
              <a:rPr lang="en-US" sz="5000" dirty="0">
                <a:solidFill>
                  <a:schemeClr val="bg1"/>
                </a:solidFill>
              </a:rPr>
              <a:t>Have you crucified the flesh?</a:t>
            </a:r>
          </a:p>
          <a:p>
            <a:r>
              <a:rPr lang="en-US" sz="5000" dirty="0">
                <a:solidFill>
                  <a:schemeClr val="bg1"/>
                </a:solidFill>
              </a:rPr>
              <a:t>Are you walking in the Spirit?</a:t>
            </a:r>
          </a:p>
          <a:p>
            <a:r>
              <a:rPr lang="en-US" sz="5000" dirty="0">
                <a:solidFill>
                  <a:schemeClr val="bg1"/>
                </a:solidFill>
              </a:rPr>
              <a:t>These are a must if we want to produce the fruit of the Spirit!</a:t>
            </a:r>
          </a:p>
        </p:txBody>
      </p:sp>
    </p:spTree>
    <p:extLst>
      <p:ext uri="{BB962C8B-B14F-4D97-AF65-F5344CB8AC3E}">
        <p14:creationId xmlns:p14="http://schemas.microsoft.com/office/powerpoint/2010/main" val="228957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15014</TotalTime>
  <Words>672</Words>
  <Application>Microsoft Office PowerPoint</Application>
  <PresentationFormat>Widescreen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Office Theme</vt:lpstr>
      <vt:lpstr>Crucifying  the Flesh</vt:lpstr>
      <vt:lpstr>PowerPoint Presentation</vt:lpstr>
      <vt:lpstr>Crucifying the Flesh</vt:lpstr>
      <vt:lpstr>1. Put to Death the Lusts  Gal. 5:24</vt:lpstr>
      <vt:lpstr>1. Put to Death the Lusts  Gal. 5:24</vt:lpstr>
      <vt:lpstr>1. Put to Death the Lusts  Gal. 5:24</vt:lpstr>
      <vt:lpstr>2. Influenced by the Spirit Gal. 5:25</vt:lpstr>
      <vt:lpstr>3. Not Be Inconsistent  Gal. 5:26</vt:lpstr>
      <vt:lpstr>Crucifying the Flesh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170</cp:revision>
  <dcterms:created xsi:type="dcterms:W3CDTF">2020-03-28T20:11:58Z</dcterms:created>
  <dcterms:modified xsi:type="dcterms:W3CDTF">2021-02-12T03:52:39Z</dcterms:modified>
</cp:coreProperties>
</file>