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97" r:id="rId4"/>
    <p:sldId id="299" r:id="rId5"/>
    <p:sldId id="300" r:id="rId6"/>
    <p:sldId id="301" r:id="rId7"/>
    <p:sldId id="302" r:id="rId8"/>
    <p:sldId id="303" r:id="rId9"/>
    <p:sldId id="304" r:id="rId10"/>
    <p:sldId id="305" r:id="rId11"/>
    <p:sldId id="306" r:id="rId12"/>
    <p:sldId id="307" r:id="rId13"/>
    <p:sldId id="296" r:id="rId14"/>
    <p:sldId id="298" r:id="rId15"/>
    <p:sldId id="288" r:id="rId16"/>
    <p:sldId id="28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2" d="100"/>
          <a:sy n="72" d="100"/>
        </p:scale>
        <p:origin x="660" y="12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414683-EE42-4019-AD2A-34A7A10D90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153212A-14DA-497D-A85D-BED0230DAA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8480EA-1E07-42F9-BDB9-D2C5F3285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80E177A-DE1B-46A0-B82E-6E86B80663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3A7336-B3AB-46B8-96D2-9B7D805AAA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473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43CBB4-7BF9-45D3-B7C1-4569AA358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46D1039-FAE3-4777-888F-41AF749DAD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BFF259-DB96-4BA3-BFF9-7A19B4827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86C3CF-F048-41D2-AD95-C8A7C7BD0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D3DFE73-A494-4E68-A610-26DD36A5E1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3627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C425D3E-2E80-44EE-9D89-E401DAE40C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BC3B0-ACF7-4868-898E-7EC7BC83A8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6C7528-947B-4BA7-AED3-941C7191F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5BA31E-E534-4245-B0FF-CE29800E2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F59988-8FE8-4DB3-99E4-B141C204F7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3444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A61E71-B977-4144-A939-464B78800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268D9EE-C155-4767-81DA-FD349BD009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FD26D3-17E9-475E-8226-B7B465CC8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C8E52-37F2-4E42-84F7-98AFCB9A3C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9FB24AD-C3C0-4DCA-B101-2C941BC446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15315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444CD-6298-42D4-99B8-9A14A5ED55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4F7E351-2F68-4F09-B870-2C3767C9EB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C2AFE8-79CC-4C37-B3EA-3B1AA0C29F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00F06-15CA-4083-A7A3-944D7A71E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46058F-5329-4979-9B8A-4B474947F4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55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D0A77-9FD7-4A16-9D10-AF87C5C0E5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AEEBD83-7818-4B01-A3ED-5E62346756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D4C391-70BC-41D8-85D7-06CF7B3989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DFB5D2-8430-4809-8EEF-8C63C5D8CB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EE8786-BA3F-4AF0-B14B-0930DE31EC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A9B3160-D58B-4F9D-AC2B-B924BAD12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80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B8F231-419F-42FD-B20C-4C2E88CD32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9AE3977-CE54-4C48-B079-C848317E55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C7D1A30-0EFC-4401-8717-C10A70D58C5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41685CF-7E15-445B-B070-35E81E387D0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956431-94C9-43D8-98E5-F705A8438A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0B8499C-A193-4A6A-B756-B02457C50C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DC1D8C-DFB5-43FF-B233-B55145C88E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B3D1C81-8571-4D6A-832F-4B43209E6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0891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1357FA-C253-4C0F-AE13-2D2CFDE47A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E34EA01-A331-4814-A5DA-936CD32D2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09F032-9B49-463E-B13A-EAC61AAEE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733197D-6E05-4E10-8D5C-7C3E08404F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49730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D149A39-A010-4E8C-9F2B-863DDF2B66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9F7236-CB1F-4CE2-84B9-A532503E7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761DA1-8B8E-4B84-986D-8377511A9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880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61ED82-C1E3-4390-85CA-DD8A46CCA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EEB9B-B08B-469B-BBD9-57ADB10AFB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74463CC-C2E5-4CCE-B7E0-F0EE17FA7C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DF8D8C-E2C0-442B-8D08-DC926624EB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CBA93-F01B-417F-A911-2B1A32E49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715EE4-6D49-4E6B-BEE2-E698049C2A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1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2EBA2-AD5D-4774-A8E6-C0807C8D1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4332CA-AF89-458A-813B-0CAB2E709A1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9CCDD0-266A-439B-B7A1-55D7D34023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CD38870-EA97-4B39-8053-DF43AFD18C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7800573-3E59-47A0-BA74-816AE8D601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2AA5B1-2080-4C3A-8303-F935674570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471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A44772-54E5-4D08-BEDC-BECC49CFE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AFB288-AB5B-415E-8E57-48B3BE0FF3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C7DDA2-C57A-4BF8-ADE4-F22E11DE1D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C97067-255B-41CB-B2AE-64BCB3609428}" type="datetimeFigureOut">
              <a:rPr lang="en-US" smtClean="0"/>
              <a:t>11/9/2020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BB2888-6476-4024-8F2A-D8947662D4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1F778C-CDF5-4085-B6F6-B348FC1970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269DC0-D471-4868-A16F-642CC42113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0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1C940D-78CE-4152-BE0C-FD2CE7309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91548"/>
            <a:ext cx="12192000" cy="4198385"/>
          </a:xfrm>
        </p:spPr>
        <p:txBody>
          <a:bodyPr>
            <a:noAutofit/>
          </a:bodyPr>
          <a:lstStyle/>
          <a:p>
            <a:r>
              <a:rPr lang="en-US" sz="10300" dirty="0">
                <a:solidFill>
                  <a:schemeClr val="bg1"/>
                </a:solidFill>
              </a:rPr>
              <a:t>Uproar in Jerusalem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074364-8D3B-4983-A9A8-24FBCDDD3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489933"/>
            <a:ext cx="12192000" cy="1655762"/>
          </a:xfrm>
        </p:spPr>
        <p:txBody>
          <a:bodyPr>
            <a:normAutofit/>
          </a:bodyPr>
          <a:lstStyle/>
          <a:p>
            <a:r>
              <a:rPr lang="en-US" sz="8800" dirty="0">
                <a:solidFill>
                  <a:schemeClr val="bg1"/>
                </a:solidFill>
              </a:rPr>
              <a:t>Acts 21</a:t>
            </a:r>
          </a:p>
        </p:txBody>
      </p:sp>
    </p:spTree>
    <p:extLst>
      <p:ext uri="{BB962C8B-B14F-4D97-AF65-F5344CB8AC3E}">
        <p14:creationId xmlns:p14="http://schemas.microsoft.com/office/powerpoint/2010/main" val="30610262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Arrest &amp; Defense – 21:27-40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30 – 27 yrs. after Pentecost; like taking out of church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31 – God used an irreligious power to subdue a religious people. Rm. 13:3,4 – protect innocent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32 – at least 2 centurions, 200 men</a:t>
            </a:r>
          </a:p>
          <a:p>
            <a:r>
              <a:rPr lang="en-US" sz="5000" dirty="0">
                <a:solidFill>
                  <a:schemeClr val="bg1"/>
                </a:solidFill>
              </a:rPr>
              <a:t>33 – not to protect but to quell the right</a:t>
            </a:r>
          </a:p>
          <a:p>
            <a:r>
              <a:rPr lang="en-US" sz="5000" dirty="0">
                <a:solidFill>
                  <a:schemeClr val="bg1"/>
                </a:solidFill>
              </a:rPr>
              <a:t>34 – most of mob didn’t know what was </a:t>
            </a:r>
            <a:r>
              <a:rPr lang="en-US" sz="4800" dirty="0">
                <a:solidFill>
                  <a:schemeClr val="bg1"/>
                </a:solidFill>
              </a:rPr>
              <a:t>done</a:t>
            </a:r>
            <a:endParaRPr lang="en-US" sz="5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581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Arrest &amp; Defense – 21:27-40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35 – alarmed Paul might be escaping</a:t>
            </a:r>
          </a:p>
          <a:p>
            <a:r>
              <a:rPr lang="en-US" sz="5000" dirty="0">
                <a:solidFill>
                  <a:schemeClr val="bg1"/>
                </a:solidFill>
              </a:rPr>
              <a:t>36 – [22:22] Away! Almost 30 years earlier in the same area the crowd said the same of Jesus and demanded His death</a:t>
            </a:r>
          </a:p>
          <a:p>
            <a:r>
              <a:rPr lang="en-US" sz="5000" dirty="0">
                <a:solidFill>
                  <a:schemeClr val="bg1"/>
                </a:solidFill>
              </a:rPr>
              <a:t>37 – Paul was the only calm one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38 – Josephus: 3 yrs. earlier and Egyptian led army to top of Mt. Olives, threatened to make Jerusalem fall like Jericho; Felix</a:t>
            </a:r>
          </a:p>
        </p:txBody>
      </p:sp>
    </p:spTree>
    <p:extLst>
      <p:ext uri="{BB962C8B-B14F-4D97-AF65-F5344CB8AC3E}">
        <p14:creationId xmlns:p14="http://schemas.microsoft.com/office/powerpoint/2010/main" val="26492060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Arrest &amp; Defense – 21:27-40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39 – as a Jew, he had a right to be in Temple. Tarsus – reputation to not stir up trouble.</a:t>
            </a:r>
          </a:p>
          <a:p>
            <a:r>
              <a:rPr lang="en-US" sz="5000" dirty="0">
                <a:solidFill>
                  <a:schemeClr val="bg1"/>
                </a:solidFill>
              </a:rPr>
              <a:t>40 – Paul at top of stairway, soldiers between him &amp; crowd, torn clothes, dusty, bloody, bruised – raises his hand and all are quiet as he speaks in their native tongue.</a:t>
            </a:r>
          </a:p>
          <a:p>
            <a:endParaRPr lang="en-US" sz="5000" dirty="0">
              <a:solidFill>
                <a:schemeClr val="bg1"/>
              </a:solidFill>
            </a:endParaRPr>
          </a:p>
          <a:p>
            <a:r>
              <a:rPr lang="en-US" sz="5000" dirty="0">
                <a:solidFill>
                  <a:schemeClr val="bg1"/>
                </a:solidFill>
              </a:rPr>
              <a:t>Rest of the story? Next week :: Acts 22</a:t>
            </a:r>
          </a:p>
        </p:txBody>
      </p:sp>
    </p:spTree>
    <p:extLst>
      <p:ext uri="{BB962C8B-B14F-4D97-AF65-F5344CB8AC3E}">
        <p14:creationId xmlns:p14="http://schemas.microsoft.com/office/powerpoint/2010/main" val="3435111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-198783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Lessons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2198"/>
            <a:ext cx="12191998" cy="6602759"/>
          </a:xfrm>
        </p:spPr>
        <p:txBody>
          <a:bodyPr>
            <a:noAutofit/>
          </a:bodyPr>
          <a:lstStyle/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Always make your plans around when &amp; where you will be worshipping God!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Sometimes we cannot avoid criticism. Remember, if we are doing what is right the criticism and criticizer do not matter.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Paul had to go to Jerusalem to fulfill God’s will; we must always seek to do God’s will even if it might be difficult or scary.</a:t>
            </a:r>
          </a:p>
          <a:p>
            <a:pPr marL="914400" indent="-914400">
              <a:buFont typeface="+mj-lt"/>
              <a:buAutoNum type="arabicPeriod"/>
            </a:pPr>
            <a:r>
              <a:rPr lang="en-US" sz="4000" dirty="0">
                <a:solidFill>
                  <a:schemeClr val="bg1"/>
                </a:solidFill>
              </a:rPr>
              <a:t>God plus one is always a majority.</a:t>
            </a:r>
          </a:p>
          <a:p>
            <a:pPr marL="914400" indent="-914400">
              <a:buFont typeface="+mj-lt"/>
              <a:buAutoNum type="arabicPeriod"/>
            </a:pPr>
            <a:endParaRPr lang="en-US" sz="4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323506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For a copy of these notes: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thejustinreedshow.com/bibleresources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b="1" dirty="0">
                <a:solidFill>
                  <a:schemeClr val="bg1"/>
                </a:solidFill>
              </a:rPr>
              <a:t>or</a:t>
            </a:r>
            <a:r>
              <a:rPr lang="en-US" sz="6000" dirty="0">
                <a:solidFill>
                  <a:schemeClr val="bg1"/>
                </a:solidFill>
              </a:rPr>
              <a:t> </a:t>
            </a:r>
            <a:br>
              <a:rPr lang="en-US" sz="6000" dirty="0">
                <a:solidFill>
                  <a:schemeClr val="bg1"/>
                </a:solidFill>
              </a:rPr>
            </a:br>
            <a:r>
              <a:rPr lang="en-US" sz="6000" dirty="0">
                <a:solidFill>
                  <a:schemeClr val="bg1"/>
                </a:solidFill>
              </a:rPr>
              <a:t>Google: Justin Reed Bible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VBS Notes &gt; Notes &amp; PowerPoint</a:t>
            </a:r>
          </a:p>
        </p:txBody>
      </p:sp>
    </p:spTree>
    <p:extLst>
      <p:ext uri="{BB962C8B-B14F-4D97-AF65-F5344CB8AC3E}">
        <p14:creationId xmlns:p14="http://schemas.microsoft.com/office/powerpoint/2010/main" val="37407991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</a:rPr>
              <a:t>Next Scheduled Study: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Thursday 6:30pm Facebook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Matthew with Bill Boyd</a:t>
            </a:r>
            <a:br>
              <a:rPr lang="en-US" sz="6600" dirty="0">
                <a:solidFill>
                  <a:schemeClr val="bg1"/>
                </a:solidFill>
              </a:rPr>
            </a:b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b="1" dirty="0">
                <a:solidFill>
                  <a:schemeClr val="bg1"/>
                </a:solidFill>
              </a:rPr>
              <a:t>Sunday 11am 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Online and in the building</a:t>
            </a:r>
            <a:br>
              <a:rPr lang="en-US" sz="6600" dirty="0">
                <a:solidFill>
                  <a:schemeClr val="bg1"/>
                </a:solidFill>
              </a:rPr>
            </a:br>
            <a:r>
              <a:rPr lang="en-US" sz="6600" dirty="0">
                <a:solidFill>
                  <a:schemeClr val="bg1"/>
                </a:solidFill>
              </a:rPr>
              <a:t>Wood Church of Christ, Woodbury</a:t>
            </a:r>
          </a:p>
        </p:txBody>
      </p:sp>
    </p:spTree>
    <p:extLst>
      <p:ext uri="{BB962C8B-B14F-4D97-AF65-F5344CB8AC3E}">
        <p14:creationId xmlns:p14="http://schemas.microsoft.com/office/powerpoint/2010/main" val="15429810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E5D7EE40-CFB1-411B-B9A5-3D4A940C3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Sermon © 2020 Justin D. Reed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Presentation © 2020 Justin D. Reed</a:t>
            </a: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Provided free through Justin Reed’s Bible Resources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Post Office Box 292, Woodbury TN 37190</a:t>
            </a:r>
            <a:br>
              <a:rPr lang="en-US" dirty="0">
                <a:solidFill>
                  <a:srgbClr val="FFFF00"/>
                </a:solidFill>
              </a:rPr>
            </a:br>
            <a:r>
              <a:rPr lang="en-US" dirty="0">
                <a:solidFill>
                  <a:srgbClr val="FFFF00"/>
                </a:solidFill>
              </a:rPr>
              <a:t>thejustinreedshow.com/</a:t>
            </a:r>
            <a:r>
              <a:rPr lang="en-US" dirty="0" err="1">
                <a:solidFill>
                  <a:srgbClr val="FFFF00"/>
                </a:solidFill>
              </a:rPr>
              <a:t>bibleresources</a:t>
            </a: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endParaRPr lang="en-US" dirty="0">
              <a:solidFill>
                <a:srgbClr val="FFFF00"/>
              </a:solidFill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FFFF00"/>
                </a:solidFill>
              </a:rPr>
              <a:t>“To God be the Glory!”</a:t>
            </a:r>
          </a:p>
        </p:txBody>
      </p:sp>
    </p:spTree>
    <p:extLst>
      <p:ext uri="{BB962C8B-B14F-4D97-AF65-F5344CB8AC3E}">
        <p14:creationId xmlns:p14="http://schemas.microsoft.com/office/powerpoint/2010/main" val="33720976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Uproar in Jerusalem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Roughly 60 AD</a:t>
            </a:r>
          </a:p>
          <a:p>
            <a:r>
              <a:rPr lang="en-US" sz="5000" dirty="0">
                <a:solidFill>
                  <a:schemeClr val="bg1"/>
                </a:solidFill>
              </a:rPr>
              <a:t>End of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Missionary Journey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Paul has just tearfully left the Ephesian Elders</a:t>
            </a:r>
          </a:p>
          <a:p>
            <a:r>
              <a:rPr lang="en-US" sz="5000" dirty="0">
                <a:solidFill>
                  <a:schemeClr val="bg1"/>
                </a:solidFill>
              </a:rPr>
              <a:t>He has been warned multiple times of the problems that will await him in Jerusalem</a:t>
            </a:r>
          </a:p>
        </p:txBody>
      </p:sp>
    </p:spTree>
    <p:extLst>
      <p:ext uri="{BB962C8B-B14F-4D97-AF65-F5344CB8AC3E}">
        <p14:creationId xmlns:p14="http://schemas.microsoft.com/office/powerpoint/2010/main" val="1141339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All Aboard to Jerusalem </a:t>
            </a:r>
            <a:r>
              <a:rPr lang="en-US" sz="3600" dirty="0">
                <a:solidFill>
                  <a:schemeClr val="bg1"/>
                </a:solidFill>
              </a:rPr>
              <a:t>–</a:t>
            </a:r>
            <a:r>
              <a:rPr lang="en-US" sz="6600" dirty="0">
                <a:solidFill>
                  <a:schemeClr val="bg1"/>
                </a:solidFill>
              </a:rPr>
              <a:t> 21:1-17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 – Cos: birthplace of Hippocrates (c460-377BC) &amp; famous medical school. Luke = Doc.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Rhodes: known for Roses; 105ft tall bronze statue; earthquake destroyed; 7 wonders</a:t>
            </a:r>
          </a:p>
          <a:p>
            <a:pPr lvl="1"/>
            <a:r>
              <a:rPr lang="en-US" sz="4200" dirty="0">
                <a:solidFill>
                  <a:schemeClr val="bg1"/>
                </a:solidFill>
              </a:rPr>
              <a:t>Luke not writing a travel brochure</a:t>
            </a:r>
          </a:p>
          <a:p>
            <a:r>
              <a:rPr lang="en-US" sz="5000" dirty="0">
                <a:solidFill>
                  <a:schemeClr val="bg1"/>
                </a:solidFill>
              </a:rPr>
              <a:t>2 – joyed to find ocean bound ship</a:t>
            </a:r>
          </a:p>
          <a:p>
            <a:r>
              <a:rPr lang="en-US" sz="5000" dirty="0">
                <a:solidFill>
                  <a:schemeClr val="bg1"/>
                </a:solidFill>
              </a:rPr>
              <a:t>3 – Crete: P&amp;B started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journey there a decade prior</a:t>
            </a:r>
          </a:p>
        </p:txBody>
      </p:sp>
    </p:spTree>
    <p:extLst>
      <p:ext uri="{BB962C8B-B14F-4D97-AF65-F5344CB8AC3E}">
        <p14:creationId xmlns:p14="http://schemas.microsoft.com/office/powerpoint/2010/main" val="42513864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All Aboard to Jerusalem </a:t>
            </a:r>
            <a:r>
              <a:rPr lang="en-US" sz="3600" dirty="0">
                <a:solidFill>
                  <a:schemeClr val="bg1"/>
                </a:solidFill>
              </a:rPr>
              <a:t>–</a:t>
            </a:r>
            <a:r>
              <a:rPr lang="en-US" sz="6600" dirty="0">
                <a:solidFill>
                  <a:schemeClr val="bg1"/>
                </a:solidFill>
              </a:rPr>
              <a:t> 21:1-17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4 – finding – LG city, SM group; landed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day</a:t>
            </a:r>
          </a:p>
          <a:p>
            <a:r>
              <a:rPr lang="en-US" sz="5000" dirty="0">
                <a:solidFill>
                  <a:schemeClr val="bg1"/>
                </a:solidFill>
              </a:rPr>
              <a:t>5 –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mention of children in congregation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7 – Ptolemais – 10 mi N of Mt. Carmel (</a:t>
            </a:r>
            <a:r>
              <a:rPr lang="en-US" sz="5000" dirty="0" err="1">
                <a:solidFill>
                  <a:schemeClr val="bg1"/>
                </a:solidFill>
              </a:rPr>
              <a:t>Acco</a:t>
            </a:r>
            <a:r>
              <a:rPr lang="en-US" sz="5000" dirty="0">
                <a:solidFill>
                  <a:schemeClr val="bg1"/>
                </a:solidFill>
              </a:rPr>
              <a:t>)</a:t>
            </a:r>
          </a:p>
          <a:p>
            <a:r>
              <a:rPr lang="en-US" sz="5000" dirty="0">
                <a:solidFill>
                  <a:schemeClr val="bg1"/>
                </a:solidFill>
              </a:rPr>
              <a:t>8 – principal seaport of Palestine, 60mi to Jerusalem [2 days]</a:t>
            </a:r>
          </a:p>
          <a:p>
            <a:r>
              <a:rPr lang="en-US" sz="5000" dirty="0">
                <a:solidFill>
                  <a:schemeClr val="bg1"/>
                </a:solidFill>
              </a:rPr>
              <a:t>9 – daughters might be well known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10 – not common name; prob. Of 11:28</a:t>
            </a:r>
          </a:p>
        </p:txBody>
      </p:sp>
    </p:spTree>
    <p:extLst>
      <p:ext uri="{BB962C8B-B14F-4D97-AF65-F5344CB8AC3E}">
        <p14:creationId xmlns:p14="http://schemas.microsoft.com/office/powerpoint/2010/main" val="1124131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All Aboard to Jerusalem </a:t>
            </a:r>
            <a:r>
              <a:rPr lang="en-US" sz="3600" dirty="0">
                <a:solidFill>
                  <a:schemeClr val="bg1"/>
                </a:solidFill>
              </a:rPr>
              <a:t>–</a:t>
            </a:r>
            <a:r>
              <a:rPr lang="en-US" sz="6600" dirty="0">
                <a:solidFill>
                  <a:schemeClr val="bg1"/>
                </a:solidFill>
              </a:rPr>
              <a:t> 21:1-17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11 – graphic lesson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12 – Luke joined in</a:t>
            </a:r>
          </a:p>
          <a:p>
            <a:r>
              <a:rPr lang="en-US" sz="5000" dirty="0">
                <a:solidFill>
                  <a:schemeClr val="bg1"/>
                </a:solidFill>
              </a:rPr>
              <a:t>13 – break: crush into powder, Esther 4:16; did not die in Jerusalem</a:t>
            </a:r>
          </a:p>
          <a:p>
            <a:r>
              <a:rPr lang="en-US" sz="5000" dirty="0">
                <a:solidFill>
                  <a:schemeClr val="bg1"/>
                </a:solidFill>
              </a:rPr>
              <a:t>14 – God’s will be done</a:t>
            </a:r>
          </a:p>
          <a:p>
            <a:r>
              <a:rPr lang="en-US" sz="5000" dirty="0">
                <a:solidFill>
                  <a:schemeClr val="bg1"/>
                </a:solidFill>
              </a:rPr>
              <a:t>15 – got luggage &amp; mind ready</a:t>
            </a:r>
          </a:p>
          <a:p>
            <a:r>
              <a:rPr lang="en-US" sz="5000" dirty="0">
                <a:solidFill>
                  <a:schemeClr val="bg1"/>
                </a:solidFill>
              </a:rPr>
              <a:t>16 – impossible to find lodging at Passover</a:t>
            </a:r>
          </a:p>
        </p:txBody>
      </p:sp>
    </p:spTree>
    <p:extLst>
      <p:ext uri="{BB962C8B-B14F-4D97-AF65-F5344CB8AC3E}">
        <p14:creationId xmlns:p14="http://schemas.microsoft.com/office/powerpoint/2010/main" val="33893700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1. All Aboard to Jerusalem </a:t>
            </a:r>
            <a:r>
              <a:rPr lang="en-US" sz="3600" dirty="0">
                <a:solidFill>
                  <a:schemeClr val="bg1"/>
                </a:solidFill>
              </a:rPr>
              <a:t>–</a:t>
            </a:r>
            <a:r>
              <a:rPr lang="en-US" sz="6600" dirty="0">
                <a:solidFill>
                  <a:schemeClr val="bg1"/>
                </a:solidFill>
              </a:rPr>
              <a:t> 21:1-17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17 – Shortly before Pentecost</a:t>
            </a:r>
          </a:p>
          <a:p>
            <a:r>
              <a:rPr lang="en-US" sz="5000" dirty="0">
                <a:solidFill>
                  <a:schemeClr val="bg1"/>
                </a:solidFill>
              </a:rPr>
              <a:t>We: Luke, Timothy, Paul, at least 6 brethren (20:4-5)</a:t>
            </a:r>
          </a:p>
        </p:txBody>
      </p:sp>
    </p:spTree>
    <p:extLst>
      <p:ext uri="{BB962C8B-B14F-4D97-AF65-F5344CB8AC3E}">
        <p14:creationId xmlns:p14="http://schemas.microsoft.com/office/powerpoint/2010/main" val="2704666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Avoid Criticism – 21:18-26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18 – last time Luke uses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person to 27:1</a:t>
            </a:r>
          </a:p>
          <a:p>
            <a:r>
              <a:rPr lang="en-US" sz="5000" dirty="0">
                <a:solidFill>
                  <a:schemeClr val="bg1"/>
                </a:solidFill>
              </a:rPr>
              <a:t>19 – 15:4 recounted 1</a:t>
            </a:r>
            <a:r>
              <a:rPr lang="en-US" sz="5000" baseline="30000" dirty="0">
                <a:solidFill>
                  <a:schemeClr val="bg1"/>
                </a:solidFill>
              </a:rPr>
              <a:t>st</a:t>
            </a:r>
            <a:r>
              <a:rPr lang="en-US" sz="5000" dirty="0">
                <a:solidFill>
                  <a:schemeClr val="bg1"/>
                </a:solidFill>
              </a:rPr>
              <a:t> journey; prob. Told 2</a:t>
            </a:r>
            <a:r>
              <a:rPr lang="en-US" sz="5000" baseline="30000" dirty="0">
                <a:solidFill>
                  <a:schemeClr val="bg1"/>
                </a:solidFill>
              </a:rPr>
              <a:t>nd</a:t>
            </a:r>
            <a:r>
              <a:rPr lang="en-US" sz="5000" dirty="0">
                <a:solidFill>
                  <a:schemeClr val="bg1"/>
                </a:solidFill>
              </a:rPr>
              <a:t> &amp;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– official end of 3</a:t>
            </a:r>
            <a:r>
              <a:rPr lang="en-US" sz="5000" baseline="30000" dirty="0">
                <a:solidFill>
                  <a:schemeClr val="bg1"/>
                </a:solidFill>
              </a:rPr>
              <a:t>rd</a:t>
            </a:r>
            <a:r>
              <a:rPr lang="en-US" sz="5000" dirty="0">
                <a:solidFill>
                  <a:schemeClr val="bg1"/>
                </a:solidFill>
              </a:rPr>
              <a:t> journey</a:t>
            </a:r>
          </a:p>
          <a:p>
            <a:r>
              <a:rPr lang="en-US" sz="5000" dirty="0">
                <a:solidFill>
                  <a:schemeClr val="bg1"/>
                </a:solidFill>
              </a:rPr>
              <a:t>20 – gives God the glory; Paul </a:t>
            </a:r>
            <a:r>
              <a:rPr lang="en-US" sz="5000" b="1" u="sng" dirty="0">
                <a:solidFill>
                  <a:schemeClr val="bg1"/>
                </a:solidFill>
              </a:rPr>
              <a:t>was</a:t>
            </a:r>
            <a:r>
              <a:rPr lang="en-US" sz="5000" dirty="0">
                <a:solidFill>
                  <a:schemeClr val="bg1"/>
                </a:solidFill>
              </a:rPr>
              <a:t> zealous – might have made him nervous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21 – repeated so much blown out of proportion</a:t>
            </a:r>
          </a:p>
          <a:p>
            <a:r>
              <a:rPr lang="en-US" sz="5000" dirty="0">
                <a:solidFill>
                  <a:schemeClr val="bg1"/>
                </a:solidFill>
              </a:rPr>
              <a:t>22 – elders knew, others needed to hear</a:t>
            </a:r>
          </a:p>
        </p:txBody>
      </p:sp>
    </p:spTree>
    <p:extLst>
      <p:ext uri="{BB962C8B-B14F-4D97-AF65-F5344CB8AC3E}">
        <p14:creationId xmlns:p14="http://schemas.microsoft.com/office/powerpoint/2010/main" val="4044141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2. Avoid Criticism – 21:18-26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23 – commanded Paul to do; Nazarite vow</a:t>
            </a:r>
          </a:p>
          <a:p>
            <a:r>
              <a:rPr lang="en-US" sz="5000" dirty="0">
                <a:solidFill>
                  <a:schemeClr val="bg1"/>
                </a:solidFill>
              </a:rPr>
              <a:t>24 – purification – to enter the Temple (from Gentile area was requested to cleanse)</a:t>
            </a:r>
          </a:p>
          <a:p>
            <a:r>
              <a:rPr lang="en-US" sz="5000" dirty="0">
                <a:solidFill>
                  <a:schemeClr val="bg1"/>
                </a:solidFill>
              </a:rPr>
              <a:t>25 – to the benefit of the Jewish Christians</a:t>
            </a:r>
          </a:p>
          <a:p>
            <a:r>
              <a:rPr lang="en-US" sz="5000" dirty="0">
                <a:solidFill>
                  <a:schemeClr val="bg1"/>
                </a:solidFill>
              </a:rPr>
              <a:t>26 – Paul came to Jerusalem to bring </a:t>
            </a:r>
            <a:r>
              <a:rPr lang="en-US" sz="5000" b="1" dirty="0">
                <a:solidFill>
                  <a:schemeClr val="bg1"/>
                </a:solidFill>
              </a:rPr>
              <a:t>peace</a:t>
            </a:r>
            <a:r>
              <a:rPr lang="en-US" sz="5000" dirty="0">
                <a:solidFill>
                  <a:schemeClr val="bg1"/>
                </a:solidFill>
              </a:rPr>
              <a:t> and he was accused of promoting </a:t>
            </a:r>
            <a:r>
              <a:rPr lang="en-US" sz="5000" b="1" dirty="0">
                <a:solidFill>
                  <a:schemeClr val="bg1"/>
                </a:solidFill>
              </a:rPr>
              <a:t>disharmony</a:t>
            </a:r>
          </a:p>
        </p:txBody>
      </p:sp>
    </p:spTree>
    <p:extLst>
      <p:ext uri="{BB962C8B-B14F-4D97-AF65-F5344CB8AC3E}">
        <p14:creationId xmlns:p14="http://schemas.microsoft.com/office/powerpoint/2010/main" val="22419511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137064-C405-4669-B17F-DE9821AB6E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325563"/>
          </a:xfrm>
        </p:spPr>
        <p:txBody>
          <a:bodyPr>
            <a:normAutofit/>
          </a:bodyPr>
          <a:lstStyle/>
          <a:p>
            <a:r>
              <a:rPr lang="en-US" sz="6600" dirty="0">
                <a:solidFill>
                  <a:schemeClr val="bg1"/>
                </a:solidFill>
              </a:rPr>
              <a:t>3. Arrest &amp; Defense – 21:27-40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E165BB-F099-4517-BC5D-F6888EC3E7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911224"/>
            <a:ext cx="12191998" cy="6602759"/>
          </a:xfrm>
        </p:spPr>
        <p:txBody>
          <a:bodyPr>
            <a:normAutofit/>
          </a:bodyPr>
          <a:lstStyle/>
          <a:p>
            <a:r>
              <a:rPr lang="en-US" sz="5000" dirty="0">
                <a:solidFill>
                  <a:schemeClr val="bg1"/>
                </a:solidFill>
              </a:rPr>
              <a:t>27 – almost, did not finish. Jews (Eph.?) rejected him [19:8-9], plotted against [20:18-19], &amp; rioted [19:23-41]</a:t>
            </a:r>
          </a:p>
          <a:p>
            <a:r>
              <a:rPr lang="en-US" sz="5000" dirty="0">
                <a:solidFill>
                  <a:schemeClr val="bg1"/>
                </a:solidFill>
              </a:rPr>
              <a:t>28 – in Court of the Women; Jews held Nation, Scriptures, Temple sacred. Paul accused of dishonoring, destroying, &amp; defiling.</a:t>
            </a:r>
          </a:p>
          <a:p>
            <a:r>
              <a:rPr lang="en-US" sz="5000" dirty="0">
                <a:solidFill>
                  <a:schemeClr val="bg1"/>
                </a:solidFill>
              </a:rPr>
              <a:t>29 – when you hate you assume the worst</a:t>
            </a:r>
          </a:p>
        </p:txBody>
      </p:sp>
    </p:spTree>
    <p:extLst>
      <p:ext uri="{BB962C8B-B14F-4D97-AF65-F5344CB8AC3E}">
        <p14:creationId xmlns:p14="http://schemas.microsoft.com/office/powerpoint/2010/main" val="918369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16795</TotalTime>
  <Words>863</Words>
  <Application>Microsoft Office PowerPoint</Application>
  <PresentationFormat>Widescreen</PresentationFormat>
  <Paragraphs>73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Uproar in Jerusalem</vt:lpstr>
      <vt:lpstr>Uproar in Jerusalem</vt:lpstr>
      <vt:lpstr>1. All Aboard to Jerusalem – 21:1-17</vt:lpstr>
      <vt:lpstr>1. All Aboard to Jerusalem – 21:1-17</vt:lpstr>
      <vt:lpstr>1. All Aboard to Jerusalem – 21:1-17</vt:lpstr>
      <vt:lpstr>1. All Aboard to Jerusalem – 21:1-17</vt:lpstr>
      <vt:lpstr>2. Avoid Criticism – 21:18-26</vt:lpstr>
      <vt:lpstr>2. Avoid Criticism – 21:18-26</vt:lpstr>
      <vt:lpstr>3. Arrest &amp; Defense – 21:27-40</vt:lpstr>
      <vt:lpstr>3. Arrest &amp; Defense – 21:27-40</vt:lpstr>
      <vt:lpstr>3. Arrest &amp; Defense – 21:27-40</vt:lpstr>
      <vt:lpstr>3. Arrest &amp; Defense – 21:27-40</vt:lpstr>
      <vt:lpstr>Lessons</vt:lpstr>
      <vt:lpstr>For a copy of these notes:  thejustinreedshow.com/bibleresources or  Google: Justin Reed Bible  VBS Notes &gt; Notes &amp; PowerPoint</vt:lpstr>
      <vt:lpstr>Next Scheduled Study: Thursday 6:30pm Facebook Matthew with Bill Boyd  Sunday 11am  Online and in the building Wood Church of Christ, Woodbury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“Live at Five” Series: Overcoming the World</dc:title>
  <dc:creator>Justin D. Reed</dc:creator>
  <cp:lastModifiedBy>Justin D. Reed</cp:lastModifiedBy>
  <cp:revision>177</cp:revision>
  <dcterms:created xsi:type="dcterms:W3CDTF">2020-03-28T20:11:58Z</dcterms:created>
  <dcterms:modified xsi:type="dcterms:W3CDTF">2020-11-10T03:22:26Z</dcterms:modified>
</cp:coreProperties>
</file>