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9" r:id="rId4"/>
    <p:sldId id="297" r:id="rId5"/>
    <p:sldId id="300" r:id="rId6"/>
    <p:sldId id="301" r:id="rId7"/>
    <p:sldId id="302" r:id="rId8"/>
    <p:sldId id="303" r:id="rId9"/>
    <p:sldId id="304" r:id="rId10"/>
    <p:sldId id="305" r:id="rId11"/>
    <p:sldId id="296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Chapter 1: Lies Never Pay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 Friend’s Lament			    17-27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7055"/>
            <a:ext cx="12191998" cy="6602759"/>
          </a:xfrm>
        </p:spPr>
        <p:txBody>
          <a:bodyPr>
            <a:normAutofit fontScale="925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21: curse pronounced at scene of death, land still naked and sterile today.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22: David praises the fallen warriors, Deut. 32:42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24: women commanded to grieve; scarlet, gold – great advances in prosperity in Saul’s reign.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26: a truly great friendship; Prov. 18:24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27: weapons of war parallelism to Saul and Jonathan themselves. </a:t>
            </a:r>
          </a:p>
        </p:txBody>
      </p:sp>
    </p:spTree>
    <p:extLst>
      <p:ext uri="{BB962C8B-B14F-4D97-AF65-F5344CB8AC3E}">
        <p14:creationId xmlns:p14="http://schemas.microsoft.com/office/powerpoint/2010/main" val="423432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Lying is always a sin. Oftentimes, we must lie to cover up another lie and that turns in to a vicious cycle quickly. We are better off to always tell the truth, John 8:32.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Suicide is not the answer to get out of a situation. Yes, me must pay for our actions but there is always a way out where we don’t have to take our lives.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Moses said it beast in Numbers 23:23: “Be sure your sin will find you out.” God knows all and we never fool God with our sins.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43269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124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 Samuel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Who wrote 2 Samuel (2S)? Possibly Nathan and Gad, 1 Chronicles 29:29, possibly around 950BC during the reign of Solomon.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1S and 2S were originally one long book; divided to make study easier, divided c250BC in LXX.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Events in 1S and 2S occurred c1050-961BC.</a:t>
            </a:r>
          </a:p>
          <a:p>
            <a:r>
              <a:rPr lang="en-US" sz="5000" dirty="0">
                <a:solidFill>
                  <a:schemeClr val="bg1"/>
                </a:solidFill>
              </a:rPr>
              <a:t>Key term: David – over 200x.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 Samuel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Two ways of diving the book:</a:t>
            </a:r>
          </a:p>
          <a:p>
            <a:r>
              <a:rPr lang="en-US" sz="5000" dirty="0">
                <a:solidFill>
                  <a:schemeClr val="bg1"/>
                </a:solidFill>
              </a:rPr>
              <a:t>1. God Establishes – </a:t>
            </a:r>
            <a:r>
              <a:rPr lang="en-US" sz="5000" dirty="0" err="1">
                <a:solidFill>
                  <a:schemeClr val="bg1"/>
                </a:solidFill>
              </a:rPr>
              <a:t>Chs</a:t>
            </a:r>
            <a:r>
              <a:rPr lang="en-US" sz="5000" dirty="0">
                <a:solidFill>
                  <a:schemeClr val="bg1"/>
                </a:solidFill>
              </a:rPr>
              <a:t>. 1-10			</a:t>
            </a:r>
          </a:p>
          <a:p>
            <a:r>
              <a:rPr lang="en-US" sz="5000" dirty="0">
                <a:solidFill>
                  <a:schemeClr val="bg1"/>
                </a:solidFill>
              </a:rPr>
              <a:t>2. God Chastens – </a:t>
            </a:r>
            <a:r>
              <a:rPr lang="en-US" sz="5000" dirty="0" err="1">
                <a:solidFill>
                  <a:schemeClr val="bg1"/>
                </a:solidFill>
              </a:rPr>
              <a:t>Chs</a:t>
            </a:r>
            <a:r>
              <a:rPr lang="en-US" sz="5000" dirty="0">
                <a:solidFill>
                  <a:schemeClr val="bg1"/>
                </a:solidFill>
              </a:rPr>
              <a:t>. 11-20			</a:t>
            </a:r>
          </a:p>
          <a:p>
            <a:r>
              <a:rPr lang="en-US" sz="5000" dirty="0">
                <a:solidFill>
                  <a:schemeClr val="bg1"/>
                </a:solidFill>
              </a:rPr>
              <a:t>3. God Preserves – </a:t>
            </a:r>
            <a:r>
              <a:rPr lang="en-US" sz="5000" dirty="0" err="1">
                <a:solidFill>
                  <a:schemeClr val="bg1"/>
                </a:solidFill>
              </a:rPr>
              <a:t>Chs</a:t>
            </a:r>
            <a:r>
              <a:rPr lang="en-US" sz="5000" dirty="0">
                <a:solidFill>
                  <a:schemeClr val="bg1"/>
                </a:solidFill>
              </a:rPr>
              <a:t>. 21-24</a:t>
            </a:r>
          </a:p>
          <a:p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1. David’s National Victories – </a:t>
            </a:r>
            <a:r>
              <a:rPr lang="en-US" sz="5000" dirty="0" err="1">
                <a:solidFill>
                  <a:schemeClr val="bg1"/>
                </a:solidFill>
              </a:rPr>
              <a:t>Chs</a:t>
            </a:r>
            <a:r>
              <a:rPr lang="en-US" sz="5000" dirty="0">
                <a:solidFill>
                  <a:schemeClr val="bg1"/>
                </a:solidFill>
              </a:rPr>
              <a:t>. 1-10</a:t>
            </a:r>
          </a:p>
          <a:p>
            <a:r>
              <a:rPr lang="en-US" sz="5000" dirty="0">
                <a:solidFill>
                  <a:schemeClr val="bg1"/>
                </a:solidFill>
              </a:rPr>
              <a:t>2. David’s Personal Defeats – </a:t>
            </a:r>
            <a:r>
              <a:rPr lang="en-US" sz="5000" dirty="0" err="1">
                <a:solidFill>
                  <a:schemeClr val="bg1"/>
                </a:solidFill>
              </a:rPr>
              <a:t>Chs</a:t>
            </a:r>
            <a:r>
              <a:rPr lang="en-US" sz="5000" dirty="0">
                <a:solidFill>
                  <a:schemeClr val="bg1"/>
                </a:solidFill>
              </a:rPr>
              <a:t>. 11-24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08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 False Report					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Amalekite’s story is a deliberate lie. “A lie always contradicts the truth.” Coffman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1: came to pass: reminds us this was one big book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out of the camp: probably only truth told is that Saul is dead.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 evidence of a lie: spear is too long to lean on (8 ft)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 False Report					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Every army followed by vagabonds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10: crown, bracelet: insignia of royalty, 2K 11:12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examples of suicide in the Bible: Saul; Ahithophel. 2S 17:23; </a:t>
            </a:r>
            <a:r>
              <a:rPr lang="en-US" sz="5000" dirty="0" err="1">
                <a:solidFill>
                  <a:schemeClr val="bg1"/>
                </a:solidFill>
              </a:rPr>
              <a:t>Zimri</a:t>
            </a:r>
            <a:r>
              <a:rPr lang="en-US" sz="5000" dirty="0">
                <a:solidFill>
                  <a:schemeClr val="bg1"/>
                </a:solidFill>
              </a:rPr>
              <a:t>, 1K 16:18; Judas Iscariot, Mt. 27:5</a:t>
            </a:r>
          </a:p>
        </p:txBody>
      </p:sp>
    </p:spTree>
    <p:extLst>
      <p:ext uri="{BB962C8B-B14F-4D97-AF65-F5344CB8AC3E}">
        <p14:creationId xmlns:p14="http://schemas.microsoft.com/office/powerpoint/2010/main" val="421902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 Liar’s Execution			    11-16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11: people frequently rent their clothes: </a:t>
            </a:r>
            <a:r>
              <a:rPr lang="en-US" sz="5000" u="sng" dirty="0">
                <a:solidFill>
                  <a:schemeClr val="bg1"/>
                </a:solidFill>
              </a:rPr>
              <a:t>Reuben</a:t>
            </a:r>
            <a:r>
              <a:rPr lang="en-US" sz="5000" dirty="0">
                <a:solidFill>
                  <a:schemeClr val="bg1"/>
                </a:solidFill>
              </a:rPr>
              <a:t> (1st), Gen. 37:29-30; </a:t>
            </a:r>
            <a:r>
              <a:rPr lang="en-US" sz="5000" u="sng" dirty="0">
                <a:solidFill>
                  <a:schemeClr val="bg1"/>
                </a:solidFill>
              </a:rPr>
              <a:t>Jacob</a:t>
            </a:r>
            <a:r>
              <a:rPr lang="en-US" sz="5000" dirty="0">
                <a:solidFill>
                  <a:schemeClr val="bg1"/>
                </a:solidFill>
              </a:rPr>
              <a:t>, Gen. 37:34-35; </a:t>
            </a:r>
            <a:r>
              <a:rPr lang="en-US" sz="5000" u="sng" dirty="0">
                <a:solidFill>
                  <a:schemeClr val="bg1"/>
                </a:solidFill>
              </a:rPr>
              <a:t>Joshua &amp; Caleb</a:t>
            </a:r>
            <a:r>
              <a:rPr lang="en-US" sz="5000" dirty="0">
                <a:solidFill>
                  <a:schemeClr val="bg1"/>
                </a:solidFill>
              </a:rPr>
              <a:t>, Num. 14:6; </a:t>
            </a:r>
            <a:r>
              <a:rPr lang="en-US" sz="5000" u="sng" dirty="0">
                <a:solidFill>
                  <a:schemeClr val="bg1"/>
                </a:solidFill>
              </a:rPr>
              <a:t>Joshua</a:t>
            </a:r>
            <a:r>
              <a:rPr lang="en-US" sz="5000" dirty="0">
                <a:solidFill>
                  <a:schemeClr val="bg1"/>
                </a:solidFill>
              </a:rPr>
              <a:t>, 7:6; </a:t>
            </a:r>
            <a:r>
              <a:rPr lang="en-US" sz="5000" u="sng" dirty="0">
                <a:solidFill>
                  <a:schemeClr val="bg1"/>
                </a:solidFill>
              </a:rPr>
              <a:t>Jephthah</a:t>
            </a:r>
            <a:r>
              <a:rPr lang="en-US" sz="5000" dirty="0">
                <a:solidFill>
                  <a:schemeClr val="bg1"/>
                </a:solidFill>
              </a:rPr>
              <a:t>, Jud. 11:29-35; </a:t>
            </a:r>
            <a:r>
              <a:rPr lang="en-US" sz="5000" u="sng" dirty="0">
                <a:solidFill>
                  <a:schemeClr val="bg1"/>
                </a:solidFill>
              </a:rPr>
              <a:t>David</a:t>
            </a:r>
            <a:r>
              <a:rPr lang="en-US" sz="5000" dirty="0">
                <a:solidFill>
                  <a:schemeClr val="bg1"/>
                </a:solidFill>
              </a:rPr>
              <a:t>, 2S 11:1; </a:t>
            </a:r>
            <a:r>
              <a:rPr lang="en-US" sz="5000" u="sng" dirty="0">
                <a:solidFill>
                  <a:schemeClr val="bg1"/>
                </a:solidFill>
              </a:rPr>
              <a:t>Tamar</a:t>
            </a:r>
            <a:r>
              <a:rPr lang="en-US" sz="5000" dirty="0">
                <a:solidFill>
                  <a:schemeClr val="bg1"/>
                </a:solidFill>
              </a:rPr>
              <a:t>, 2S 13:19; </a:t>
            </a:r>
            <a:r>
              <a:rPr lang="en-US" sz="5000" u="sng" dirty="0">
                <a:solidFill>
                  <a:schemeClr val="bg1"/>
                </a:solidFill>
              </a:rPr>
              <a:t>Ahab</a:t>
            </a:r>
            <a:r>
              <a:rPr lang="en-US" sz="5000" dirty="0">
                <a:solidFill>
                  <a:schemeClr val="bg1"/>
                </a:solidFill>
              </a:rPr>
              <a:t>, 1K 21:20-28; </a:t>
            </a:r>
            <a:r>
              <a:rPr lang="en-US" sz="5000" u="sng" dirty="0">
                <a:solidFill>
                  <a:schemeClr val="bg1"/>
                </a:solidFill>
              </a:rPr>
              <a:t>Elisha</a:t>
            </a:r>
            <a:r>
              <a:rPr lang="en-US" sz="5000" dirty="0">
                <a:solidFill>
                  <a:schemeClr val="bg1"/>
                </a:solidFill>
              </a:rPr>
              <a:t>, 2K 2:12; </a:t>
            </a:r>
            <a:r>
              <a:rPr lang="en-US" sz="5000" u="sng" dirty="0">
                <a:solidFill>
                  <a:schemeClr val="bg1"/>
                </a:solidFill>
              </a:rPr>
              <a:t>King of Syrian Army</a:t>
            </a:r>
            <a:r>
              <a:rPr lang="en-US" sz="5000" dirty="0">
                <a:solidFill>
                  <a:schemeClr val="bg1"/>
                </a:solidFill>
              </a:rPr>
              <a:t>,  2K 5:7; </a:t>
            </a:r>
            <a:r>
              <a:rPr lang="en-US" sz="5000" u="sng" dirty="0">
                <a:solidFill>
                  <a:schemeClr val="bg1"/>
                </a:solidFill>
              </a:rPr>
              <a:t>Eliakim</a:t>
            </a:r>
            <a:r>
              <a:rPr lang="en-US" sz="5000" dirty="0">
                <a:solidFill>
                  <a:schemeClr val="bg1"/>
                </a:solidFill>
              </a:rPr>
              <a:t>,  2K 18:37; </a:t>
            </a:r>
            <a:r>
              <a:rPr lang="en-US" sz="5000" u="sng" dirty="0">
                <a:solidFill>
                  <a:schemeClr val="bg1"/>
                </a:solidFill>
              </a:rPr>
              <a:t>Ezra</a:t>
            </a:r>
            <a:r>
              <a:rPr lang="en-US" sz="5000" dirty="0">
                <a:solidFill>
                  <a:schemeClr val="bg1"/>
                </a:solidFill>
              </a:rPr>
              <a:t>, 9:1-4; </a:t>
            </a:r>
            <a:r>
              <a:rPr lang="en-US" sz="5000" u="sng" dirty="0">
                <a:solidFill>
                  <a:schemeClr val="bg1"/>
                </a:solidFill>
              </a:rPr>
              <a:t>Mordecai</a:t>
            </a:r>
            <a:r>
              <a:rPr lang="en-US" sz="5000" dirty="0">
                <a:solidFill>
                  <a:schemeClr val="bg1"/>
                </a:solidFill>
              </a:rPr>
              <a:t>, Esther 4:1; </a:t>
            </a:r>
            <a:r>
              <a:rPr lang="en-US" sz="5000" u="sng" dirty="0">
                <a:solidFill>
                  <a:schemeClr val="bg1"/>
                </a:solidFill>
              </a:rPr>
              <a:t>Caiaphas</a:t>
            </a:r>
            <a:r>
              <a:rPr lang="en-US" sz="5000" dirty="0">
                <a:solidFill>
                  <a:schemeClr val="bg1"/>
                </a:solidFill>
              </a:rPr>
              <a:t>, Mt. 26;65; </a:t>
            </a:r>
            <a:r>
              <a:rPr lang="en-US" sz="5000" u="sng" dirty="0">
                <a:solidFill>
                  <a:schemeClr val="bg1"/>
                </a:solidFill>
              </a:rPr>
              <a:t>P&amp;B</a:t>
            </a:r>
            <a:r>
              <a:rPr lang="en-US" sz="5000" dirty="0">
                <a:solidFill>
                  <a:schemeClr val="bg1"/>
                </a:solidFill>
              </a:rPr>
              <a:t>, Ac. 14:14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95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 Liar’s Execution			    11-16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12: great sorrow experienced at the loss of a father-in-law and close friend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13: background on messenger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14: cf. 1S 26:9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16: if he killed Saul, he deserved death; if not, he deserved death by false testimony.</a:t>
            </a:r>
          </a:p>
        </p:txBody>
      </p:sp>
    </p:spTree>
    <p:extLst>
      <p:ext uri="{BB962C8B-B14F-4D97-AF65-F5344CB8AC3E}">
        <p14:creationId xmlns:p14="http://schemas.microsoft.com/office/powerpoint/2010/main" val="407325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 Liar’s Execution			    11-16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fontScale="92500"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 good reasons for David’s actions:</a:t>
            </a:r>
          </a:p>
          <a:p>
            <a:r>
              <a:rPr lang="en-US" sz="5000" dirty="0">
                <a:solidFill>
                  <a:schemeClr val="bg1"/>
                </a:solidFill>
              </a:rPr>
              <a:t>1.	Tale of killing Saul was a lie on the face of it.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2.	If Amalekite’s claim of being a “son of a sojourner” was true, he would have known it was a great sin to kill the Lord’s anointed.” He did not know = falsehood of claim.</a:t>
            </a:r>
          </a:p>
          <a:p>
            <a:r>
              <a:rPr lang="en-US" sz="5000" dirty="0">
                <a:solidFill>
                  <a:schemeClr val="bg1"/>
                </a:solidFill>
              </a:rPr>
              <a:t>3.	“This just punishment of the Amalekite once and for all precluded any untrue accusation of David’s enemies that he might have had a part, directly or indirectly in the death of Saul.” Young</a:t>
            </a:r>
          </a:p>
        </p:txBody>
      </p:sp>
    </p:spTree>
    <p:extLst>
      <p:ext uri="{BB962C8B-B14F-4D97-AF65-F5344CB8AC3E}">
        <p14:creationId xmlns:p14="http://schemas.microsoft.com/office/powerpoint/2010/main" val="176970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 Friend’s Lament			    17-27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7055"/>
            <a:ext cx="12191998" cy="6602759"/>
          </a:xfrm>
        </p:spPr>
        <p:txBody>
          <a:bodyPr>
            <a:normAutofit fontScale="925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17: Funeral dirge or a mournful elegy – Barnes. Eulogy made no reference to Saul’s sins or faults.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18: Book of </a:t>
            </a:r>
            <a:r>
              <a:rPr lang="en-US" sz="5000" dirty="0" err="1">
                <a:solidFill>
                  <a:schemeClr val="bg1"/>
                </a:solidFill>
              </a:rPr>
              <a:t>Jasher</a:t>
            </a:r>
            <a:r>
              <a:rPr lang="en-US" sz="5000" dirty="0">
                <a:solidFill>
                  <a:schemeClr val="bg1"/>
                </a:solidFill>
              </a:rPr>
              <a:t> – not preserved for us today, historical anthology of poems of ancient Israel. Cf. Joshua 10.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19: Mighty brought low in death! Frequently used in the funerals of great men.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20: Philistine women would go out rejoicing over Saul’s death – David quells rejoicing, 1S 18:16</a:t>
            </a:r>
          </a:p>
        </p:txBody>
      </p:sp>
    </p:spTree>
    <p:extLst>
      <p:ext uri="{BB962C8B-B14F-4D97-AF65-F5344CB8AC3E}">
        <p14:creationId xmlns:p14="http://schemas.microsoft.com/office/powerpoint/2010/main" val="54887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17602</TotalTime>
  <Words>864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2 Samuel</vt:lpstr>
      <vt:lpstr>2 Samuel</vt:lpstr>
      <vt:lpstr>1. A False Report     1-10</vt:lpstr>
      <vt:lpstr>1. A False Report     1-10</vt:lpstr>
      <vt:lpstr>2. A Liar’s Execution       11-16</vt:lpstr>
      <vt:lpstr>2. A Liar’s Execution       11-16</vt:lpstr>
      <vt:lpstr>2. A Liar’s Execution       11-16</vt:lpstr>
      <vt:lpstr>3. A Friend’s Lament       17-27</vt:lpstr>
      <vt:lpstr>3. A Friend’s Lament       17-27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279</cp:revision>
  <dcterms:created xsi:type="dcterms:W3CDTF">2020-03-28T20:11:58Z</dcterms:created>
  <dcterms:modified xsi:type="dcterms:W3CDTF">2021-08-25T22:16:57Z</dcterms:modified>
</cp:coreProperties>
</file>