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296" r:id="rId18"/>
    <p:sldId id="298" r:id="rId19"/>
    <p:sldId id="288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Glorified with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Romans 8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5. Christian’s Help from Spirit 26-27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26: our: Paul included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Help: </a:t>
            </a:r>
            <a:r>
              <a:rPr lang="en-US" sz="5000" i="1" dirty="0">
                <a:solidFill>
                  <a:schemeClr val="bg1"/>
                </a:solidFill>
              </a:rPr>
              <a:t>A. T. Robertson</a:t>
            </a:r>
            <a:r>
              <a:rPr lang="en-US" sz="5000" dirty="0">
                <a:solidFill>
                  <a:schemeClr val="bg1"/>
                </a:solidFill>
              </a:rPr>
              <a:t>: like two people carrying a log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Intercedes: pleading on the behalf of another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our prayer actually reaches God’s ears – how lovely a thought!</a:t>
            </a:r>
          </a:p>
        </p:txBody>
      </p:sp>
    </p:spTree>
    <p:extLst>
      <p:ext uri="{BB962C8B-B14F-4D97-AF65-F5344CB8AC3E}">
        <p14:creationId xmlns:p14="http://schemas.microsoft.com/office/powerpoint/2010/main" val="285840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6. God’s Promise of His Providence </a:t>
            </a:r>
            <a:r>
              <a:rPr lang="en-US" sz="5300" dirty="0">
                <a:solidFill>
                  <a:schemeClr val="bg1"/>
                </a:solidFill>
              </a:rPr>
              <a:t>28-30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28: working, good or bad, ultimately for their benefit – only for His Children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29,30: foreknew: </a:t>
            </a:r>
            <a:r>
              <a:rPr lang="en-US" sz="5000" i="1" dirty="0">
                <a:solidFill>
                  <a:schemeClr val="bg1"/>
                </a:solidFill>
              </a:rPr>
              <a:t>know</a:t>
            </a:r>
            <a:r>
              <a:rPr lang="en-US" sz="5000" dirty="0">
                <a:solidFill>
                  <a:schemeClr val="bg1"/>
                </a:solidFill>
              </a:rPr>
              <a:t> + </a:t>
            </a:r>
            <a:r>
              <a:rPr lang="en-US" sz="5000" i="1" dirty="0">
                <a:solidFill>
                  <a:schemeClr val="bg1"/>
                </a:solidFill>
              </a:rPr>
              <a:t>before</a:t>
            </a:r>
            <a:r>
              <a:rPr lang="en-US" sz="5000" dirty="0">
                <a:solidFill>
                  <a:schemeClr val="bg1"/>
                </a:solidFill>
              </a:rPr>
              <a:t>; man has freewill. Much not known about God’s foreknowledge – but all we know is true!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Predetermined to be in the image of God; sin broke this image.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Firstborn: favored position. </a:t>
            </a:r>
          </a:p>
        </p:txBody>
      </p:sp>
    </p:spTree>
    <p:extLst>
      <p:ext uri="{BB962C8B-B14F-4D97-AF65-F5344CB8AC3E}">
        <p14:creationId xmlns:p14="http://schemas.microsoft.com/office/powerpoint/2010/main" val="211874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7. No Separation from the Love of God 31-39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31: how to reconcile previous verses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32: spare: Gen. 22:12 – what Abr. Was willing to do to Isaac, God did with Jesus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33,34: elect: picked out, chosen; condemns: pronounce a sentence after </a:t>
            </a:r>
            <a:r>
              <a:rPr lang="en-US" sz="5000" dirty="0" err="1">
                <a:solidFill>
                  <a:schemeClr val="bg1"/>
                </a:solidFill>
              </a:rPr>
              <a:t>determn</a:t>
            </a:r>
            <a:r>
              <a:rPr lang="en-US" sz="5000" dirty="0">
                <a:solidFill>
                  <a:schemeClr val="bg1"/>
                </a:solidFill>
              </a:rPr>
              <a:t>. of guilt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35: implied answer: “No one!” Tribulation: pressure (grapes); distress: narrow place, backed in corner; outward afflictions, inward distress</a:t>
            </a:r>
          </a:p>
        </p:txBody>
      </p:sp>
    </p:spTree>
    <p:extLst>
      <p:ext uri="{BB962C8B-B14F-4D97-AF65-F5344CB8AC3E}">
        <p14:creationId xmlns:p14="http://schemas.microsoft.com/office/powerpoint/2010/main" val="382437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7. No Separation from the Love of God 31-39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35: persecution: pressed, animal by hunter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Famine: lack of food; financial </a:t>
            </a:r>
            <a:r>
              <a:rPr lang="en-US" sz="5000" dirty="0" err="1">
                <a:solidFill>
                  <a:schemeClr val="bg1"/>
                </a:solidFill>
              </a:rPr>
              <a:t>conseq</a:t>
            </a:r>
            <a:r>
              <a:rPr lang="en-US" sz="5000" dirty="0">
                <a:solidFill>
                  <a:schemeClr val="bg1"/>
                </a:solidFill>
              </a:rPr>
              <a:t>. follow</a:t>
            </a:r>
          </a:p>
          <a:p>
            <a:r>
              <a:rPr lang="en-US" sz="5000" dirty="0">
                <a:solidFill>
                  <a:schemeClr val="bg1"/>
                </a:solidFill>
              </a:rPr>
              <a:t>Nakedness: lack of clothing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Peril: general word for danger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Sword: violent death &amp; execution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36: Ps. 44:11 – those who follow the Lord can expect mistreatment</a:t>
            </a:r>
          </a:p>
        </p:txBody>
      </p:sp>
    </p:spTree>
    <p:extLst>
      <p:ext uri="{BB962C8B-B14F-4D97-AF65-F5344CB8AC3E}">
        <p14:creationId xmlns:p14="http://schemas.microsoft.com/office/powerpoint/2010/main" val="17142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7. No Separation from the Love of God 31-39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37: more than conquerors – God’s grace enables us to win battle against great odds</a:t>
            </a:r>
          </a:p>
          <a:p>
            <a:r>
              <a:rPr lang="en-US" sz="5000" dirty="0">
                <a:solidFill>
                  <a:schemeClr val="bg1"/>
                </a:solidFill>
              </a:rPr>
              <a:t>38,39: fully convinced; 10 things:</a:t>
            </a:r>
          </a:p>
          <a:p>
            <a:r>
              <a:rPr lang="en-US" sz="5000" b="1" dirty="0">
                <a:solidFill>
                  <a:schemeClr val="bg1"/>
                </a:solidFill>
              </a:rPr>
              <a:t>Death </a:t>
            </a:r>
            <a:r>
              <a:rPr lang="en-US" sz="5000" dirty="0">
                <a:solidFill>
                  <a:schemeClr val="bg1"/>
                </a:solidFill>
              </a:rPr>
              <a:t>most formidable foe in some’s eyes; some have a harder time facing </a:t>
            </a:r>
            <a:r>
              <a:rPr lang="en-US" sz="5000" b="1" dirty="0">
                <a:solidFill>
                  <a:schemeClr val="bg1"/>
                </a:solidFill>
              </a:rPr>
              <a:t>life</a:t>
            </a:r>
            <a:r>
              <a:rPr lang="en-US" sz="5000" dirty="0">
                <a:solidFill>
                  <a:schemeClr val="bg1"/>
                </a:solidFill>
              </a:rPr>
              <a:t> than death</a:t>
            </a:r>
          </a:p>
          <a:p>
            <a:r>
              <a:rPr lang="en-US" sz="5000" b="1" dirty="0">
                <a:solidFill>
                  <a:schemeClr val="bg1"/>
                </a:solidFill>
              </a:rPr>
              <a:t>Angels</a:t>
            </a:r>
            <a:r>
              <a:rPr lang="en-US" sz="5000" dirty="0">
                <a:solidFill>
                  <a:schemeClr val="bg1"/>
                </a:solidFill>
              </a:rPr>
              <a:t>: messengers; </a:t>
            </a:r>
            <a:r>
              <a:rPr lang="en-US" sz="5000" b="1" dirty="0">
                <a:solidFill>
                  <a:schemeClr val="bg1"/>
                </a:solidFill>
              </a:rPr>
              <a:t>principalities</a:t>
            </a:r>
            <a:r>
              <a:rPr lang="en-US" sz="5000" dirty="0">
                <a:solidFill>
                  <a:schemeClr val="bg1"/>
                </a:solidFill>
              </a:rPr>
              <a:t>: first in authority – no spiritual force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4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7. No Separation from the Love of God 31-39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Things present &amp; to come</a:t>
            </a:r>
            <a:r>
              <a:rPr lang="en-US" sz="5000" dirty="0">
                <a:solidFill>
                  <a:schemeClr val="bg1"/>
                </a:solidFill>
              </a:rPr>
              <a:t>: some overwhelmed w/ things of today, others worry over tomorrow</a:t>
            </a:r>
          </a:p>
          <a:p>
            <a:r>
              <a:rPr lang="en-US" sz="5000" b="1" dirty="0">
                <a:solidFill>
                  <a:schemeClr val="bg1"/>
                </a:solidFill>
              </a:rPr>
              <a:t>Powers</a:t>
            </a:r>
            <a:r>
              <a:rPr lang="en-US" sz="5000" dirty="0">
                <a:solidFill>
                  <a:schemeClr val="bg1"/>
                </a:solidFill>
              </a:rPr>
              <a:t>: spiritual forces </a:t>
            </a:r>
            <a:r>
              <a:rPr lang="en-US" sz="4400" dirty="0">
                <a:solidFill>
                  <a:schemeClr val="bg1"/>
                </a:solidFill>
              </a:rPr>
              <a:t>(1 Cor. 15:24; Eph. 1:21) </a:t>
            </a:r>
            <a:r>
              <a:rPr lang="en-US" sz="5000" dirty="0">
                <a:solidFill>
                  <a:schemeClr val="bg1"/>
                </a:solidFill>
              </a:rPr>
              <a:t>human rulers who tyrannize Christians</a:t>
            </a:r>
          </a:p>
          <a:p>
            <a:r>
              <a:rPr lang="en-US" sz="5000" b="1" dirty="0">
                <a:solidFill>
                  <a:schemeClr val="bg1"/>
                </a:solidFill>
              </a:rPr>
              <a:t>Height </a:t>
            </a:r>
            <a:r>
              <a:rPr lang="en-US" sz="5000" dirty="0">
                <a:solidFill>
                  <a:schemeClr val="bg1"/>
                </a:solidFill>
              </a:rPr>
              <a:t>&amp; </a:t>
            </a:r>
            <a:r>
              <a:rPr lang="en-US" sz="5000" b="1" dirty="0">
                <a:solidFill>
                  <a:schemeClr val="bg1"/>
                </a:solidFill>
              </a:rPr>
              <a:t>Depth</a:t>
            </a:r>
            <a:r>
              <a:rPr lang="en-US" sz="5000" dirty="0">
                <a:solidFill>
                  <a:schemeClr val="bg1"/>
                </a:solidFill>
              </a:rPr>
              <a:t> – most obscure</a:t>
            </a:r>
          </a:p>
          <a:p>
            <a:r>
              <a:rPr lang="en-US" sz="5000" b="1" dirty="0">
                <a:solidFill>
                  <a:schemeClr val="bg1"/>
                </a:solidFill>
              </a:rPr>
              <a:t>Any other created thing</a:t>
            </a:r>
            <a:r>
              <a:rPr lang="en-US" sz="5000" dirty="0">
                <a:solidFill>
                  <a:schemeClr val="bg1"/>
                </a:solidFill>
              </a:rPr>
              <a:t> – catchall, “et cetera”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68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5200" dirty="0">
                <a:solidFill>
                  <a:schemeClr val="bg1"/>
                </a:solidFill>
              </a:rPr>
              <a:t>7. No Separation from the Love of God 31-39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beautiful passage does not teach the impossibility of one falling away and to teach this robs the passage of its beauty.</a:t>
            </a:r>
          </a:p>
        </p:txBody>
      </p:sp>
    </p:spTree>
    <p:extLst>
      <p:ext uri="{BB962C8B-B14F-4D97-AF65-F5344CB8AC3E}">
        <p14:creationId xmlns:p14="http://schemas.microsoft.com/office/powerpoint/2010/main" val="88351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Since there is no condemnation in Christ, we need to quit feeling guilty about past sins. Once we are forgiven, they are held against us no more. Church sign: Trying to bring up past sins is like sending a letter to my old house – I don’t live there anymore.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have been adopted as sons by God. Because of this, we should act like it and do actions that please our Father.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Make sure we are on God’s side. He does not take one side or the other because He does not change, Mal. 3:6. Remember: “God plus one is a majority.”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Class </a:t>
            </a:r>
            <a:r>
              <a:rPr lang="en-US" sz="6600" dirty="0">
                <a:solidFill>
                  <a:schemeClr val="bg1"/>
                </a:solidFill>
              </a:rPr>
              <a:t>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u="sng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26 with Bill Boyd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</a:t>
            </a:r>
            <a:r>
              <a:rPr lang="en-US" sz="6600" b="1" cap="small" dirty="0">
                <a:solidFill>
                  <a:schemeClr val="bg1"/>
                </a:solidFill>
              </a:rPr>
              <a:t>am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Live at Five – Sunday 5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Only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F2BF7D-8994-4789-952F-75033DB97455}"/>
              </a:ext>
            </a:extLst>
          </p:cNvPr>
          <p:cNvCxnSpPr/>
          <p:nvPr/>
        </p:nvCxnSpPr>
        <p:spPr>
          <a:xfrm>
            <a:off x="145774" y="2650435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35BCC3-17BA-43D7-9B5F-7932F0148158}"/>
              </a:ext>
            </a:extLst>
          </p:cNvPr>
          <p:cNvCxnSpPr/>
          <p:nvPr/>
        </p:nvCxnSpPr>
        <p:spPr>
          <a:xfrm>
            <a:off x="145774" y="5055704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has not been to R when he writes, in Acts 20:2-3. He makes it there ~4yrs later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Church comprised of Jewish Christians &amp; Gentile Christians – clash of cultures now one in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7 discusses our relationship to the 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8 discusses our freedom in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7 ends in darkness; Ch. 8 comes into light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No Condemnation in Christ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1-4 ends discussion started in 7:1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condemnation: courtroom incl. both sentence and execution; is – present tense; God is not looking for a reason to condemn </a:t>
            </a:r>
            <a:r>
              <a:rPr lang="en-US" sz="3600" dirty="0">
                <a:solidFill>
                  <a:schemeClr val="bg1"/>
                </a:solidFill>
              </a:rPr>
              <a:t>36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with God’s help, sin no longer has reign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Law not weak but the material it had to work with (flesh) was weak. Spurgeon: “God found a way to condemn sin w/o </a:t>
            </a:r>
            <a:r>
              <a:rPr lang="en-US" sz="5000" dirty="0" err="1">
                <a:solidFill>
                  <a:schemeClr val="bg1"/>
                </a:solidFill>
              </a:rPr>
              <a:t>condg</a:t>
            </a:r>
            <a:r>
              <a:rPr lang="en-US" sz="5000" dirty="0">
                <a:solidFill>
                  <a:schemeClr val="bg1"/>
                </a:solidFill>
              </a:rPr>
              <a:t>. me!”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No Condemnation in Christ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4: requirement: a concrete expression of righteousness – singular – fulfilled in the way we live our lives</a:t>
            </a:r>
          </a:p>
        </p:txBody>
      </p:sp>
    </p:spTree>
    <p:extLst>
      <p:ext uri="{BB962C8B-B14F-4D97-AF65-F5344CB8AC3E}">
        <p14:creationId xmlns:p14="http://schemas.microsoft.com/office/powerpoint/2010/main" val="69829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Contest Between Flesh &amp; Spirit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“As a man thinks, so is he…” Pro. 23:7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death: spiritual; life: associated with peace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hostile: hating and opposing another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trying to live a fleshly life solely w/o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person &gt;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; what God has done; you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</a:t>
            </a:r>
            <a:r>
              <a:rPr lang="en-US" sz="3200" dirty="0">
                <a:solidFill>
                  <a:schemeClr val="bg1"/>
                </a:solidFill>
              </a:rPr>
              <a:t>…</a:t>
            </a:r>
            <a:r>
              <a:rPr lang="en-US" sz="5000" dirty="0">
                <a:solidFill>
                  <a:schemeClr val="bg1"/>
                </a:solidFill>
              </a:rPr>
              <a:t>is doing; if = since; mortal: die; spirit: live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</a:t>
            </a:r>
            <a:r>
              <a:rPr lang="en-US" sz="3200" dirty="0">
                <a:solidFill>
                  <a:schemeClr val="bg1"/>
                </a:solidFill>
              </a:rPr>
              <a:t>…</a:t>
            </a:r>
            <a:r>
              <a:rPr lang="en-US" sz="5000" dirty="0">
                <a:solidFill>
                  <a:schemeClr val="bg1"/>
                </a:solidFill>
              </a:rPr>
              <a:t>will do; same God, same power</a:t>
            </a:r>
          </a:p>
        </p:txBody>
      </p:sp>
    </p:spTree>
    <p:extLst>
      <p:ext uri="{BB962C8B-B14F-4D97-AF65-F5344CB8AC3E}">
        <p14:creationId xmlns:p14="http://schemas.microsoft.com/office/powerpoint/2010/main" val="400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Contest Between Flesh &amp; Spirit 5-13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12: obligation: same as debtor, 1:4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“brethren” – it is possible for a Christian to ignore the Spirit and live according to the flesh and die.</a:t>
            </a:r>
          </a:p>
        </p:txBody>
      </p:sp>
    </p:spTree>
    <p:extLst>
      <p:ext uri="{BB962C8B-B14F-4D97-AF65-F5344CB8AC3E}">
        <p14:creationId xmlns:p14="http://schemas.microsoft.com/office/powerpoint/2010/main" val="325365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Sons of God 					14-17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 lnSpcReduction="1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14: emphasis on being led by Word of God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15: father – common GK word; Abba: Aramaic word for father, child’s word for “father,” like “papa,” “daddy.” Most Jews did not use this personal term when addressing God but Jesus did – Mark 14:36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we can know!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17: JC received inheritance by right; us by grace</a:t>
            </a:r>
          </a:p>
        </p:txBody>
      </p:sp>
    </p:spTree>
    <p:extLst>
      <p:ext uri="{BB962C8B-B14F-4D97-AF65-F5344CB8AC3E}">
        <p14:creationId xmlns:p14="http://schemas.microsoft.com/office/powerpoint/2010/main" val="300641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Christian’s Hope of Glory 18-25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18: importance insight in Scripture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anxious: wait w/ head, eyes fixed to point on horizon expecting Jesus Christ to come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20,21: result of Adam’s sin? Futility – GK – void of reason; world not left without hope!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groaning – like an earthquake; continues until the Lord returns. Pain not meaningless pain (childbirth) &gt; new life</a:t>
            </a:r>
          </a:p>
        </p:txBody>
      </p:sp>
    </p:spTree>
    <p:extLst>
      <p:ext uri="{BB962C8B-B14F-4D97-AF65-F5344CB8AC3E}">
        <p14:creationId xmlns:p14="http://schemas.microsoft.com/office/powerpoint/2010/main" val="20040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Christian’s Hope of Glory 18-25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23: groan within ourselves, 2 Cor. 5:2; eagerly – standing on tiptoe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24: hope: longing to be set free from present pain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25: confidence in these privileges being ours</a:t>
            </a:r>
          </a:p>
        </p:txBody>
      </p:sp>
    </p:spTree>
    <p:extLst>
      <p:ext uri="{BB962C8B-B14F-4D97-AF65-F5344CB8AC3E}">
        <p14:creationId xmlns:p14="http://schemas.microsoft.com/office/powerpoint/2010/main" val="248725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17532</TotalTime>
  <Words>1194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Glorified with Christ</vt:lpstr>
      <vt:lpstr>Romans 8</vt:lpstr>
      <vt:lpstr>1. No Condemnation in Christ 1-4</vt:lpstr>
      <vt:lpstr>1. No Condemnation in Christ 1-4</vt:lpstr>
      <vt:lpstr>2. Contest Between Flesh &amp; Spirit 5-13</vt:lpstr>
      <vt:lpstr>2. Contest Between Flesh &amp; Spirit 5-13</vt:lpstr>
      <vt:lpstr>3. Sons of God      14-17</vt:lpstr>
      <vt:lpstr>4. Christian’s Hope of Glory 18-25</vt:lpstr>
      <vt:lpstr>4. Christian’s Hope of Glory 18-25</vt:lpstr>
      <vt:lpstr>5. Christian’s Help from Spirit 26-27</vt:lpstr>
      <vt:lpstr>6. God’s Promise of His Providence 28-30</vt:lpstr>
      <vt:lpstr>7. No Separation from the Love of God 31-39</vt:lpstr>
      <vt:lpstr>7. No Separation from the Love of God 31-39</vt:lpstr>
      <vt:lpstr>7. No Separation from the Love of God 31-39</vt:lpstr>
      <vt:lpstr>7. No Separation from the Love of God 31-39</vt:lpstr>
      <vt:lpstr>7. No Separation from the Love of God 31-39</vt:lpstr>
      <vt:lpstr>Lessons</vt:lpstr>
      <vt:lpstr>For a copy of these notes:  thejustinreedshow.com/bibleresources or  Google: Justin Reed Bible  Class Notes &gt; Notes &amp; PowerPoint</vt:lpstr>
      <vt:lpstr>Next Scheduled Study: Thursday 6:30pm cst Matthew 26 with Bill Boyd Sunday 11am cst Online and in the building Wood Church of Christ, Woodbury Live at Five – Sunday 5pm cst Online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273</cp:revision>
  <dcterms:created xsi:type="dcterms:W3CDTF">2020-03-28T20:11:58Z</dcterms:created>
  <dcterms:modified xsi:type="dcterms:W3CDTF">2021-02-28T05:46:00Z</dcterms:modified>
</cp:coreProperties>
</file>