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9" r:id="rId4"/>
    <p:sldId id="300" r:id="rId5"/>
    <p:sldId id="301" r:id="rId6"/>
    <p:sldId id="297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296" r:id="rId18"/>
    <p:sldId id="298" r:id="rId19"/>
    <p:sldId id="288" r:id="rId20"/>
    <p:sldId id="28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11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Depicting the Gentiles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Romans 1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Thesis Statement – 1:16-17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16: power – </a:t>
            </a:r>
            <a:r>
              <a:rPr lang="en-US" sz="5000" dirty="0" err="1">
                <a:solidFill>
                  <a:schemeClr val="bg1"/>
                </a:solidFill>
              </a:rPr>
              <a:t>Gk</a:t>
            </a:r>
            <a:r>
              <a:rPr lang="en-US" sz="5000" dirty="0">
                <a:solidFill>
                  <a:schemeClr val="bg1"/>
                </a:solidFill>
              </a:rPr>
              <a:t>: </a:t>
            </a:r>
            <a:r>
              <a:rPr lang="en-US" sz="5000" dirty="0" err="1">
                <a:solidFill>
                  <a:schemeClr val="bg1"/>
                </a:solidFill>
              </a:rPr>
              <a:t>dunamis</a:t>
            </a:r>
            <a:r>
              <a:rPr lang="en-US" sz="5000" dirty="0">
                <a:solidFill>
                  <a:schemeClr val="bg1"/>
                </a:solidFill>
              </a:rPr>
              <a:t> – </a:t>
            </a:r>
            <a:r>
              <a:rPr lang="en-US" sz="5000" dirty="0" err="1">
                <a:solidFill>
                  <a:schemeClr val="bg1"/>
                </a:solidFill>
              </a:rPr>
              <a:t>Eng</a:t>
            </a:r>
            <a:r>
              <a:rPr lang="en-US" sz="5000" dirty="0">
                <a:solidFill>
                  <a:schemeClr val="bg1"/>
                </a:solidFill>
              </a:rPr>
              <a:t>: dynamite; R empire noted for their power; truly in Gospel</a:t>
            </a:r>
          </a:p>
          <a:p>
            <a:r>
              <a:rPr lang="en-US" sz="5000" dirty="0">
                <a:solidFill>
                  <a:schemeClr val="bg1"/>
                </a:solidFill>
              </a:rPr>
              <a:t>Salvation – </a:t>
            </a:r>
            <a:r>
              <a:rPr lang="en-US" sz="5000" dirty="0" err="1">
                <a:solidFill>
                  <a:schemeClr val="bg1"/>
                </a:solidFill>
              </a:rPr>
              <a:t>Gk</a:t>
            </a:r>
            <a:r>
              <a:rPr lang="en-US" sz="5000" dirty="0">
                <a:solidFill>
                  <a:schemeClr val="bg1"/>
                </a:solidFill>
              </a:rPr>
              <a:t>: deliverance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17: Hab. 2:4: </a:t>
            </a:r>
            <a:r>
              <a:rPr lang="en-US" sz="4400" dirty="0">
                <a:solidFill>
                  <a:schemeClr val="bg1"/>
                </a:solidFill>
              </a:rPr>
              <a:t>destruction of </a:t>
            </a:r>
            <a:r>
              <a:rPr lang="en-US" sz="4400" dirty="0" err="1">
                <a:solidFill>
                  <a:schemeClr val="bg1"/>
                </a:solidFill>
              </a:rPr>
              <a:t>Chald</a:t>
            </a:r>
            <a:r>
              <a:rPr lang="en-US" sz="4400" dirty="0">
                <a:solidFill>
                  <a:schemeClr val="bg1"/>
                </a:solidFill>
              </a:rPr>
              <a:t>.; God would raise them up to punish Judah; Hab. Wonders why God would do this when </a:t>
            </a:r>
            <a:r>
              <a:rPr lang="en-US" sz="4400" dirty="0" err="1">
                <a:solidFill>
                  <a:schemeClr val="bg1"/>
                </a:solidFill>
              </a:rPr>
              <a:t>Chald</a:t>
            </a:r>
            <a:r>
              <a:rPr lang="en-US" sz="4400" dirty="0">
                <a:solidFill>
                  <a:schemeClr val="bg1"/>
                </a:solidFill>
              </a:rPr>
              <a:t>. Were more wicked. Point: “Righteous man will turn to </a:t>
            </a:r>
            <a:r>
              <a:rPr lang="en-US" sz="4400" u="sng" dirty="0">
                <a:solidFill>
                  <a:schemeClr val="bg1"/>
                </a:solidFill>
              </a:rPr>
              <a:t>Me</a:t>
            </a:r>
            <a:r>
              <a:rPr lang="en-US" sz="4400" dirty="0">
                <a:solidFill>
                  <a:schemeClr val="bg1"/>
                </a:solidFill>
              </a:rPr>
              <a:t> even when things look bad and I will reward him by keeping him safe.”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91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Gentiles Subject to God’s Wrath </a:t>
            </a:r>
            <a:r>
              <a:rPr lang="en-US" sz="5300" dirty="0">
                <a:solidFill>
                  <a:schemeClr val="bg1"/>
                </a:solidFill>
              </a:rPr>
              <a:t>18-32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18: comprehensive term for all wrongdoing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19: 2 ways God revealed Himself: creation [1:20] and conscience [2:21]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20: point not to prove </a:t>
            </a:r>
            <a:r>
              <a:rPr lang="en-US" sz="5000" u="sng" dirty="0">
                <a:solidFill>
                  <a:schemeClr val="bg1"/>
                </a:solidFill>
              </a:rPr>
              <a:t>that</a:t>
            </a:r>
            <a:r>
              <a:rPr lang="en-US" sz="5000" dirty="0">
                <a:solidFill>
                  <a:schemeClr val="bg1"/>
                </a:solidFill>
              </a:rPr>
              <a:t> God is but </a:t>
            </a:r>
            <a:r>
              <a:rPr lang="en-US" sz="5000" u="sng" dirty="0">
                <a:solidFill>
                  <a:schemeClr val="bg1"/>
                </a:solidFill>
              </a:rPr>
              <a:t>who</a:t>
            </a:r>
            <a:r>
              <a:rPr lang="en-US" sz="5000" dirty="0">
                <a:solidFill>
                  <a:schemeClr val="bg1"/>
                </a:solidFill>
              </a:rPr>
              <a:t>; paradox: invisible things seen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21-22: had known God in the past, suppressed their knowledge = ignorant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23: man has built in desire to worship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31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Gentiles Subject to God’s Wrath </a:t>
            </a:r>
            <a:r>
              <a:rPr lang="en-US" sz="5300" dirty="0">
                <a:solidFill>
                  <a:schemeClr val="bg1"/>
                </a:solidFill>
              </a:rPr>
              <a:t>18-32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lnSpcReduction="1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24: He will not stop you if you go away from Him. It breaks His heart but because of His love for you He lets you go.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25: lit. the lie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26-27: clearest &amp; strongest treatment of homosexuality; passion – always bad in 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28: unbelief a deliberate and calculated act. “If God is not, then nothing is morally wrong.” Fyodor Dostoevsky [1821-1881]</a:t>
            </a:r>
          </a:p>
        </p:txBody>
      </p:sp>
    </p:spTree>
    <p:extLst>
      <p:ext uri="{BB962C8B-B14F-4D97-AF65-F5344CB8AC3E}">
        <p14:creationId xmlns:p14="http://schemas.microsoft.com/office/powerpoint/2010/main" val="259535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Gentiles Subject to God’s Wrath </a:t>
            </a:r>
            <a:r>
              <a:rPr lang="en-US" sz="5300" dirty="0">
                <a:solidFill>
                  <a:schemeClr val="bg1"/>
                </a:solidFill>
              </a:rPr>
              <a:t>18-32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29: illustrating man’s depravity with a list of 20 sins; not every sin but a list of typical sins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Unrighteousness: generic for all wrong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Wickedness: generic all evil &amp; harmful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Greed: desire for more &amp; more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Evil: most generic for all things bad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Full of envy: resentment at fortune of others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Murder: killing someone else</a:t>
            </a:r>
          </a:p>
        </p:txBody>
      </p:sp>
    </p:spTree>
    <p:extLst>
      <p:ext uri="{BB962C8B-B14F-4D97-AF65-F5344CB8AC3E}">
        <p14:creationId xmlns:p14="http://schemas.microsoft.com/office/powerpoint/2010/main" val="411394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Gentiles Subject to God’s Wrath </a:t>
            </a:r>
            <a:r>
              <a:rPr lang="en-US" sz="5300" dirty="0">
                <a:solidFill>
                  <a:schemeClr val="bg1"/>
                </a:solidFill>
              </a:rPr>
              <a:t>18-32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29: 20 sins, continued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Strife: contention, debate </a:t>
            </a:r>
            <a:r>
              <a:rPr lang="en-US" sz="4200" cap="small" dirty="0">
                <a:solidFill>
                  <a:schemeClr val="bg1"/>
                </a:solidFill>
              </a:rPr>
              <a:t>kjv</a:t>
            </a:r>
            <a:endParaRPr lang="en-US" sz="4200" dirty="0">
              <a:solidFill>
                <a:schemeClr val="bg1"/>
              </a:solidFill>
            </a:endParaRP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Deceit: lit. bait, for catching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Malice: bad + moral in Greek 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Gossips: whisperers </a:t>
            </a:r>
            <a:r>
              <a:rPr lang="en-US" sz="4200" cap="small" dirty="0">
                <a:solidFill>
                  <a:schemeClr val="bg1"/>
                </a:solidFill>
              </a:rPr>
              <a:t>kjv</a:t>
            </a:r>
            <a:r>
              <a:rPr lang="en-US" sz="4200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30: slanderers: assassinators of character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Haters of God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Insolent: overbearing, wantonly violent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Arrogant: lit. appearing from above [looking down]</a:t>
            </a:r>
          </a:p>
        </p:txBody>
      </p:sp>
    </p:spTree>
    <p:extLst>
      <p:ext uri="{BB962C8B-B14F-4D97-AF65-F5344CB8AC3E}">
        <p14:creationId xmlns:p14="http://schemas.microsoft.com/office/powerpoint/2010/main" val="218640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Gentiles Subject to God’s Wrath </a:t>
            </a:r>
            <a:r>
              <a:rPr lang="en-US" sz="5300" dirty="0">
                <a:solidFill>
                  <a:schemeClr val="bg1"/>
                </a:solidFill>
              </a:rPr>
              <a:t>18-32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30: 20 sins, continued: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Boastful: wanderer – like a snake oil salesman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Inventors of evil: new ways to satisfy greed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Disobedient to parents: unwilling to be persuaded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31: w/o understanding: foolish in v. 21; discernment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Untrustworthy: breaks agreement or covenant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Unloving: sad world – should be natural like for parents or children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Unmerciful: ruthless</a:t>
            </a:r>
          </a:p>
        </p:txBody>
      </p:sp>
    </p:spTree>
    <p:extLst>
      <p:ext uri="{BB962C8B-B14F-4D97-AF65-F5344CB8AC3E}">
        <p14:creationId xmlns:p14="http://schemas.microsoft.com/office/powerpoint/2010/main" val="42382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Gentiles Subject to God’s Wrath </a:t>
            </a:r>
            <a:r>
              <a:rPr lang="en-US" sz="5300" dirty="0">
                <a:solidFill>
                  <a:schemeClr val="bg1"/>
                </a:solidFill>
              </a:rPr>
              <a:t>18-32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32: ordinance: legal term – what God has deemed as right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Their downward journey was now complete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77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21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There is no distinction or differentiation in God’s eyes – </a:t>
            </a:r>
            <a:r>
              <a:rPr lang="en-US" sz="4000" b="1" i="1" u="sng" dirty="0">
                <a:solidFill>
                  <a:schemeClr val="bg1"/>
                </a:solidFill>
              </a:rPr>
              <a:t>ALL</a:t>
            </a:r>
            <a:r>
              <a:rPr lang="en-US" sz="4000" dirty="0">
                <a:solidFill>
                  <a:schemeClr val="bg1"/>
                </a:solidFill>
              </a:rPr>
              <a:t> are needing of salvation!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There is power in the Gospel of Christ! If we want that power in our lives, we must be obedient.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God is clearly seen even in nature; we must not ignore Him.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God doesn’t sugarcoat sin – it is worthy of death [Romans 6:23]. Thankfully, we can have our sins forgiven!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VBS 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u="sng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</a:t>
            </a:r>
            <a:r>
              <a:rPr lang="en-US" sz="6600" b="1" cap="small" dirty="0">
                <a:solidFill>
                  <a:schemeClr val="bg1"/>
                </a:solidFill>
              </a:rPr>
              <a:t>pm </a:t>
            </a:r>
            <a:r>
              <a:rPr lang="en-US" sz="6600" b="1" cap="small" dirty="0" err="1">
                <a:solidFill>
                  <a:schemeClr val="bg1"/>
                </a:solidFill>
              </a:rPr>
              <a:t>cst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Matthew 23 with Bill Boyd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</a:t>
            </a:r>
            <a:r>
              <a:rPr lang="en-US" sz="6600" b="1" cap="small" dirty="0">
                <a:solidFill>
                  <a:schemeClr val="bg1"/>
                </a:solidFill>
              </a:rPr>
              <a:t>am </a:t>
            </a:r>
            <a:r>
              <a:rPr lang="en-US" sz="6600" b="1" cap="small" dirty="0" err="1">
                <a:solidFill>
                  <a:schemeClr val="bg1"/>
                </a:solidFill>
              </a:rPr>
              <a:t>cst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Live at Five – Sunday 5</a:t>
            </a:r>
            <a:r>
              <a:rPr lang="en-US" sz="6600" b="1" cap="small" dirty="0">
                <a:solidFill>
                  <a:schemeClr val="bg1"/>
                </a:solidFill>
              </a:rPr>
              <a:t>pm </a:t>
            </a:r>
            <a:r>
              <a:rPr lang="en-US" sz="6600" b="1" cap="small" dirty="0" err="1">
                <a:solidFill>
                  <a:schemeClr val="bg1"/>
                </a:solidFill>
              </a:rPr>
              <a:t>cst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Only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5F2BF7D-8994-4789-952F-75033DB97455}"/>
              </a:ext>
            </a:extLst>
          </p:cNvPr>
          <p:cNvCxnSpPr/>
          <p:nvPr/>
        </p:nvCxnSpPr>
        <p:spPr>
          <a:xfrm>
            <a:off x="145774" y="2650435"/>
            <a:ext cx="119137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635BCC3-17BA-43D7-9B5F-7932F0148158}"/>
              </a:ext>
            </a:extLst>
          </p:cNvPr>
          <p:cNvCxnSpPr/>
          <p:nvPr/>
        </p:nvCxnSpPr>
        <p:spPr>
          <a:xfrm>
            <a:off x="145774" y="5055704"/>
            <a:ext cx="119137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Romans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McGarvey: written by P in the prime of his ministry</a:t>
            </a:r>
          </a:p>
          <a:p>
            <a:r>
              <a:rPr lang="en-US" sz="5000" dirty="0">
                <a:solidFill>
                  <a:schemeClr val="bg1"/>
                </a:solidFill>
              </a:rPr>
              <a:t>Rome’s Jewish community was mainly poor </a:t>
            </a:r>
          </a:p>
          <a:p>
            <a:r>
              <a:rPr lang="en-US" sz="5000" dirty="0">
                <a:solidFill>
                  <a:schemeClr val="bg1"/>
                </a:solidFill>
              </a:rPr>
              <a:t>Claudius [emp] expelled Chr. from R in the 40s </a:t>
            </a:r>
            <a:r>
              <a:rPr lang="en-US" sz="5000" cap="small" dirty="0">
                <a:solidFill>
                  <a:schemeClr val="bg1"/>
                </a:solidFill>
              </a:rPr>
              <a:t>ad</a:t>
            </a:r>
            <a:r>
              <a:rPr lang="en-US" sz="5000" dirty="0">
                <a:solidFill>
                  <a:schemeClr val="bg1"/>
                </a:solidFill>
              </a:rPr>
              <a:t>. Church comprised of Gentile Chr. exclusively until Claudius’ death &gt; immediately overturned at death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111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Romans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Probably written ~</a:t>
            </a:r>
            <a:r>
              <a:rPr lang="en-US" sz="5000" cap="small" dirty="0">
                <a:solidFill>
                  <a:schemeClr val="bg1"/>
                </a:solidFill>
              </a:rPr>
              <a:t>56-57ad</a:t>
            </a:r>
            <a:r>
              <a:rPr lang="en-US" sz="5000" dirty="0">
                <a:solidFill>
                  <a:schemeClr val="bg1"/>
                </a:solidFill>
              </a:rPr>
              <a:t>; dictated to a scribe, Tertius [16:22]; probably delivered by Phoebe [16:1-2]</a:t>
            </a:r>
          </a:p>
          <a:p>
            <a:r>
              <a:rPr lang="en-US" sz="5000" dirty="0">
                <a:solidFill>
                  <a:schemeClr val="bg1"/>
                </a:solidFill>
              </a:rPr>
              <a:t>Largest city in the world, capital of Roman Emp.; like NYC to USA, London to Great Britain, Tokyo to Japan; political, financial, social hub of the world</a:t>
            </a:r>
          </a:p>
          <a:p>
            <a:r>
              <a:rPr lang="en-US" sz="5000" dirty="0">
                <a:solidFill>
                  <a:schemeClr val="bg1"/>
                </a:solidFill>
              </a:rPr>
              <a:t>Nero – emperor; end of his reign</a:t>
            </a:r>
          </a:p>
        </p:txBody>
      </p:sp>
    </p:spTree>
    <p:extLst>
      <p:ext uri="{BB962C8B-B14F-4D97-AF65-F5344CB8AC3E}">
        <p14:creationId xmlns:p14="http://schemas.microsoft.com/office/powerpoint/2010/main" val="32589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Romans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Jews from Rome were at Pentecost [Ac. 2:10]. When fled [8:1-4], they went back home.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Why placed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in epistles? Longest [7100 words]; Paul’s masterpiece; logically follows Acts. Acts gives conditions of salvation, Romans gives the grounds. Acts tells you “what” to do; Romans tells you “how.”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P never been to R; written Acts 20:2-3</a:t>
            </a:r>
          </a:p>
        </p:txBody>
      </p:sp>
    </p:spTree>
    <p:extLst>
      <p:ext uri="{BB962C8B-B14F-4D97-AF65-F5344CB8AC3E}">
        <p14:creationId xmlns:p14="http://schemas.microsoft.com/office/powerpoint/2010/main" val="411976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Romans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Key words: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Righteousness – 66x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Law – 75x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Faith, belief, believe – 61x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Sin, sinner, sinful – 58x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Death, die, kill – 48x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Flesh, fleshly, carnal – 30x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Grace – 25x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Holy – 24x</a:t>
            </a:r>
          </a:p>
        </p:txBody>
      </p:sp>
    </p:spTree>
    <p:extLst>
      <p:ext uri="{BB962C8B-B14F-4D97-AF65-F5344CB8AC3E}">
        <p14:creationId xmlns:p14="http://schemas.microsoft.com/office/powerpoint/2010/main" val="199012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Prescript – Romans 1:1-7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First 7 words are 1 sentence; 93 Greek words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1: servant – Greek – slave; more than ½ of population were slaves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2: wanted all to know good news of Jesus, firmly rooted in OT scriptures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3: focus shifts to Jesus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4: Jesus was also fully God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Prescript – Romans 1:1-7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5: full circle: back to himself.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6: called – same as v. 1 – divinely called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7: lovely greeting to them</a:t>
            </a:r>
          </a:p>
        </p:txBody>
      </p:sp>
    </p:spTree>
    <p:extLst>
      <p:ext uri="{BB962C8B-B14F-4D97-AF65-F5344CB8AC3E}">
        <p14:creationId xmlns:p14="http://schemas.microsoft.com/office/powerpoint/2010/main" val="122343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Reason for Writing – 1:8-15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8: thanksgiving; whole world – Roman Empire</a:t>
            </a:r>
          </a:p>
          <a:p>
            <a:r>
              <a:rPr lang="en-US" sz="5000" dirty="0">
                <a:solidFill>
                  <a:schemeClr val="bg1"/>
                </a:solidFill>
              </a:rPr>
              <a:t>9: P did not limit his prayers to places he had labored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10: prosperous journey: lit. good + way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11: desired to give some spiritual gift; established: Greek: to fix, make fast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12: long to see you because it will help you; helping you helps me</a:t>
            </a:r>
          </a:p>
        </p:txBody>
      </p:sp>
    </p:spTree>
    <p:extLst>
      <p:ext uri="{BB962C8B-B14F-4D97-AF65-F5344CB8AC3E}">
        <p14:creationId xmlns:p14="http://schemas.microsoft.com/office/powerpoint/2010/main" val="395111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Reason for Writing – 1:8-15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13: </a:t>
            </a:r>
            <a:r>
              <a:rPr lang="en-US" sz="5000" dirty="0" err="1">
                <a:solidFill>
                  <a:schemeClr val="bg1"/>
                </a:solidFill>
              </a:rPr>
              <a:t>ch.</a:t>
            </a:r>
            <a:r>
              <a:rPr lang="en-US" sz="5000" dirty="0">
                <a:solidFill>
                  <a:schemeClr val="bg1"/>
                </a:solidFill>
              </a:rPr>
              <a:t> 15 explains more what prevented him</a:t>
            </a:r>
          </a:p>
          <a:p>
            <a:r>
              <a:rPr lang="en-US" sz="5000" cap="small" dirty="0" err="1">
                <a:solidFill>
                  <a:schemeClr val="bg1"/>
                </a:solidFill>
              </a:rPr>
              <a:t>cev</a:t>
            </a:r>
            <a:r>
              <a:rPr lang="en-US" sz="5000" cap="small" dirty="0">
                <a:solidFill>
                  <a:schemeClr val="bg1"/>
                </a:solidFill>
              </a:rPr>
              <a:t> </a:t>
            </a:r>
            <a:r>
              <a:rPr lang="en-US" sz="5000" dirty="0">
                <a:solidFill>
                  <a:schemeClr val="bg1"/>
                </a:solidFill>
              </a:rPr>
              <a:t>“I want to win followers to Christ in Rome.”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14: final reason for writing – had a debt to pay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15: eager, even after 30 years of ministry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Many wanted to visit R as a sightseer; P wants to go as a messenger of God!</a:t>
            </a:r>
          </a:p>
        </p:txBody>
      </p:sp>
    </p:spTree>
    <p:extLst>
      <p:ext uri="{BB962C8B-B14F-4D97-AF65-F5344CB8AC3E}">
        <p14:creationId xmlns:p14="http://schemas.microsoft.com/office/powerpoint/2010/main" val="25721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17169</TotalTime>
  <Words>1159</Words>
  <Application>Microsoft Office PowerPoint</Application>
  <PresentationFormat>Widescreen</PresentationFormat>
  <Paragraphs>104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Depicting the Gentiles</vt:lpstr>
      <vt:lpstr>Romans Introduction</vt:lpstr>
      <vt:lpstr>Romans Introduction</vt:lpstr>
      <vt:lpstr>Romans Introduction</vt:lpstr>
      <vt:lpstr>Romans Introduction</vt:lpstr>
      <vt:lpstr>1. Prescript – Romans 1:1-7</vt:lpstr>
      <vt:lpstr>1. Prescript – Romans 1:1-7</vt:lpstr>
      <vt:lpstr>2. Reason for Writing – 1:8-15</vt:lpstr>
      <vt:lpstr>2. Reason for Writing – 1:8-15</vt:lpstr>
      <vt:lpstr>3. Thesis Statement – 1:16-17</vt:lpstr>
      <vt:lpstr>4. Gentiles Subject to God’s Wrath 18-32</vt:lpstr>
      <vt:lpstr>4. Gentiles Subject to God’s Wrath 18-32</vt:lpstr>
      <vt:lpstr>4. Gentiles Subject to God’s Wrath 18-32</vt:lpstr>
      <vt:lpstr>4. Gentiles Subject to God’s Wrath 18-32</vt:lpstr>
      <vt:lpstr>4. Gentiles Subject to God’s Wrath 18-32</vt:lpstr>
      <vt:lpstr>4. Gentiles Subject to God’s Wrath 18-32</vt:lpstr>
      <vt:lpstr>Lessons</vt:lpstr>
      <vt:lpstr>For a copy of these notes:  thejustinreedshow.com/bibleresources or  Google: Justin Reed Bible  VBS Notes &gt; Notes &amp; PowerPoint</vt:lpstr>
      <vt:lpstr>Next Scheduled Study: Thursday 6:30pm cst Matthew 23 with Bill Boyd Sunday 11am cst Online and in the building Wood Church of Christ, Woodbury Live at Five – Sunday 5pm cst Online Only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225</cp:revision>
  <dcterms:created xsi:type="dcterms:W3CDTF">2020-03-28T20:11:58Z</dcterms:created>
  <dcterms:modified xsi:type="dcterms:W3CDTF">2021-01-13T03:38:19Z</dcterms:modified>
</cp:coreProperties>
</file>