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97" r:id="rId5"/>
    <p:sldId id="308" r:id="rId6"/>
    <p:sldId id="309" r:id="rId7"/>
    <p:sldId id="310" r:id="rId8"/>
    <p:sldId id="311" r:id="rId9"/>
    <p:sldId id="312" r:id="rId10"/>
    <p:sldId id="313" r:id="rId11"/>
    <p:sldId id="314" r:id="rId12"/>
    <p:sldId id="315" r:id="rId13"/>
    <p:sldId id="316" r:id="rId14"/>
    <p:sldId id="317" r:id="rId15"/>
    <p:sldId id="318" r:id="rId16"/>
    <p:sldId id="319" r:id="rId17"/>
    <p:sldId id="296" r:id="rId18"/>
    <p:sldId id="298"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4/18/2021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4/18/2021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Paul’s Greetings </a:t>
            </a:r>
            <a:br>
              <a:rPr lang="en-US" sz="10300" dirty="0">
                <a:solidFill>
                  <a:schemeClr val="bg1"/>
                </a:solidFill>
              </a:rPr>
            </a:br>
            <a:r>
              <a:rPr lang="en-US" sz="10300" dirty="0">
                <a:solidFill>
                  <a:schemeClr val="bg1"/>
                </a:solidFill>
              </a:rPr>
              <a:t>and Final Doxology</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16</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house church members?</a:t>
            </a:r>
          </a:p>
          <a:p>
            <a:r>
              <a:rPr lang="en-US" sz="5000" dirty="0">
                <a:solidFill>
                  <a:schemeClr val="bg1"/>
                </a:solidFill>
              </a:rPr>
              <a:t>15: house church members?</a:t>
            </a:r>
          </a:p>
          <a:p>
            <a:r>
              <a:rPr lang="en-US" sz="5000" dirty="0">
                <a:solidFill>
                  <a:schemeClr val="bg1"/>
                </a:solidFill>
              </a:rPr>
              <a:t>16: Kiss: common greeting in those days</a:t>
            </a:r>
          </a:p>
          <a:p>
            <a:r>
              <a:rPr lang="en-US" sz="5000" dirty="0">
                <a:solidFill>
                  <a:schemeClr val="bg1"/>
                </a:solidFill>
              </a:rPr>
              <a:t>“of Christ” – belonging to Christ</a:t>
            </a:r>
          </a:p>
        </p:txBody>
      </p:sp>
    </p:spTree>
    <p:extLst>
      <p:ext uri="{BB962C8B-B14F-4D97-AF65-F5344CB8AC3E}">
        <p14:creationId xmlns:p14="http://schemas.microsoft.com/office/powerpoint/2010/main" val="306273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Warning about Dissension      17-20a</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Abrupt change – Tertius might have paused to read what was written; Paul had a few more things to add before he finished</a:t>
            </a:r>
          </a:p>
          <a:p>
            <a:r>
              <a:rPr lang="en-US" sz="5000" dirty="0">
                <a:solidFill>
                  <a:schemeClr val="bg1"/>
                </a:solidFill>
              </a:rPr>
              <a:t>17: beg, beseech, plead, urge; Ch. 14,15 encouraged them to accept fellow Chr., now tells them to turn away from some; division: dissensions; offenses: hindrances; mark &amp; avoid: formal withdrawal might be included</a:t>
            </a:r>
          </a:p>
        </p:txBody>
      </p:sp>
    </p:spTree>
    <p:extLst>
      <p:ext uri="{BB962C8B-B14F-4D97-AF65-F5344CB8AC3E}">
        <p14:creationId xmlns:p14="http://schemas.microsoft.com/office/powerpoint/2010/main" val="327433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Warning about Dissension      17-20a</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teachers of error not concerned about glorifying Jesus or edifying people; unsuspecting: innocent, guileless; </a:t>
            </a:r>
            <a:r>
              <a:rPr lang="en-US" sz="5000" cap="small" dirty="0" err="1">
                <a:solidFill>
                  <a:schemeClr val="bg1"/>
                </a:solidFill>
              </a:rPr>
              <a:t>niv</a:t>
            </a:r>
            <a:r>
              <a:rPr lang="en-US" sz="5000" dirty="0">
                <a:solidFill>
                  <a:schemeClr val="bg1"/>
                </a:solidFill>
              </a:rPr>
              <a:t> naïve</a:t>
            </a:r>
          </a:p>
          <a:p>
            <a:r>
              <a:rPr lang="en-US" sz="5000" dirty="0">
                <a:solidFill>
                  <a:schemeClr val="bg1"/>
                </a:solidFill>
              </a:rPr>
              <a:t>19: did not have in mind R Chr. as easily deceived. Innocent: unmixed, pure</a:t>
            </a:r>
          </a:p>
          <a:p>
            <a:r>
              <a:rPr lang="en-US" sz="5000" dirty="0">
                <a:solidFill>
                  <a:schemeClr val="bg1"/>
                </a:solidFill>
              </a:rPr>
              <a:t>20a: crush: total defeat; reminder of promise in Gen. 3:15; Satan behind smooth talkers</a:t>
            </a:r>
          </a:p>
        </p:txBody>
      </p:sp>
    </p:spTree>
    <p:extLst>
      <p:ext uri="{BB962C8B-B14F-4D97-AF65-F5344CB8AC3E}">
        <p14:creationId xmlns:p14="http://schemas.microsoft.com/office/powerpoint/2010/main" val="423525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20b: if we follow P’s admonitions regarding error, we will have victory &amp; grace</a:t>
            </a:r>
          </a:p>
          <a:p>
            <a:r>
              <a:rPr lang="en-US" sz="5000" dirty="0">
                <a:solidFill>
                  <a:schemeClr val="bg1"/>
                </a:solidFill>
              </a:rPr>
              <a:t>21: Chr. in Corinth to Chr. in Rome; dictating letter in the home of </a:t>
            </a:r>
            <a:r>
              <a:rPr lang="en-US" sz="5000" u="sng" dirty="0">
                <a:solidFill>
                  <a:schemeClr val="bg1"/>
                </a:solidFill>
              </a:rPr>
              <a:t>Gaius</a:t>
            </a:r>
            <a:r>
              <a:rPr lang="en-US" sz="5000" dirty="0">
                <a:solidFill>
                  <a:schemeClr val="bg1"/>
                </a:solidFill>
              </a:rPr>
              <a:t> while others listened; </a:t>
            </a:r>
            <a:r>
              <a:rPr lang="en-US" sz="5000" u="sng" dirty="0">
                <a:solidFill>
                  <a:schemeClr val="bg1"/>
                </a:solidFill>
              </a:rPr>
              <a:t>Timothy</a:t>
            </a:r>
            <a:r>
              <a:rPr lang="en-US" sz="5000" dirty="0">
                <a:solidFill>
                  <a:schemeClr val="bg1"/>
                </a:solidFill>
              </a:rPr>
              <a:t>, young man converted by P; </a:t>
            </a:r>
            <a:r>
              <a:rPr lang="en-US" sz="5000" u="sng" dirty="0">
                <a:solidFill>
                  <a:schemeClr val="bg1"/>
                </a:solidFill>
              </a:rPr>
              <a:t>Lucius</a:t>
            </a:r>
            <a:r>
              <a:rPr lang="en-US" sz="5000" dirty="0">
                <a:solidFill>
                  <a:schemeClr val="bg1"/>
                </a:solidFill>
              </a:rPr>
              <a:t>, could be Dr. Luke (Gentile, Col. 4:10, 11, 14); kinsman – maybe all Jews. If this is true, not Luke.</a:t>
            </a:r>
          </a:p>
        </p:txBody>
      </p:sp>
    </p:spTree>
    <p:extLst>
      <p:ext uri="{BB962C8B-B14F-4D97-AF65-F5344CB8AC3E}">
        <p14:creationId xmlns:p14="http://schemas.microsoft.com/office/powerpoint/2010/main" val="92702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only scribe of Paul to ass a note. Paul dictated all letters</a:t>
            </a:r>
          </a:p>
          <a:p>
            <a:r>
              <a:rPr lang="en-US" sz="5000" dirty="0">
                <a:solidFill>
                  <a:schemeClr val="bg1"/>
                </a:solidFill>
              </a:rPr>
              <a:t>23: </a:t>
            </a:r>
            <a:r>
              <a:rPr lang="en-US" sz="5000" dirty="0" err="1">
                <a:solidFill>
                  <a:schemeClr val="bg1"/>
                </a:solidFill>
              </a:rPr>
              <a:t>Gauis</a:t>
            </a:r>
            <a:r>
              <a:rPr lang="en-US" sz="5000" dirty="0">
                <a:solidFill>
                  <a:schemeClr val="bg1"/>
                </a:solidFill>
              </a:rPr>
              <a:t> baptized by Paul in Corinth, 1 Cor. 1:14; </a:t>
            </a:r>
            <a:r>
              <a:rPr lang="en-US" sz="5000" u="sng" dirty="0">
                <a:solidFill>
                  <a:schemeClr val="bg1"/>
                </a:solidFill>
              </a:rPr>
              <a:t>Erastus</a:t>
            </a:r>
            <a:r>
              <a:rPr lang="en-US" sz="5000" dirty="0">
                <a:solidFill>
                  <a:schemeClr val="bg1"/>
                </a:solidFill>
              </a:rPr>
              <a:t>, treasurer, dir. of public works; </a:t>
            </a:r>
            <a:r>
              <a:rPr lang="en-US" sz="5000" u="sng" dirty="0">
                <a:solidFill>
                  <a:schemeClr val="bg1"/>
                </a:solidFill>
              </a:rPr>
              <a:t>Quartus</a:t>
            </a:r>
            <a:r>
              <a:rPr lang="en-US" sz="5000" dirty="0">
                <a:solidFill>
                  <a:schemeClr val="bg1"/>
                </a:solidFill>
              </a:rPr>
              <a:t>, fourth. Maybe younger brother of </a:t>
            </a:r>
            <a:r>
              <a:rPr lang="en-US" sz="5000" u="sng" dirty="0">
                <a:solidFill>
                  <a:schemeClr val="bg1"/>
                </a:solidFill>
              </a:rPr>
              <a:t>Tertius</a:t>
            </a:r>
            <a:r>
              <a:rPr lang="en-US" sz="5000" dirty="0">
                <a:solidFill>
                  <a:schemeClr val="bg1"/>
                </a:solidFill>
              </a:rPr>
              <a:t>, third; could be slaves/former, numbering was a common practice. Would’ve been well known in Rome</a:t>
            </a:r>
          </a:p>
        </p:txBody>
      </p:sp>
    </p:spTree>
    <p:extLst>
      <p:ext uri="{BB962C8B-B14F-4D97-AF65-F5344CB8AC3E}">
        <p14:creationId xmlns:p14="http://schemas.microsoft.com/office/powerpoint/2010/main" val="220549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24: simple closing</a:t>
            </a:r>
          </a:p>
        </p:txBody>
      </p:sp>
    </p:spTree>
    <p:extLst>
      <p:ext uri="{BB962C8B-B14F-4D97-AF65-F5344CB8AC3E}">
        <p14:creationId xmlns:p14="http://schemas.microsoft.com/office/powerpoint/2010/main" val="28824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5. Final Doxology                             25-27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Maybe written by Paul</a:t>
            </a:r>
          </a:p>
          <a:p>
            <a:r>
              <a:rPr lang="en-US" sz="5000" dirty="0">
                <a:solidFill>
                  <a:schemeClr val="bg1"/>
                </a:solidFill>
              </a:rPr>
              <a:t>25-26: God is able to establish us; my gospel: committed to Paul; mystery: unknown in the past but now revealed; nations is also the GK word for Gentiles.</a:t>
            </a:r>
          </a:p>
          <a:p>
            <a:r>
              <a:rPr lang="en-US" sz="5000" dirty="0">
                <a:solidFill>
                  <a:schemeClr val="bg1"/>
                </a:solidFill>
              </a:rPr>
              <a:t>27: in all he did, Paul wanted to glorify God. Barclay: “Long argument in the letter to the Romans comes to an end in a song of praise.”</a:t>
            </a:r>
          </a:p>
        </p:txBody>
      </p:sp>
    </p:spTree>
    <p:extLst>
      <p:ext uri="{BB962C8B-B14F-4D97-AF65-F5344CB8AC3E}">
        <p14:creationId xmlns:p14="http://schemas.microsoft.com/office/powerpoint/2010/main" val="39228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It is a true blessing to have many faithful friends in the Gospel. Christian friends make the best friends. Let us work together </a:t>
            </a:r>
            <a:r>
              <a:rPr lang="en-US" sz="4000">
                <a:solidFill>
                  <a:schemeClr val="bg1"/>
                </a:solidFill>
              </a:rPr>
              <a:t>with our </a:t>
            </a:r>
            <a:r>
              <a:rPr lang="en-US" sz="4000" dirty="0">
                <a:solidFill>
                  <a:schemeClr val="bg1"/>
                </a:solidFill>
              </a:rPr>
              <a:t>friends in the Kingdom.</a:t>
            </a:r>
          </a:p>
          <a:p>
            <a:pPr marL="914400" indent="-914400">
              <a:buFont typeface="+mj-lt"/>
              <a:buAutoNum type="arabicPeriod"/>
            </a:pPr>
            <a:r>
              <a:rPr lang="en-US" sz="4000" dirty="0">
                <a:solidFill>
                  <a:schemeClr val="bg1"/>
                </a:solidFill>
              </a:rPr>
              <a:t>It is of utmost importance to “mark those that cause divisions and offenses and avoid them.” This is not always easy to do and sometimes it involves severing friendships. However, it must be done.</a:t>
            </a:r>
          </a:p>
          <a:p>
            <a:pPr marL="914400" indent="-914400">
              <a:buFont typeface="+mj-lt"/>
              <a:buAutoNum type="arabicPeriod"/>
            </a:pPr>
            <a:r>
              <a:rPr lang="en-US" sz="4000" dirty="0">
                <a:solidFill>
                  <a:schemeClr val="bg1"/>
                </a:solidFill>
              </a:rPr>
              <a:t>There are many blessings to being a Christian. One of them is having brothers and sisters all over the world; it brings us great joy to know we are not alone in this battle for the right.</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132</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
        <p:nvSpPr>
          <p:cNvPr id="5" name="TextBox 4">
            <a:extLst>
              <a:ext uri="{FF2B5EF4-FFF2-40B4-BE49-F238E27FC236}">
                <a16:creationId xmlns:a16="http://schemas.microsoft.com/office/drawing/2014/main" id="{E4BD72E0-1582-4AD1-921C-D6751F2471B9}"/>
              </a:ext>
            </a:extLst>
          </p:cNvPr>
          <p:cNvSpPr txBox="1"/>
          <p:nvPr/>
        </p:nvSpPr>
        <p:spPr>
          <a:xfrm>
            <a:off x="7235684" y="2760191"/>
            <a:ext cx="4956313" cy="1323439"/>
          </a:xfrm>
          <a:prstGeom prst="rect">
            <a:avLst/>
          </a:prstGeom>
          <a:noFill/>
        </p:spPr>
        <p:txBody>
          <a:bodyPr wrap="square" rtlCol="0">
            <a:spAutoFit/>
          </a:bodyPr>
          <a:lstStyle/>
          <a:p>
            <a:r>
              <a:rPr lang="en-US" sz="4000" dirty="0">
                <a:solidFill>
                  <a:schemeClr val="bg1"/>
                </a:solidFill>
              </a:rPr>
              <a:t>14: Accepting One Another</a:t>
            </a:r>
          </a:p>
        </p:txBody>
      </p:sp>
      <p:sp>
        <p:nvSpPr>
          <p:cNvPr id="6" name="TextBox 5">
            <a:extLst>
              <a:ext uri="{FF2B5EF4-FFF2-40B4-BE49-F238E27FC236}">
                <a16:creationId xmlns:a16="http://schemas.microsoft.com/office/drawing/2014/main" id="{3EA76FB1-79B1-43B3-82D6-7B7651A52888}"/>
              </a:ext>
            </a:extLst>
          </p:cNvPr>
          <p:cNvSpPr txBox="1"/>
          <p:nvPr/>
        </p:nvSpPr>
        <p:spPr>
          <a:xfrm>
            <a:off x="7235683" y="3935024"/>
            <a:ext cx="4956313" cy="1323439"/>
          </a:xfrm>
          <a:prstGeom prst="rect">
            <a:avLst/>
          </a:prstGeom>
          <a:noFill/>
        </p:spPr>
        <p:txBody>
          <a:bodyPr wrap="square" rtlCol="0">
            <a:spAutoFit/>
          </a:bodyPr>
          <a:lstStyle/>
          <a:p>
            <a:r>
              <a:rPr lang="en-US" sz="4000" dirty="0">
                <a:solidFill>
                  <a:schemeClr val="bg1"/>
                </a:solidFill>
              </a:rPr>
              <a:t>15: Christian Unity &amp; Paul’s Gentile Ministry </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15 highlighted Paul’s Gentile ministry</a:t>
            </a:r>
          </a:p>
          <a:p>
            <a:r>
              <a:rPr lang="en-US" sz="5000" dirty="0">
                <a:solidFill>
                  <a:schemeClr val="bg1"/>
                </a:solidFill>
              </a:rPr>
              <a:t>Ch. 16 closes Paul’s masterpiece and ends with final encouragement</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Commendation of Phoebe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One can never have too many friends. Paul lists 35 in Ch. 16.</a:t>
            </a:r>
          </a:p>
          <a:p>
            <a:r>
              <a:rPr lang="en-US" sz="5000" dirty="0">
                <a:solidFill>
                  <a:schemeClr val="bg1"/>
                </a:solidFill>
              </a:rPr>
              <a:t>Sister: seldom used GK term</a:t>
            </a:r>
          </a:p>
          <a:p>
            <a:r>
              <a:rPr lang="en-US" sz="5000" dirty="0">
                <a:solidFill>
                  <a:schemeClr val="bg1"/>
                </a:solidFill>
              </a:rPr>
              <a:t>1</a:t>
            </a:r>
            <a:r>
              <a:rPr lang="en-US" sz="5000" baseline="30000" dirty="0">
                <a:solidFill>
                  <a:schemeClr val="bg1"/>
                </a:solidFill>
              </a:rPr>
              <a:t>st</a:t>
            </a:r>
            <a:r>
              <a:rPr lang="en-US" sz="5000" dirty="0">
                <a:solidFill>
                  <a:schemeClr val="bg1"/>
                </a:solidFill>
              </a:rPr>
              <a:t> time church [</a:t>
            </a:r>
            <a:r>
              <a:rPr lang="en-US" sz="5000" i="1" dirty="0" err="1">
                <a:solidFill>
                  <a:schemeClr val="bg1"/>
                </a:solidFill>
              </a:rPr>
              <a:t>ekklēsia</a:t>
            </a:r>
            <a:r>
              <a:rPr lang="en-US" sz="5000" dirty="0">
                <a:solidFill>
                  <a:schemeClr val="bg1"/>
                </a:solidFill>
              </a:rPr>
              <a:t>] used in Romans, 5x in Ch..</a:t>
            </a:r>
          </a:p>
          <a:p>
            <a:r>
              <a:rPr lang="en-US" sz="5000" dirty="0">
                <a:solidFill>
                  <a:schemeClr val="bg1"/>
                </a:solidFill>
              </a:rPr>
              <a:t>Cenchrea: Eastern seaport for Corinth, 6-7mi E of Corinth; </a:t>
            </a:r>
            <a:r>
              <a:rPr lang="en-US" sz="5000" u="sng" dirty="0">
                <a:solidFill>
                  <a:schemeClr val="bg1"/>
                </a:solidFill>
              </a:rPr>
              <a:t>Phoebe</a:t>
            </a:r>
            <a:r>
              <a:rPr lang="en-US" sz="5000" dirty="0">
                <a:solidFill>
                  <a:schemeClr val="bg1"/>
                </a:solidFill>
              </a:rPr>
              <a:t> probably carried letter</a:t>
            </a:r>
          </a:p>
          <a:p>
            <a:r>
              <a:rPr lang="en-US" sz="5000" dirty="0">
                <a:solidFill>
                  <a:schemeClr val="bg1"/>
                </a:solidFill>
              </a:rPr>
              <a:t>Helper – only here in NT</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More likely to name individuals he knew in a town he’d never been. Tempting to skip over names – very rewarding study.</a:t>
            </a:r>
          </a:p>
          <a:p>
            <a:r>
              <a:rPr lang="en-US" sz="5000" dirty="0">
                <a:solidFill>
                  <a:schemeClr val="bg1"/>
                </a:solidFill>
              </a:rPr>
              <a:t>3-5a: probably first sent by </a:t>
            </a:r>
            <a:r>
              <a:rPr lang="en-US" sz="5000" u="sng" dirty="0">
                <a:solidFill>
                  <a:schemeClr val="bg1"/>
                </a:solidFill>
              </a:rPr>
              <a:t>P&amp;A</a:t>
            </a:r>
            <a:r>
              <a:rPr lang="en-US" sz="5000" dirty="0">
                <a:solidFill>
                  <a:schemeClr val="bg1"/>
                </a:solidFill>
              </a:rPr>
              <a:t>. 1</a:t>
            </a:r>
            <a:r>
              <a:rPr lang="en-US" sz="5000" baseline="30000" dirty="0">
                <a:solidFill>
                  <a:schemeClr val="bg1"/>
                </a:solidFill>
              </a:rPr>
              <a:t>st</a:t>
            </a:r>
            <a:r>
              <a:rPr lang="en-US" sz="5000" dirty="0">
                <a:solidFill>
                  <a:schemeClr val="bg1"/>
                </a:solidFill>
              </a:rPr>
              <a:t> met in Corinth, Ac. 18:1-3, after expelled from R, followed P’s trips, few steps behind. When? Maybe Ephesus, Ac. 19; if they didn’t, P prob. would’ve died. 1</a:t>
            </a:r>
            <a:r>
              <a:rPr lang="en-US" sz="5000" baseline="30000" dirty="0">
                <a:solidFill>
                  <a:schemeClr val="bg1"/>
                </a:solidFill>
              </a:rPr>
              <a:t>st</a:t>
            </a:r>
            <a:r>
              <a:rPr lang="en-US" sz="5000" dirty="0">
                <a:solidFill>
                  <a:schemeClr val="bg1"/>
                </a:solidFill>
              </a:rPr>
              <a:t> of 3 home churches in Ch. </a:t>
            </a:r>
          </a:p>
        </p:txBody>
      </p:sp>
    </p:spTree>
    <p:extLst>
      <p:ext uri="{BB962C8B-B14F-4D97-AF65-F5344CB8AC3E}">
        <p14:creationId xmlns:p14="http://schemas.microsoft.com/office/powerpoint/2010/main" val="346618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5b: </a:t>
            </a:r>
            <a:r>
              <a:rPr lang="en-US" sz="5000" u="sng" dirty="0" err="1">
                <a:solidFill>
                  <a:schemeClr val="bg1"/>
                </a:solidFill>
              </a:rPr>
              <a:t>Epaenetus</a:t>
            </a:r>
            <a:r>
              <a:rPr lang="en-US" sz="5000" dirty="0">
                <a:solidFill>
                  <a:schemeClr val="bg1"/>
                </a:solidFill>
              </a:rPr>
              <a:t>: 1</a:t>
            </a:r>
            <a:r>
              <a:rPr lang="en-US" sz="5000" baseline="30000" dirty="0">
                <a:solidFill>
                  <a:schemeClr val="bg1"/>
                </a:solidFill>
              </a:rPr>
              <a:t>st</a:t>
            </a:r>
            <a:r>
              <a:rPr lang="en-US" sz="5000" dirty="0">
                <a:solidFill>
                  <a:schemeClr val="bg1"/>
                </a:solidFill>
              </a:rPr>
              <a:t>fruits of Achaia (Corinth there); maybe taught by P in Eph, by P&amp;A, 1 of rebaptized in Ac. 19</a:t>
            </a:r>
          </a:p>
          <a:p>
            <a:r>
              <a:rPr lang="en-US" sz="5000" dirty="0">
                <a:solidFill>
                  <a:schemeClr val="bg1"/>
                </a:solidFill>
              </a:rPr>
              <a:t>6: </a:t>
            </a:r>
            <a:r>
              <a:rPr lang="en-US" sz="5000" u="sng" dirty="0">
                <a:solidFill>
                  <a:schemeClr val="bg1"/>
                </a:solidFill>
              </a:rPr>
              <a:t>Mary</a:t>
            </a:r>
            <a:r>
              <a:rPr lang="en-US" sz="5000" dirty="0">
                <a:solidFill>
                  <a:schemeClr val="bg1"/>
                </a:solidFill>
              </a:rPr>
              <a:t>: common name, at least 6 in NT</a:t>
            </a:r>
          </a:p>
          <a:p>
            <a:r>
              <a:rPr lang="en-US" sz="5000" dirty="0">
                <a:solidFill>
                  <a:schemeClr val="bg1"/>
                </a:solidFill>
              </a:rPr>
              <a:t>7: </a:t>
            </a:r>
            <a:r>
              <a:rPr lang="en-US" sz="5000" u="sng" dirty="0">
                <a:solidFill>
                  <a:schemeClr val="bg1"/>
                </a:solidFill>
              </a:rPr>
              <a:t>Andronicus</a:t>
            </a:r>
            <a:r>
              <a:rPr lang="en-US" sz="5000" dirty="0">
                <a:solidFill>
                  <a:schemeClr val="bg1"/>
                </a:solidFill>
              </a:rPr>
              <a:t> &amp; </a:t>
            </a:r>
            <a:r>
              <a:rPr lang="en-US" sz="5000" u="sng" dirty="0" err="1">
                <a:solidFill>
                  <a:schemeClr val="bg1"/>
                </a:solidFill>
              </a:rPr>
              <a:t>Junias</a:t>
            </a:r>
            <a:r>
              <a:rPr lang="en-US" sz="5000" dirty="0">
                <a:solidFill>
                  <a:schemeClr val="bg1"/>
                </a:solidFill>
              </a:rPr>
              <a:t>: could be male &amp; female, husband &amp; wife; kinsmen: family relationship; baptized into Christ before Paul</a:t>
            </a:r>
          </a:p>
        </p:txBody>
      </p:sp>
    </p:spTree>
    <p:extLst>
      <p:ext uri="{BB962C8B-B14F-4D97-AF65-F5344CB8AC3E}">
        <p14:creationId xmlns:p14="http://schemas.microsoft.com/office/powerpoint/2010/main" val="281817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8: </a:t>
            </a:r>
            <a:r>
              <a:rPr lang="en-US" sz="5000" u="sng" dirty="0" err="1">
                <a:solidFill>
                  <a:schemeClr val="bg1"/>
                </a:solidFill>
              </a:rPr>
              <a:t>Ampliatus</a:t>
            </a:r>
            <a:r>
              <a:rPr lang="en-US" sz="5000" dirty="0">
                <a:solidFill>
                  <a:schemeClr val="bg1"/>
                </a:solidFill>
              </a:rPr>
              <a:t>: common Roman name. </a:t>
            </a:r>
            <a:r>
              <a:rPr lang="en-US" sz="5000" cap="small" dirty="0">
                <a:solidFill>
                  <a:schemeClr val="bg1"/>
                </a:solidFill>
              </a:rPr>
              <a:t>neb</a:t>
            </a:r>
            <a:r>
              <a:rPr lang="en-US" sz="5000" dirty="0">
                <a:solidFill>
                  <a:schemeClr val="bg1"/>
                </a:solidFill>
              </a:rPr>
              <a:t> “my dear friend in the fellowship of the Lord.”</a:t>
            </a:r>
          </a:p>
          <a:p>
            <a:r>
              <a:rPr lang="en-US" sz="5000" dirty="0">
                <a:solidFill>
                  <a:schemeClr val="bg1"/>
                </a:solidFill>
              </a:rPr>
              <a:t>9: </a:t>
            </a:r>
            <a:r>
              <a:rPr lang="en-US" sz="5000" u="sng" dirty="0" err="1">
                <a:solidFill>
                  <a:schemeClr val="bg1"/>
                </a:solidFill>
              </a:rPr>
              <a:t>Urbanus</a:t>
            </a:r>
            <a:r>
              <a:rPr lang="en-US" sz="5000" dirty="0">
                <a:solidFill>
                  <a:schemeClr val="bg1"/>
                </a:solidFill>
              </a:rPr>
              <a:t>: kin to ‘urban,’ one of the city. </a:t>
            </a:r>
            <a:r>
              <a:rPr lang="en-US" sz="5000" u="sng" dirty="0">
                <a:solidFill>
                  <a:schemeClr val="bg1"/>
                </a:solidFill>
              </a:rPr>
              <a:t>Stachys</a:t>
            </a:r>
            <a:r>
              <a:rPr lang="en-US" sz="5000" dirty="0">
                <a:solidFill>
                  <a:schemeClr val="bg1"/>
                </a:solidFill>
              </a:rPr>
              <a:t>: head or ear [of grain], from the farm? Hayseed?</a:t>
            </a:r>
          </a:p>
          <a:p>
            <a:r>
              <a:rPr lang="en-US" sz="5000" dirty="0">
                <a:solidFill>
                  <a:schemeClr val="bg1"/>
                </a:solidFill>
              </a:rPr>
              <a:t>10a: </a:t>
            </a:r>
            <a:r>
              <a:rPr lang="en-US" sz="5000" u="sng" dirty="0">
                <a:solidFill>
                  <a:schemeClr val="bg1"/>
                </a:solidFill>
              </a:rPr>
              <a:t>Apelles</a:t>
            </a:r>
            <a:r>
              <a:rPr lang="en-US" sz="5000" dirty="0">
                <a:solidFill>
                  <a:schemeClr val="bg1"/>
                </a:solidFill>
              </a:rPr>
              <a:t>: approved, successfully met test</a:t>
            </a:r>
          </a:p>
        </p:txBody>
      </p:sp>
    </p:spTree>
    <p:extLst>
      <p:ext uri="{BB962C8B-B14F-4D97-AF65-F5344CB8AC3E}">
        <p14:creationId xmlns:p14="http://schemas.microsoft.com/office/powerpoint/2010/main" val="117271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10b-11: some connection to imperial house; </a:t>
            </a:r>
            <a:r>
              <a:rPr lang="en-US" sz="5000" u="sng" dirty="0" err="1">
                <a:solidFill>
                  <a:schemeClr val="bg1"/>
                </a:solidFill>
              </a:rPr>
              <a:t>Aristobulus</a:t>
            </a:r>
            <a:r>
              <a:rPr lang="en-US" sz="5000" dirty="0">
                <a:solidFill>
                  <a:schemeClr val="bg1"/>
                </a:solidFill>
              </a:rPr>
              <a:t>: possibly the brother of Herod Agrippa I; household of </a:t>
            </a:r>
            <a:r>
              <a:rPr lang="en-US" sz="5000" u="sng" dirty="0">
                <a:solidFill>
                  <a:schemeClr val="bg1"/>
                </a:solidFill>
              </a:rPr>
              <a:t>Narcissus</a:t>
            </a:r>
            <a:r>
              <a:rPr lang="en-US" sz="5000" dirty="0">
                <a:solidFill>
                  <a:schemeClr val="bg1"/>
                </a:solidFill>
              </a:rPr>
              <a:t>: Bruce: identified w/ Tiberius Claudius Narcissus, wealthy freedman of Emperor Tiberius; all of the household was greeted, incl. slaves; </a:t>
            </a:r>
            <a:r>
              <a:rPr lang="en-US" sz="5000" u="sng" dirty="0">
                <a:solidFill>
                  <a:schemeClr val="bg1"/>
                </a:solidFill>
              </a:rPr>
              <a:t>Herodian</a:t>
            </a:r>
            <a:r>
              <a:rPr lang="en-US" sz="5000" dirty="0">
                <a:solidFill>
                  <a:schemeClr val="bg1"/>
                </a:solidFill>
              </a:rPr>
              <a:t>: Herod family. Possibly the Gospel has reached the Herod family. </a:t>
            </a:r>
          </a:p>
        </p:txBody>
      </p:sp>
    </p:spTree>
    <p:extLst>
      <p:ext uri="{BB962C8B-B14F-4D97-AF65-F5344CB8AC3E}">
        <p14:creationId xmlns:p14="http://schemas.microsoft.com/office/powerpoint/2010/main" val="240361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3 females; sisters, maybe twins: </a:t>
            </a:r>
            <a:r>
              <a:rPr lang="en-US" sz="5000" u="sng" dirty="0" err="1">
                <a:solidFill>
                  <a:schemeClr val="bg1"/>
                </a:solidFill>
              </a:rPr>
              <a:t>Tryphaena</a:t>
            </a:r>
            <a:r>
              <a:rPr lang="en-US" sz="5000" dirty="0">
                <a:solidFill>
                  <a:schemeClr val="bg1"/>
                </a:solidFill>
              </a:rPr>
              <a:t> &amp; </a:t>
            </a:r>
            <a:r>
              <a:rPr lang="en-US" sz="5000" u="sng" dirty="0">
                <a:solidFill>
                  <a:schemeClr val="bg1"/>
                </a:solidFill>
              </a:rPr>
              <a:t>Tryphosa</a:t>
            </a:r>
            <a:r>
              <a:rPr lang="en-US" sz="5000" dirty="0">
                <a:solidFill>
                  <a:schemeClr val="bg1"/>
                </a:solidFill>
              </a:rPr>
              <a:t>. Root: luxurious, live divinely; greet delicate &amp; dainty: contrary to names worked to the point of exhaustion; </a:t>
            </a:r>
            <a:r>
              <a:rPr lang="en-US" sz="5000" u="sng" dirty="0">
                <a:solidFill>
                  <a:schemeClr val="bg1"/>
                </a:solidFill>
              </a:rPr>
              <a:t>Persis</a:t>
            </a:r>
            <a:r>
              <a:rPr lang="en-US" sz="5000" dirty="0">
                <a:solidFill>
                  <a:schemeClr val="bg1"/>
                </a:solidFill>
              </a:rPr>
              <a:t>, possibly aged, has worked</a:t>
            </a:r>
          </a:p>
          <a:p>
            <a:r>
              <a:rPr lang="en-US" sz="5000" dirty="0">
                <a:solidFill>
                  <a:schemeClr val="bg1"/>
                </a:solidFill>
              </a:rPr>
              <a:t>13: </a:t>
            </a:r>
            <a:r>
              <a:rPr lang="en-US" sz="5000" u="sng" dirty="0">
                <a:solidFill>
                  <a:schemeClr val="bg1"/>
                </a:solidFill>
              </a:rPr>
              <a:t>Rufus</a:t>
            </a:r>
            <a:r>
              <a:rPr lang="en-US" sz="5000" dirty="0">
                <a:solidFill>
                  <a:schemeClr val="bg1"/>
                </a:solidFill>
              </a:rPr>
              <a:t>: Simon the Cyrene (carried JC’s cross) identified as the father of Alexander &amp; Rufus, MK. 15:21 </a:t>
            </a:r>
            <a:r>
              <a:rPr lang="en-US" sz="1800" dirty="0">
                <a:solidFill>
                  <a:schemeClr val="bg1"/>
                </a:solidFill>
              </a:rPr>
              <a:t>(wrote to Romans), </a:t>
            </a:r>
            <a:r>
              <a:rPr lang="en-US" sz="5000" dirty="0">
                <a:solidFill>
                  <a:schemeClr val="bg1"/>
                </a:solidFill>
              </a:rPr>
              <a:t>like a mother to Paul</a:t>
            </a:r>
          </a:p>
        </p:txBody>
      </p:sp>
    </p:spTree>
    <p:extLst>
      <p:ext uri="{BB962C8B-B14F-4D97-AF65-F5344CB8AC3E}">
        <p14:creationId xmlns:p14="http://schemas.microsoft.com/office/powerpoint/2010/main" val="213406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18754</TotalTime>
  <Words>1223</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Paul’s Greetings  and Final Doxology</vt:lpstr>
      <vt:lpstr>PowerPoint Presentation</vt:lpstr>
      <vt:lpstr>Romans 16</vt:lpstr>
      <vt:lpstr>1. Commendation of Phoebe            1-2</vt:lpstr>
      <vt:lpstr>2. Greetings to Roman Christians   3-16</vt:lpstr>
      <vt:lpstr>2. Greetings to Roman Christians   3-16</vt:lpstr>
      <vt:lpstr>2. Greetings to Roman Christians   3-16</vt:lpstr>
      <vt:lpstr>2. Greetings to Roman Christians   3-16</vt:lpstr>
      <vt:lpstr>2. Greetings to Roman Christians   3-16</vt:lpstr>
      <vt:lpstr>2. Greetings to Roman Christians   3-16</vt:lpstr>
      <vt:lpstr>3. Warning about Dissension      17-20a</vt:lpstr>
      <vt:lpstr>3. Warning about Dissension      17-20a</vt:lpstr>
      <vt:lpstr>4. Greetings from Coworkers      20b-24</vt:lpstr>
      <vt:lpstr>4. Greetings from Coworkers      20b-24</vt:lpstr>
      <vt:lpstr>4. Greetings from Coworkers      20b-24</vt:lpstr>
      <vt:lpstr>5. Final Doxology                             25-27</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322</cp:revision>
  <dcterms:created xsi:type="dcterms:W3CDTF">2020-03-28T20:11:58Z</dcterms:created>
  <dcterms:modified xsi:type="dcterms:W3CDTF">2021-04-18T23:04:13Z</dcterms:modified>
</cp:coreProperties>
</file>