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97" r:id="rId5"/>
    <p:sldId id="308" r:id="rId6"/>
    <p:sldId id="309" r:id="rId7"/>
    <p:sldId id="310" r:id="rId8"/>
    <p:sldId id="311" r:id="rId9"/>
    <p:sldId id="312" r:id="rId10"/>
    <p:sldId id="313" r:id="rId11"/>
    <p:sldId id="314" r:id="rId12"/>
    <p:sldId id="296" r:id="rId13"/>
    <p:sldId id="298"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Christian Unity &amp; Paul’s Ministry </a:t>
            </a:r>
            <a:br>
              <a:rPr lang="en-US" sz="10300" dirty="0">
                <a:solidFill>
                  <a:schemeClr val="bg1"/>
                </a:solidFill>
              </a:rPr>
            </a:br>
            <a:r>
              <a:rPr lang="en-US" sz="10300" dirty="0">
                <a:solidFill>
                  <a:schemeClr val="bg1"/>
                </a:solidFill>
              </a:rPr>
              <a:t>to the Gentiles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15</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25,26: in Corinth, just across Adriatic Sea; collecting funds to go to Jerusalem</a:t>
            </a:r>
          </a:p>
          <a:p>
            <a:r>
              <a:rPr lang="en-US" sz="5000" dirty="0">
                <a:solidFill>
                  <a:schemeClr val="bg1"/>
                </a:solidFill>
              </a:rPr>
              <a:t>27: G Chr. wanted to contribute and obligated to do; 26,27 should be read in context of 7-13</a:t>
            </a:r>
          </a:p>
          <a:p>
            <a:r>
              <a:rPr lang="en-US" sz="5000" dirty="0">
                <a:solidFill>
                  <a:schemeClr val="bg1"/>
                </a:solidFill>
              </a:rPr>
              <a:t>28: P so involved in taking finds to Jerusalem that once it was done, he could not wait to go to Rome; Spaniards were among the most influential men in Roman empire</a:t>
            </a:r>
          </a:p>
        </p:txBody>
      </p:sp>
    </p:spTree>
    <p:extLst>
      <p:ext uri="{BB962C8B-B14F-4D97-AF65-F5344CB8AC3E}">
        <p14:creationId xmlns:p14="http://schemas.microsoft.com/office/powerpoint/2010/main" val="396103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 he believed their time together would be a blessing</a:t>
            </a:r>
          </a:p>
          <a:p>
            <a:r>
              <a:rPr lang="en-US" sz="5000" dirty="0">
                <a:solidFill>
                  <a:schemeClr val="bg1"/>
                </a:solidFill>
              </a:rPr>
              <a:t>30: beseech: implore, beg; strive: agonize</a:t>
            </a:r>
          </a:p>
          <a:p>
            <a:r>
              <a:rPr lang="en-US" sz="5000" dirty="0">
                <a:solidFill>
                  <a:schemeClr val="bg1"/>
                </a:solidFill>
              </a:rPr>
              <a:t>31,32: as far as we know, each answer ‘yes.’ Not always as expected. Service in Jerusalem: contribution; desired protection from non-believers; delivered from: preserve from</a:t>
            </a:r>
          </a:p>
          <a:p>
            <a:r>
              <a:rPr lang="en-US" sz="5000" dirty="0">
                <a:solidFill>
                  <a:schemeClr val="bg1"/>
                </a:solidFill>
              </a:rPr>
              <a:t>33: peace: GK equivalent of Shalom</a:t>
            </a:r>
          </a:p>
        </p:txBody>
      </p:sp>
    </p:spTree>
    <p:extLst>
      <p:ext uri="{BB962C8B-B14F-4D97-AF65-F5344CB8AC3E}">
        <p14:creationId xmlns:p14="http://schemas.microsoft.com/office/powerpoint/2010/main" val="317529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It is of our utmost importance to strive for unity. Christ spent the night before He was killed praying for unity. There is just one – Ephesians 4:4-6 – stop trying to make it two </a:t>
            </a:r>
            <a:r>
              <a:rPr lang="en-US" sz="4000" i="1" dirty="0">
                <a:solidFill>
                  <a:schemeClr val="bg1"/>
                </a:solidFill>
              </a:rPr>
              <a:t>plus</a:t>
            </a:r>
            <a:r>
              <a:rPr lang="en-US" sz="4000" dirty="0">
                <a:solidFill>
                  <a:schemeClr val="bg1"/>
                </a:solidFill>
              </a:rPr>
              <a:t>.</a:t>
            </a:r>
          </a:p>
          <a:p>
            <a:pPr marL="914400" indent="-914400">
              <a:buFont typeface="+mj-lt"/>
              <a:buAutoNum type="arabicPeriod"/>
            </a:pPr>
            <a:r>
              <a:rPr lang="en-US" sz="4000" dirty="0">
                <a:solidFill>
                  <a:schemeClr val="bg1"/>
                </a:solidFill>
              </a:rPr>
              <a:t>We should be ready at all times to give to those in need. Sometimes this entails giving of our funds; sometimes it requires out time, talents, or resources.</a:t>
            </a:r>
          </a:p>
          <a:p>
            <a:pPr marL="914400" indent="-914400">
              <a:buFont typeface="+mj-lt"/>
              <a:buAutoNum type="arabicPeriod"/>
            </a:pPr>
            <a:r>
              <a:rPr lang="en-US" sz="4000" dirty="0">
                <a:solidFill>
                  <a:schemeClr val="bg1"/>
                </a:solidFill>
              </a:rPr>
              <a:t>God answers the prayers of His faithful children. As we saw in the final verses of the chapter, God answered Paul’s prayer requests but it might not always be in the way that we </a:t>
            </a:r>
            <a:r>
              <a:rPr lang="en-US" sz="4000">
                <a:solidFill>
                  <a:schemeClr val="bg1"/>
                </a:solidFill>
              </a:rPr>
              <a:t>always expect. </a:t>
            </a:r>
            <a:endParaRPr lang="en-US" sz="40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131</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
        <p:nvSpPr>
          <p:cNvPr id="5" name="TextBox 4">
            <a:extLst>
              <a:ext uri="{FF2B5EF4-FFF2-40B4-BE49-F238E27FC236}">
                <a16:creationId xmlns:a16="http://schemas.microsoft.com/office/drawing/2014/main" id="{E4BD72E0-1582-4AD1-921C-D6751F2471B9}"/>
              </a:ext>
            </a:extLst>
          </p:cNvPr>
          <p:cNvSpPr txBox="1"/>
          <p:nvPr/>
        </p:nvSpPr>
        <p:spPr>
          <a:xfrm>
            <a:off x="7235684" y="2760191"/>
            <a:ext cx="4956313" cy="1323439"/>
          </a:xfrm>
          <a:prstGeom prst="rect">
            <a:avLst/>
          </a:prstGeom>
          <a:noFill/>
        </p:spPr>
        <p:txBody>
          <a:bodyPr wrap="square" rtlCol="0">
            <a:spAutoFit/>
          </a:bodyPr>
          <a:lstStyle/>
          <a:p>
            <a:r>
              <a:rPr lang="en-US" sz="4000" dirty="0">
                <a:solidFill>
                  <a:schemeClr val="bg1"/>
                </a:solidFill>
              </a:rPr>
              <a:t>14: Accepting One Another</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14 discusses what to do when [not if] Christians disagree: accepting one another in liberty, love, and peace.</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now: continues Ch. 14. Strong give up things for the weak. P identifies as stronger.</a:t>
            </a:r>
          </a:p>
          <a:p>
            <a:r>
              <a:rPr lang="en-US" sz="5000" dirty="0">
                <a:solidFill>
                  <a:schemeClr val="bg1"/>
                </a:solidFill>
              </a:rPr>
              <a:t>2: neighbor: weak brother; good: spiritual friend; edification: building up in 14:19</a:t>
            </a:r>
          </a:p>
          <a:p>
            <a:r>
              <a:rPr lang="en-US" sz="5000" dirty="0">
                <a:solidFill>
                  <a:schemeClr val="bg1"/>
                </a:solidFill>
              </a:rPr>
              <a:t>3: why not be selfish? JC not selfish; Ps. 69:9</a:t>
            </a:r>
          </a:p>
          <a:p>
            <a:r>
              <a:rPr lang="en-US" sz="5000" dirty="0">
                <a:solidFill>
                  <a:schemeClr val="bg1"/>
                </a:solidFill>
              </a:rPr>
              <a:t>4: from OT we learn lesson of perseverance</a:t>
            </a:r>
          </a:p>
          <a:p>
            <a:r>
              <a:rPr lang="en-US" sz="5000" dirty="0">
                <a:solidFill>
                  <a:schemeClr val="bg1"/>
                </a:solidFill>
              </a:rPr>
              <a:t>5:same mind: agreements on nonessential issues. How? </a:t>
            </a:r>
            <a:r>
              <a:rPr lang="en-US" sz="5000" dirty="0" err="1">
                <a:solidFill>
                  <a:schemeClr val="bg1"/>
                </a:solidFill>
              </a:rPr>
              <a:t>Acc’d</a:t>
            </a:r>
            <a:r>
              <a:rPr lang="en-US" sz="5000" dirty="0">
                <a:solidFill>
                  <a:schemeClr val="bg1"/>
                </a:solidFill>
              </a:rPr>
              <a:t> to teachings of JC</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why important? To praise God. Antagonism in the hearts of worshippers destroys worship</a:t>
            </a:r>
          </a:p>
          <a:p>
            <a:r>
              <a:rPr lang="en-US" sz="5000" dirty="0">
                <a:solidFill>
                  <a:schemeClr val="bg1"/>
                </a:solidFill>
              </a:rPr>
              <a:t>7: now urged to accept one another; JC accepted all to demonstrate God’s mercy</a:t>
            </a:r>
          </a:p>
          <a:p>
            <a:r>
              <a:rPr lang="en-US" sz="5000" dirty="0">
                <a:solidFill>
                  <a:schemeClr val="bg1"/>
                </a:solidFill>
              </a:rPr>
              <a:t>8: acceptance of J&amp;G. J: ministry to show that God’s promises are true</a:t>
            </a:r>
          </a:p>
          <a:p>
            <a:r>
              <a:rPr lang="en-US" sz="5000" dirty="0">
                <a:solidFill>
                  <a:schemeClr val="bg1"/>
                </a:solidFill>
              </a:rPr>
              <a:t>9: G: Qt. 4 OT texts to show this was always God’s intentions to bring G in; 1] Ps. 18:49</a:t>
            </a:r>
          </a:p>
        </p:txBody>
      </p:sp>
    </p:spTree>
    <p:extLst>
      <p:ext uri="{BB962C8B-B14F-4D97-AF65-F5344CB8AC3E}">
        <p14:creationId xmlns:p14="http://schemas.microsoft.com/office/powerpoint/2010/main" val="33998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2] DT. 32:43; G nations rejoicing w/ Israel</a:t>
            </a:r>
          </a:p>
          <a:p>
            <a:r>
              <a:rPr lang="en-US" sz="5000" dirty="0">
                <a:solidFill>
                  <a:schemeClr val="bg1"/>
                </a:solidFill>
              </a:rPr>
              <a:t>11: 3] Ps. 117:1; all people urged to praise </a:t>
            </a:r>
          </a:p>
          <a:p>
            <a:r>
              <a:rPr lang="en-US" sz="5000" dirty="0">
                <a:solidFill>
                  <a:schemeClr val="bg1"/>
                </a:solidFill>
              </a:rPr>
              <a:t>12: 4] Isa. 61:10; Israelites to rule over &amp; bless Gentiles</a:t>
            </a:r>
          </a:p>
          <a:p>
            <a:r>
              <a:rPr lang="en-US" sz="5000" dirty="0">
                <a:solidFill>
                  <a:schemeClr val="bg1"/>
                </a:solidFill>
              </a:rPr>
              <a:t>13: urging readers to get their priorities straight; abound: to be in abundance, to be extremely rich</a:t>
            </a:r>
          </a:p>
        </p:txBody>
      </p:sp>
    </p:spTree>
    <p:extLst>
      <p:ext uri="{BB962C8B-B14F-4D97-AF65-F5344CB8AC3E}">
        <p14:creationId xmlns:p14="http://schemas.microsoft.com/office/powerpoint/2010/main" val="37585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Previous success: from Jerusalem to Illyricum 14-21; future plans to go to Spain 22-29; desire to come to Rome &amp; the contribution for Jerusalem 30-33</a:t>
            </a:r>
          </a:p>
          <a:p>
            <a:r>
              <a:rPr lang="en-US" sz="5000" dirty="0">
                <a:solidFill>
                  <a:schemeClr val="bg1"/>
                </a:solidFill>
              </a:rPr>
              <a:t>14: full of goodness: does not mean sinless</a:t>
            </a:r>
          </a:p>
          <a:p>
            <a:r>
              <a:rPr lang="en-US" sz="5000" dirty="0">
                <a:solidFill>
                  <a:schemeClr val="bg1"/>
                </a:solidFill>
              </a:rPr>
              <a:t>15,16: wonderful statement; boldly: dare, presume; Rome political heart of Gentile world – fitting to impact that city</a:t>
            </a:r>
          </a:p>
        </p:txBody>
      </p:sp>
    </p:spTree>
    <p:extLst>
      <p:ext uri="{BB962C8B-B14F-4D97-AF65-F5344CB8AC3E}">
        <p14:creationId xmlns:p14="http://schemas.microsoft.com/office/powerpoint/2010/main" val="66723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always determined to give God the glory</a:t>
            </a:r>
          </a:p>
          <a:p>
            <a:r>
              <a:rPr lang="en-US" sz="5000" dirty="0">
                <a:solidFill>
                  <a:schemeClr val="bg1"/>
                </a:solidFill>
              </a:rPr>
              <a:t>18: God accomplished a lot through Paul; obedience brought about by words of Paul</a:t>
            </a:r>
          </a:p>
          <a:p>
            <a:r>
              <a:rPr lang="en-US" sz="5000" dirty="0">
                <a:solidFill>
                  <a:schemeClr val="bg1"/>
                </a:solidFill>
              </a:rPr>
              <a:t>19: power of the spirit: acknowledgment it was the HS enabling Paul to do miracles. Accomplished goal end of 3</a:t>
            </a:r>
            <a:r>
              <a:rPr lang="en-US" sz="5000" baseline="30000" dirty="0">
                <a:solidFill>
                  <a:schemeClr val="bg1"/>
                </a:solidFill>
              </a:rPr>
              <a:t>rd</a:t>
            </a:r>
            <a:r>
              <a:rPr lang="en-US" sz="5000" dirty="0">
                <a:solidFill>
                  <a:schemeClr val="bg1"/>
                </a:solidFill>
              </a:rPr>
              <a:t> journey; probably boundaries; Illyricum: R province in Adriatic Sea, Macedonia to N, incl. Dalmatia</a:t>
            </a:r>
          </a:p>
        </p:txBody>
      </p:sp>
    </p:spTree>
    <p:extLst>
      <p:ext uri="{BB962C8B-B14F-4D97-AF65-F5344CB8AC3E}">
        <p14:creationId xmlns:p14="http://schemas.microsoft.com/office/powerpoint/2010/main" val="141197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20,21: aspired: love [</a:t>
            </a:r>
            <a:r>
              <a:rPr lang="en-US" sz="5000" dirty="0" err="1">
                <a:solidFill>
                  <a:schemeClr val="bg1"/>
                </a:solidFill>
              </a:rPr>
              <a:t>philos</a:t>
            </a:r>
            <a:r>
              <a:rPr lang="en-US" sz="5000" dirty="0">
                <a:solidFill>
                  <a:schemeClr val="bg1"/>
                </a:solidFill>
              </a:rPr>
              <a:t>] and honor; Isa. 52:15; the world needs many </a:t>
            </a:r>
            <a:r>
              <a:rPr lang="en-US" sz="5000" dirty="0" err="1">
                <a:solidFill>
                  <a:schemeClr val="bg1"/>
                </a:solidFill>
              </a:rPr>
              <a:t>Pauls</a:t>
            </a:r>
            <a:r>
              <a:rPr lang="en-US" sz="5000" dirty="0">
                <a:solidFill>
                  <a:schemeClr val="bg1"/>
                </a:solidFill>
              </a:rPr>
              <a:t> to preach</a:t>
            </a:r>
          </a:p>
          <a:p>
            <a:r>
              <a:rPr lang="en-US" sz="5000" dirty="0">
                <a:solidFill>
                  <a:schemeClr val="bg1"/>
                </a:solidFill>
              </a:rPr>
              <a:t>22: Lord had prevented P from going to R</a:t>
            </a:r>
          </a:p>
          <a:p>
            <a:r>
              <a:rPr lang="en-US" sz="5000" dirty="0">
                <a:solidFill>
                  <a:schemeClr val="bg1"/>
                </a:solidFill>
              </a:rPr>
              <a:t>23: these regions: b/t Jerusalem &amp; Illyricum; places to preach there; longing: strong desire</a:t>
            </a:r>
          </a:p>
          <a:p>
            <a:r>
              <a:rPr lang="en-US" sz="5000" dirty="0">
                <a:solidFill>
                  <a:schemeClr val="bg1"/>
                </a:solidFill>
              </a:rPr>
              <a:t>24: Paul’s base was Antioch; Spain, Rome long ways away. Paul looking for assistance.</a:t>
            </a:r>
          </a:p>
        </p:txBody>
      </p:sp>
    </p:spTree>
    <p:extLst>
      <p:ext uri="{BB962C8B-B14F-4D97-AF65-F5344CB8AC3E}">
        <p14:creationId xmlns:p14="http://schemas.microsoft.com/office/powerpoint/2010/main" val="155827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18667</TotalTime>
  <Words>974</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Christian Unity &amp; Paul’s Ministry  to the Gentiles</vt:lpstr>
      <vt:lpstr>PowerPoint Presentation</vt:lpstr>
      <vt:lpstr>Romans 15</vt:lpstr>
      <vt:lpstr>1. Accepting One Another in Unity 1-13</vt:lpstr>
      <vt:lpstr>1. Accepting One Another in Unity 1-13</vt:lpstr>
      <vt:lpstr>1. Accepting One Another in Unity 1-13</vt:lpstr>
      <vt:lpstr>2. Paul’s Ministry to the Gentiles 14-33</vt:lpstr>
      <vt:lpstr>2. Paul’s Ministry to the Gentiles 14-33</vt:lpstr>
      <vt:lpstr>2. Paul’s Ministry to the Gentiles 14-33</vt:lpstr>
      <vt:lpstr>2. Paul’s Ministry to the Gentiles 14-33</vt:lpstr>
      <vt:lpstr>2. Paul’s Ministry to the Gentiles 14-33</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313</cp:revision>
  <dcterms:created xsi:type="dcterms:W3CDTF">2020-03-28T20:11:58Z</dcterms:created>
  <dcterms:modified xsi:type="dcterms:W3CDTF">2021-04-18T21:37:31Z</dcterms:modified>
</cp:coreProperties>
</file>