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308" r:id="rId5"/>
    <p:sldId id="297" r:id="rId6"/>
    <p:sldId id="309" r:id="rId7"/>
    <p:sldId id="310" r:id="rId8"/>
    <p:sldId id="311" r:id="rId9"/>
    <p:sldId id="312" r:id="rId10"/>
    <p:sldId id="313" r:id="rId11"/>
    <p:sldId id="314" r:id="rId12"/>
    <p:sldId id="315" r:id="rId13"/>
    <p:sldId id="316" r:id="rId14"/>
    <p:sldId id="317" r:id="rId15"/>
    <p:sldId id="296" r:id="rId16"/>
    <p:sldId id="298" r:id="rId17"/>
    <p:sldId id="28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108"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Christian Living</a:t>
            </a:r>
            <a:br>
              <a:rPr lang="en-US" sz="10300" dirty="0">
                <a:solidFill>
                  <a:schemeClr val="bg1"/>
                </a:solidFill>
              </a:rPr>
            </a:br>
            <a:r>
              <a:rPr lang="en-US" sz="10300" dirty="0">
                <a:solidFill>
                  <a:schemeClr val="bg1"/>
                </a:solidFill>
              </a:rPr>
              <a:t>Part 1</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12</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Brethren	3-13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 2 ways brotherly love can be expressed – needs and hospitality, whether we’ve met them or not!</a:t>
            </a:r>
          </a:p>
        </p:txBody>
      </p:sp>
    </p:spTree>
    <p:extLst>
      <p:ext uri="{BB962C8B-B14F-4D97-AF65-F5344CB8AC3E}">
        <p14:creationId xmlns:p14="http://schemas.microsoft.com/office/powerpoint/2010/main" val="37435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Attitude Towards Enemies 	</a:t>
            </a:r>
            <a:r>
              <a:rPr lang="en-US" sz="6000" dirty="0">
                <a:solidFill>
                  <a:schemeClr val="bg1"/>
                </a:solidFill>
              </a:rPr>
              <a:t>14-21</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More on enemies, a little on fellow Chr. 15-16</a:t>
            </a:r>
          </a:p>
          <a:p>
            <a:r>
              <a:rPr lang="en-US" sz="5000" dirty="0">
                <a:solidFill>
                  <a:schemeClr val="bg1"/>
                </a:solidFill>
              </a:rPr>
              <a:t>14: bless: good word; sympathetic; not impossible – Jesus did this on the cross</a:t>
            </a:r>
          </a:p>
          <a:p>
            <a:r>
              <a:rPr lang="en-US" sz="5000" dirty="0">
                <a:solidFill>
                  <a:schemeClr val="bg1"/>
                </a:solidFill>
              </a:rPr>
              <a:t>15: showcases closeness of the Lord’s church; Christian is sympathetic</a:t>
            </a:r>
          </a:p>
          <a:p>
            <a:r>
              <a:rPr lang="en-US" sz="5000" dirty="0">
                <a:solidFill>
                  <a:schemeClr val="bg1"/>
                </a:solidFill>
              </a:rPr>
              <a:t>16: equal kindness; high things: congregation mostly poor people, no reason for looking down on some; must be humble</a:t>
            </a:r>
          </a:p>
        </p:txBody>
      </p:sp>
    </p:spTree>
    <p:extLst>
      <p:ext uri="{BB962C8B-B14F-4D97-AF65-F5344CB8AC3E}">
        <p14:creationId xmlns:p14="http://schemas.microsoft.com/office/powerpoint/2010/main" val="86820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Attitude Towards Enemies 	</a:t>
            </a:r>
            <a:r>
              <a:rPr lang="en-US" sz="6000" dirty="0">
                <a:solidFill>
                  <a:schemeClr val="bg1"/>
                </a:solidFill>
              </a:rPr>
              <a:t>14-21</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17: non-retaliation is the most distinctive mark of a Christian [Moo]. No exceptions; respect: do what is ethically good.</a:t>
            </a:r>
          </a:p>
          <a:p>
            <a:r>
              <a:rPr lang="en-US" sz="5000" dirty="0">
                <a:solidFill>
                  <a:schemeClr val="bg1"/>
                </a:solidFill>
              </a:rPr>
              <a:t>18: comprehensive: all men. Key: ‘if possible’</a:t>
            </a:r>
          </a:p>
          <a:p>
            <a:r>
              <a:rPr lang="en-US" sz="5000" dirty="0">
                <a:solidFill>
                  <a:schemeClr val="bg1"/>
                </a:solidFill>
              </a:rPr>
              <a:t>19: 1</a:t>
            </a:r>
            <a:r>
              <a:rPr lang="en-US" sz="5000" baseline="30000" dirty="0">
                <a:solidFill>
                  <a:schemeClr val="bg1"/>
                </a:solidFill>
              </a:rPr>
              <a:t>st</a:t>
            </a:r>
            <a:r>
              <a:rPr lang="en-US" sz="5000" dirty="0">
                <a:solidFill>
                  <a:schemeClr val="bg1"/>
                </a:solidFill>
              </a:rPr>
              <a:t> time since 1:17 ‘beloved;’ 2 contrasts: 1] never pay back evil [7] – God’s job; 2] never pay back vengeance – God’s job</a:t>
            </a:r>
          </a:p>
        </p:txBody>
      </p:sp>
    </p:spTree>
    <p:extLst>
      <p:ext uri="{BB962C8B-B14F-4D97-AF65-F5344CB8AC3E}">
        <p14:creationId xmlns:p14="http://schemas.microsoft.com/office/powerpoint/2010/main" val="285602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Attitude Towards Enemies 	</a:t>
            </a:r>
            <a:r>
              <a:rPr lang="en-US" sz="6000" dirty="0">
                <a:solidFill>
                  <a:schemeClr val="bg1"/>
                </a:solidFill>
              </a:rPr>
              <a:t>14-21</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how? 1] Natural consequences [7]; meted out in human conflicts [18]; on the day of wrath [2:5-6]</a:t>
            </a:r>
          </a:p>
          <a:p>
            <a:r>
              <a:rPr lang="en-US" sz="5000" dirty="0">
                <a:solidFill>
                  <a:schemeClr val="bg1"/>
                </a:solidFill>
              </a:rPr>
              <a:t>20: what can we do? Hurt him more; treat same way; ignore &amp; have nothing to do with him; love and serve him. Coals: a way to restart their fire or by dropping on the enemy’s head over the wall</a:t>
            </a:r>
          </a:p>
        </p:txBody>
      </p:sp>
    </p:spTree>
    <p:extLst>
      <p:ext uri="{BB962C8B-B14F-4D97-AF65-F5344CB8AC3E}">
        <p14:creationId xmlns:p14="http://schemas.microsoft.com/office/powerpoint/2010/main" val="19923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Attitude Towards Enemies 	</a:t>
            </a:r>
            <a:r>
              <a:rPr lang="en-US" sz="6000" dirty="0">
                <a:solidFill>
                  <a:schemeClr val="bg1"/>
                </a:solidFill>
              </a:rPr>
              <a:t>14-21</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21: overcome: GK: victory</a:t>
            </a:r>
          </a:p>
          <a:p>
            <a:r>
              <a:rPr lang="en-US" sz="5000" dirty="0">
                <a:solidFill>
                  <a:schemeClr val="bg1"/>
                </a:solidFill>
              </a:rPr>
              <a:t>Ask God to bless our enemies and try to live at peace with them. </a:t>
            </a:r>
          </a:p>
        </p:txBody>
      </p:sp>
    </p:spTree>
    <p:extLst>
      <p:ext uri="{BB962C8B-B14F-4D97-AF65-F5344CB8AC3E}">
        <p14:creationId xmlns:p14="http://schemas.microsoft.com/office/powerpoint/2010/main" val="264489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We as Christians should not look like, act like, think like, or behave like the world. We should, instead, be like Christ.</a:t>
            </a:r>
          </a:p>
          <a:p>
            <a:pPr marL="914400" indent="-914400">
              <a:buFont typeface="+mj-lt"/>
              <a:buAutoNum type="arabicPeriod"/>
            </a:pPr>
            <a:r>
              <a:rPr lang="en-US" sz="4000" dirty="0">
                <a:solidFill>
                  <a:schemeClr val="bg1"/>
                </a:solidFill>
              </a:rPr>
              <a:t>The Christian’s life of service is full of emotions – good and bad. We should live this </a:t>
            </a:r>
            <a:r>
              <a:rPr lang="en-US" sz="4000">
                <a:solidFill>
                  <a:schemeClr val="bg1"/>
                </a:solidFill>
              </a:rPr>
              <a:t>chapter to </a:t>
            </a:r>
            <a:r>
              <a:rPr lang="en-US" sz="4000" dirty="0">
                <a:solidFill>
                  <a:schemeClr val="bg1"/>
                </a:solidFill>
              </a:rPr>
              <a:t>know how to appropriately respond to every situation.</a:t>
            </a:r>
          </a:p>
          <a:p>
            <a:pPr marL="914400" indent="-914400">
              <a:buFont typeface="+mj-lt"/>
              <a:buAutoNum type="arabicPeriod"/>
            </a:pPr>
            <a:r>
              <a:rPr lang="en-US" sz="4000" dirty="0">
                <a:solidFill>
                  <a:schemeClr val="bg1"/>
                </a:solidFill>
              </a:rPr>
              <a:t>There will be some people where it seems almost impossible to get along with. We must make it our goal, to the best of our ability, to live peaceably striving for that “peace that passes all understanding.” Phil. 4:4</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128</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11 illustrates how Jews &amp; Gentiles fit into the Church</a:t>
            </a:r>
          </a:p>
          <a:p>
            <a:r>
              <a:rPr lang="en-US" sz="5000" dirty="0">
                <a:solidFill>
                  <a:schemeClr val="bg1"/>
                </a:solidFill>
              </a:rPr>
              <a:t>Ch. 12 &amp; 13 outline Christian living in 5 points</a:t>
            </a:r>
          </a:p>
        </p:txBody>
      </p:sp>
    </p:spTree>
    <p:extLst>
      <p:ext uri="{BB962C8B-B14F-4D97-AF65-F5344CB8AC3E}">
        <p14:creationId xmlns:p14="http://schemas.microsoft.com/office/powerpoint/2010/main" val="14270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Ch. 1-8: comments concerning salvation</a:t>
            </a:r>
          </a:p>
          <a:p>
            <a:r>
              <a:rPr lang="en-US" sz="5000" dirty="0">
                <a:solidFill>
                  <a:schemeClr val="bg1"/>
                </a:solidFill>
              </a:rPr>
              <a:t>Ch. 9-11: deal with the “Jewish” problem</a:t>
            </a:r>
          </a:p>
          <a:p>
            <a:r>
              <a:rPr lang="en-US" sz="5000" dirty="0">
                <a:solidFill>
                  <a:schemeClr val="bg1"/>
                </a:solidFill>
              </a:rPr>
              <a:t>Ch. 12-16: practical application of all P said</a:t>
            </a:r>
          </a:p>
          <a:p>
            <a:r>
              <a:rPr lang="en-US" sz="5000" dirty="0">
                <a:solidFill>
                  <a:schemeClr val="bg1"/>
                </a:solidFill>
              </a:rPr>
              <a:t>R. C. Bell: early chapters the ‘root’ and latter chapters are the ‘fruit.’</a:t>
            </a:r>
          </a:p>
          <a:p>
            <a:r>
              <a:rPr lang="en-US" sz="5000" dirty="0">
                <a:solidFill>
                  <a:schemeClr val="bg1"/>
                </a:solidFill>
              </a:rPr>
              <a:t>J.D. Thomas: “You will not find a better summary of the Christian life anywhere in the Bible!” [said in a Bible class, 1955]</a:t>
            </a:r>
          </a:p>
        </p:txBody>
      </p:sp>
    </p:spTree>
    <p:extLst>
      <p:ext uri="{BB962C8B-B14F-4D97-AF65-F5344CB8AC3E}">
        <p14:creationId xmlns:p14="http://schemas.microsoft.com/office/powerpoint/2010/main" val="236561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Attitude Toward God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If we do v. 1-2, we will have little difficulty doing 12:3-16:27</a:t>
            </a:r>
          </a:p>
          <a:p>
            <a:r>
              <a:rPr lang="en-US" sz="5000" dirty="0">
                <a:solidFill>
                  <a:schemeClr val="bg1"/>
                </a:solidFill>
              </a:rPr>
              <a:t>1: begins with an urge [call to one’s side]</a:t>
            </a:r>
          </a:p>
          <a:p>
            <a:r>
              <a:rPr lang="en-US" sz="5000" dirty="0">
                <a:solidFill>
                  <a:schemeClr val="bg1"/>
                </a:solidFill>
              </a:rPr>
              <a:t>Living sacrifice – more meaningful to 1</a:t>
            </a:r>
            <a:r>
              <a:rPr lang="en-US" sz="5000" baseline="30000" dirty="0">
                <a:solidFill>
                  <a:schemeClr val="bg1"/>
                </a:solidFill>
              </a:rPr>
              <a:t>st</a:t>
            </a:r>
            <a:r>
              <a:rPr lang="en-US" sz="5000" dirty="0">
                <a:solidFill>
                  <a:schemeClr val="bg1"/>
                </a:solidFill>
              </a:rPr>
              <a:t>C Chr.</a:t>
            </a:r>
          </a:p>
          <a:p>
            <a:r>
              <a:rPr lang="en-US" sz="5000" dirty="0">
                <a:solidFill>
                  <a:schemeClr val="bg1"/>
                </a:solidFill>
              </a:rPr>
              <a:t>Present: to place beside</a:t>
            </a:r>
          </a:p>
          <a:p>
            <a:r>
              <a:rPr lang="en-US" sz="5000" dirty="0">
                <a:solidFill>
                  <a:schemeClr val="bg1"/>
                </a:solidFill>
              </a:rPr>
              <a:t>Your bodies: not an animal sacrifice</a:t>
            </a:r>
          </a:p>
          <a:p>
            <a:r>
              <a:rPr lang="en-US" sz="5000" dirty="0">
                <a:solidFill>
                  <a:schemeClr val="bg1"/>
                </a:solidFill>
              </a:rPr>
              <a:t>Living: OT sacrifices were dead</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Attitude Toward God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Holy: set apart</a:t>
            </a:r>
          </a:p>
          <a:p>
            <a:r>
              <a:rPr lang="en-US" sz="5000" dirty="0">
                <a:solidFill>
                  <a:schemeClr val="bg1"/>
                </a:solidFill>
              </a:rPr>
              <a:t>Sacrifice: OT rendered obsolete by Christ’s sc.</a:t>
            </a:r>
          </a:p>
          <a:p>
            <a:r>
              <a:rPr lang="en-US" sz="5000" dirty="0">
                <a:solidFill>
                  <a:schemeClr val="bg1"/>
                </a:solidFill>
              </a:rPr>
              <a:t>Acceptable to God: well pleasing, approved</a:t>
            </a:r>
          </a:p>
          <a:p>
            <a:r>
              <a:rPr lang="en-US" sz="5000" dirty="0">
                <a:solidFill>
                  <a:schemeClr val="bg1"/>
                </a:solidFill>
              </a:rPr>
              <a:t>Reasonable: for all God has done for us</a:t>
            </a:r>
          </a:p>
          <a:p>
            <a:r>
              <a:rPr lang="en-US" sz="5000" dirty="0">
                <a:solidFill>
                  <a:schemeClr val="bg1"/>
                </a:solidFill>
              </a:rPr>
              <a:t>2: world: age</a:t>
            </a:r>
          </a:p>
          <a:p>
            <a:r>
              <a:rPr lang="en-US" sz="5000" dirty="0">
                <a:solidFill>
                  <a:schemeClr val="bg1"/>
                </a:solidFill>
              </a:rPr>
              <a:t>Negative: don’t be like this world</a:t>
            </a:r>
          </a:p>
          <a:p>
            <a:r>
              <a:rPr lang="en-US" sz="5000" dirty="0">
                <a:solidFill>
                  <a:schemeClr val="bg1"/>
                </a:solidFill>
              </a:rPr>
              <a:t>Positive: renewing your mind; </a:t>
            </a:r>
            <a:r>
              <a:rPr lang="en-US" sz="4800" dirty="0">
                <a:solidFill>
                  <a:schemeClr val="bg1"/>
                </a:solidFill>
              </a:rPr>
              <a:t>metamorphosis</a:t>
            </a:r>
            <a:endParaRPr lang="en-US" sz="5000" dirty="0">
              <a:solidFill>
                <a:schemeClr val="bg1"/>
              </a:solidFill>
            </a:endParaRPr>
          </a:p>
        </p:txBody>
      </p:sp>
    </p:spTree>
    <p:extLst>
      <p:ext uri="{BB962C8B-B14F-4D97-AF65-F5344CB8AC3E}">
        <p14:creationId xmlns:p14="http://schemas.microsoft.com/office/powerpoint/2010/main" val="57656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Brethren	3-13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3-8 Need for Humility; 9-13 … Brotherly Love</a:t>
            </a:r>
          </a:p>
          <a:p>
            <a:r>
              <a:rPr lang="en-US" sz="5000" dirty="0">
                <a:solidFill>
                  <a:schemeClr val="bg1"/>
                </a:solidFill>
              </a:rPr>
              <a:t>3: grace given – apostleship; play on words: form of ‘think’ 4x here; given us a standard</a:t>
            </a:r>
          </a:p>
          <a:p>
            <a:r>
              <a:rPr lang="en-US" sz="5000" dirty="0">
                <a:solidFill>
                  <a:schemeClr val="bg1"/>
                </a:solidFill>
              </a:rPr>
              <a:t>4,5: familiar illustration of a body</a:t>
            </a:r>
          </a:p>
          <a:p>
            <a:r>
              <a:rPr lang="en-US" sz="5000" dirty="0">
                <a:solidFill>
                  <a:schemeClr val="bg1"/>
                </a:solidFill>
              </a:rPr>
              <a:t>6-8: some extraordinary, some ordinary</a:t>
            </a:r>
          </a:p>
          <a:p>
            <a:r>
              <a:rPr lang="en-US" sz="5000" dirty="0">
                <a:solidFill>
                  <a:schemeClr val="bg1"/>
                </a:solidFill>
              </a:rPr>
              <a:t>Prophesying: prophet </a:t>
            </a:r>
            <a:r>
              <a:rPr lang="en-US" sz="4400" dirty="0">
                <a:solidFill>
                  <a:schemeClr val="bg1"/>
                </a:solidFill>
              </a:rPr>
              <a:t>[spokesman for another]</a:t>
            </a:r>
          </a:p>
          <a:p>
            <a:r>
              <a:rPr lang="en-US" sz="5000" dirty="0">
                <a:solidFill>
                  <a:schemeClr val="bg1"/>
                </a:solidFill>
              </a:rPr>
              <a:t>Gift of serving: ministry</a:t>
            </a:r>
          </a:p>
        </p:txBody>
      </p:sp>
    </p:spTree>
    <p:extLst>
      <p:ext uri="{BB962C8B-B14F-4D97-AF65-F5344CB8AC3E}">
        <p14:creationId xmlns:p14="http://schemas.microsoft.com/office/powerpoint/2010/main" val="391517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Brethren	3-13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Gift of Teaching: to give instruction</a:t>
            </a:r>
          </a:p>
          <a:p>
            <a:r>
              <a:rPr lang="en-US" sz="5000" dirty="0">
                <a:solidFill>
                  <a:schemeClr val="bg1"/>
                </a:solidFill>
              </a:rPr>
              <a:t>… Exhorting: calling another</a:t>
            </a:r>
          </a:p>
          <a:p>
            <a:r>
              <a:rPr lang="en-US" sz="5000" dirty="0">
                <a:solidFill>
                  <a:schemeClr val="bg1"/>
                </a:solidFill>
              </a:rPr>
              <a:t>… Giving: to share, liberally with simplicity</a:t>
            </a:r>
          </a:p>
          <a:p>
            <a:r>
              <a:rPr lang="en-US" sz="5000" dirty="0">
                <a:solidFill>
                  <a:schemeClr val="bg1"/>
                </a:solidFill>
              </a:rPr>
              <a:t>… Leading: to stand before</a:t>
            </a:r>
          </a:p>
          <a:p>
            <a:r>
              <a:rPr lang="en-US" sz="5000" dirty="0">
                <a:solidFill>
                  <a:schemeClr val="bg1"/>
                </a:solidFill>
              </a:rPr>
              <a:t>… Showing Mercy: to feel sympathy with</a:t>
            </a:r>
          </a:p>
          <a:p>
            <a:r>
              <a:rPr lang="en-US" sz="5000" dirty="0">
                <a:solidFill>
                  <a:schemeClr val="bg1"/>
                </a:solidFill>
              </a:rPr>
              <a:t>9: love: agape: seeking the best; </a:t>
            </a:r>
            <a:br>
              <a:rPr lang="en-US" sz="5000" dirty="0">
                <a:solidFill>
                  <a:schemeClr val="bg1"/>
                </a:solidFill>
              </a:rPr>
            </a:br>
            <a:r>
              <a:rPr lang="en-US" sz="5000" dirty="0">
                <a:solidFill>
                  <a:schemeClr val="bg1"/>
                </a:solidFill>
              </a:rPr>
              <a:t>hate: Amos 5:15; cling: to glue, cement</a:t>
            </a:r>
          </a:p>
        </p:txBody>
      </p:sp>
    </p:spTree>
    <p:extLst>
      <p:ext uri="{BB962C8B-B14F-4D97-AF65-F5344CB8AC3E}">
        <p14:creationId xmlns:p14="http://schemas.microsoft.com/office/powerpoint/2010/main" val="305796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Brethren	3-13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philia: warm affection; storge: family</a:t>
            </a:r>
          </a:p>
          <a:p>
            <a:r>
              <a:rPr lang="en-US" sz="5000" dirty="0">
                <a:solidFill>
                  <a:schemeClr val="bg1"/>
                </a:solidFill>
              </a:rPr>
              <a:t>11: </a:t>
            </a:r>
            <a:r>
              <a:rPr lang="en-US" sz="5000" cap="small" dirty="0" err="1">
                <a:solidFill>
                  <a:schemeClr val="bg1"/>
                </a:solidFill>
              </a:rPr>
              <a:t>ncv</a:t>
            </a:r>
            <a:r>
              <a:rPr lang="en-US" sz="5000" dirty="0">
                <a:solidFill>
                  <a:schemeClr val="bg1"/>
                </a:solidFill>
              </a:rPr>
              <a:t>: do not be lazy but work hard</a:t>
            </a:r>
          </a:p>
          <a:p>
            <a:r>
              <a:rPr lang="en-US" sz="5000" dirty="0">
                <a:solidFill>
                  <a:schemeClr val="bg1"/>
                </a:solidFill>
              </a:rPr>
              <a:t>12: 3 qualities of agape love for sunshine/shadow:</a:t>
            </a:r>
          </a:p>
          <a:p>
            <a:r>
              <a:rPr lang="en-US" sz="5000" dirty="0">
                <a:solidFill>
                  <a:schemeClr val="bg1"/>
                </a:solidFill>
              </a:rPr>
              <a:t>1] Rejoicing [8:18] always a reason to hope</a:t>
            </a:r>
          </a:p>
          <a:p>
            <a:r>
              <a:rPr lang="en-US" sz="5000" dirty="0">
                <a:solidFill>
                  <a:schemeClr val="bg1"/>
                </a:solidFill>
              </a:rPr>
              <a:t>2] Persevering – tribulation is pressure in GK</a:t>
            </a:r>
          </a:p>
          <a:p>
            <a:r>
              <a:rPr lang="en-US" sz="5000" dirty="0">
                <a:solidFill>
                  <a:schemeClr val="bg1"/>
                </a:solidFill>
              </a:rPr>
              <a:t>3] Devoted – to persist, hold fast</a:t>
            </a:r>
          </a:p>
        </p:txBody>
      </p:sp>
    </p:spTree>
    <p:extLst>
      <p:ext uri="{BB962C8B-B14F-4D97-AF65-F5344CB8AC3E}">
        <p14:creationId xmlns:p14="http://schemas.microsoft.com/office/powerpoint/2010/main" val="264482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17940</TotalTime>
  <Words>1017</Words>
  <Application>Microsoft Office PowerPoint</Application>
  <PresentationFormat>Widescreen</PresentationFormat>
  <Paragraphs>87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Christian Living Part 1</vt:lpstr>
      <vt:lpstr>PowerPoint Presentation</vt:lpstr>
      <vt:lpstr>Romans 12</vt:lpstr>
      <vt:lpstr>Romans 12</vt:lpstr>
      <vt:lpstr>1. Attitude Toward God   1-2</vt:lpstr>
      <vt:lpstr>1. Attitude Toward God   1-2</vt:lpstr>
      <vt:lpstr>2. Attitude Toward Brethren 3-13</vt:lpstr>
      <vt:lpstr>2. Attitude Toward Brethren 3-13</vt:lpstr>
      <vt:lpstr>2. Attitude Toward Brethren 3-13</vt:lpstr>
      <vt:lpstr>2. Attitude Toward Brethren 3-13</vt:lpstr>
      <vt:lpstr>3. Attitude Towards Enemies  14-21</vt:lpstr>
      <vt:lpstr>3. Attitude Towards Enemies  14-21</vt:lpstr>
      <vt:lpstr>3. Attitude Towards Enemies  14-21</vt:lpstr>
      <vt:lpstr>3. Attitude Towards Enemies  14-21</vt:lpstr>
      <vt:lpstr>Lessons</vt:lpstr>
      <vt:lpstr>For a copy of these notes:  thejustinreedshow.com/bibleresources or  Google: Justin Reed Bible  Class Notes &gt; Notes &amp;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297</cp:revision>
  <dcterms:created xsi:type="dcterms:W3CDTF">2020-03-28T20:11:58Z</dcterms:created>
  <dcterms:modified xsi:type="dcterms:W3CDTF">2021-03-20T04:18:10Z</dcterms:modified>
</cp:coreProperties>
</file>