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7" r:id="rId4"/>
    <p:sldId id="297" r:id="rId5"/>
    <p:sldId id="308" r:id="rId6"/>
    <p:sldId id="309" r:id="rId7"/>
    <p:sldId id="310" r:id="rId8"/>
    <p:sldId id="311" r:id="rId9"/>
    <p:sldId id="312" r:id="rId10"/>
    <p:sldId id="313" r:id="rId11"/>
    <p:sldId id="314" r:id="rId12"/>
    <p:sldId id="315" r:id="rId13"/>
    <p:sldId id="316" r:id="rId14"/>
    <p:sldId id="317" r:id="rId15"/>
    <p:sldId id="296" r:id="rId16"/>
    <p:sldId id="298" r:id="rId17"/>
    <p:sldId id="28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114"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4683-EE42-4019-AD2A-34A7A10D9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53212A-14DA-497D-A85D-BED0230DA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8480EA-1E07-42F9-BDB9-D2C5F328598A}"/>
              </a:ext>
            </a:extLst>
          </p:cNvPr>
          <p:cNvSpPr>
            <a:spLocks noGrp="1"/>
          </p:cNvSpPr>
          <p:nvPr>
            <p:ph type="dt" sz="half" idx="10"/>
          </p:nvPr>
        </p:nvSpPr>
        <p:spPr/>
        <p:txBody>
          <a:bodyPr/>
          <a:lstStyle/>
          <a:p>
            <a:fld id="{52C97067-255B-41CB-B2AE-64BCB3609428}" type="datetimeFigureOut">
              <a:rPr lang="en-US" smtClean="0"/>
              <a:t>3/19/2021</a:t>
            </a:fld>
            <a:endParaRPr lang="en-US"/>
          </a:p>
        </p:txBody>
      </p:sp>
      <p:sp>
        <p:nvSpPr>
          <p:cNvPr id="5" name="Footer Placeholder 4">
            <a:extLst>
              <a:ext uri="{FF2B5EF4-FFF2-40B4-BE49-F238E27FC236}">
                <a16:creationId xmlns:a16="http://schemas.microsoft.com/office/drawing/2014/main" id="{A80E177A-DE1B-46A0-B82E-6E86B8066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A7336-B3AB-46B8-96D2-9B7D805AAA9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10147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3CBB4-7BF9-45D3-B7C1-4569AA358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6D1039-FAE3-4777-888F-41AF749DAD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FF259-DB96-4BA3-BFF9-7A19B4827EF9}"/>
              </a:ext>
            </a:extLst>
          </p:cNvPr>
          <p:cNvSpPr>
            <a:spLocks noGrp="1"/>
          </p:cNvSpPr>
          <p:nvPr>
            <p:ph type="dt" sz="half" idx="10"/>
          </p:nvPr>
        </p:nvSpPr>
        <p:spPr/>
        <p:txBody>
          <a:bodyPr/>
          <a:lstStyle/>
          <a:p>
            <a:fld id="{52C97067-255B-41CB-B2AE-64BCB3609428}" type="datetimeFigureOut">
              <a:rPr lang="en-US" smtClean="0"/>
              <a:t>3/19/2021</a:t>
            </a:fld>
            <a:endParaRPr lang="en-US"/>
          </a:p>
        </p:txBody>
      </p:sp>
      <p:sp>
        <p:nvSpPr>
          <p:cNvPr id="5" name="Footer Placeholder 4">
            <a:extLst>
              <a:ext uri="{FF2B5EF4-FFF2-40B4-BE49-F238E27FC236}">
                <a16:creationId xmlns:a16="http://schemas.microsoft.com/office/drawing/2014/main" id="{DD86C3CF-F048-41D2-AD95-C8A7C7BD0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DFE73-A494-4E68-A610-26DD36A5E18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05362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425D3E-2E80-44EE-9D89-E401DAE40C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2BC3B0-ACF7-4868-898E-7EC7BC83A8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C7528-947B-4BA7-AED3-941C7191F537}"/>
              </a:ext>
            </a:extLst>
          </p:cNvPr>
          <p:cNvSpPr>
            <a:spLocks noGrp="1"/>
          </p:cNvSpPr>
          <p:nvPr>
            <p:ph type="dt" sz="half" idx="10"/>
          </p:nvPr>
        </p:nvSpPr>
        <p:spPr/>
        <p:txBody>
          <a:bodyPr/>
          <a:lstStyle/>
          <a:p>
            <a:fld id="{52C97067-255B-41CB-B2AE-64BCB3609428}" type="datetimeFigureOut">
              <a:rPr lang="en-US" smtClean="0"/>
              <a:t>3/19/2021</a:t>
            </a:fld>
            <a:endParaRPr lang="en-US"/>
          </a:p>
        </p:txBody>
      </p:sp>
      <p:sp>
        <p:nvSpPr>
          <p:cNvPr id="5" name="Footer Placeholder 4">
            <a:extLst>
              <a:ext uri="{FF2B5EF4-FFF2-40B4-BE49-F238E27FC236}">
                <a16:creationId xmlns:a16="http://schemas.microsoft.com/office/drawing/2014/main" id="{005BA31E-E534-4245-B0FF-CE29800E2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59988-8FE8-4DB3-99E4-B141C204F746}"/>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53344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61E71-B977-4144-A939-464B78800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8D9EE-C155-4767-81DA-FD349BD009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D26D3-17E9-475E-8226-B7B465CC8CC7}"/>
              </a:ext>
            </a:extLst>
          </p:cNvPr>
          <p:cNvSpPr>
            <a:spLocks noGrp="1"/>
          </p:cNvSpPr>
          <p:nvPr>
            <p:ph type="dt" sz="half" idx="10"/>
          </p:nvPr>
        </p:nvSpPr>
        <p:spPr/>
        <p:txBody>
          <a:bodyPr/>
          <a:lstStyle/>
          <a:p>
            <a:fld id="{52C97067-255B-41CB-B2AE-64BCB3609428}" type="datetimeFigureOut">
              <a:rPr lang="en-US" smtClean="0"/>
              <a:t>3/19/2021</a:t>
            </a:fld>
            <a:endParaRPr lang="en-US"/>
          </a:p>
        </p:txBody>
      </p:sp>
      <p:sp>
        <p:nvSpPr>
          <p:cNvPr id="5" name="Footer Placeholder 4">
            <a:extLst>
              <a:ext uri="{FF2B5EF4-FFF2-40B4-BE49-F238E27FC236}">
                <a16:creationId xmlns:a16="http://schemas.microsoft.com/office/drawing/2014/main" id="{6C5C8E52-37F2-4E42-84F7-98AFCB9A3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B24AD-C3C0-4DCA-B101-2C941BC44679}"/>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6153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444CD-6298-42D4-99B8-9A14A5ED55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F7E351-2F68-4F09-B870-2C3767C9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C2AFE8-79CC-4C37-B3EA-3B1AA0C29F0B}"/>
              </a:ext>
            </a:extLst>
          </p:cNvPr>
          <p:cNvSpPr>
            <a:spLocks noGrp="1"/>
          </p:cNvSpPr>
          <p:nvPr>
            <p:ph type="dt" sz="half" idx="10"/>
          </p:nvPr>
        </p:nvSpPr>
        <p:spPr/>
        <p:txBody>
          <a:bodyPr/>
          <a:lstStyle/>
          <a:p>
            <a:fld id="{52C97067-255B-41CB-B2AE-64BCB3609428}" type="datetimeFigureOut">
              <a:rPr lang="en-US" smtClean="0"/>
              <a:t>3/19/2021</a:t>
            </a:fld>
            <a:endParaRPr lang="en-US"/>
          </a:p>
        </p:txBody>
      </p:sp>
      <p:sp>
        <p:nvSpPr>
          <p:cNvPr id="5" name="Footer Placeholder 4">
            <a:extLst>
              <a:ext uri="{FF2B5EF4-FFF2-40B4-BE49-F238E27FC236}">
                <a16:creationId xmlns:a16="http://schemas.microsoft.com/office/drawing/2014/main" id="{C9000F06-15CA-4083-A7A3-944D7A71E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6058F-5329-4979-9B8A-4B474947F415}"/>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995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D0A77-9FD7-4A16-9D10-AF87C5C0E5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EEBD83-7818-4B01-A3ED-5E62346756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D4C391-70BC-41D8-85D7-06CF7B3989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DFB5D2-8430-4809-8EEF-8C63C5D8CBAC}"/>
              </a:ext>
            </a:extLst>
          </p:cNvPr>
          <p:cNvSpPr>
            <a:spLocks noGrp="1"/>
          </p:cNvSpPr>
          <p:nvPr>
            <p:ph type="dt" sz="half" idx="10"/>
          </p:nvPr>
        </p:nvSpPr>
        <p:spPr/>
        <p:txBody>
          <a:bodyPr/>
          <a:lstStyle/>
          <a:p>
            <a:fld id="{52C97067-255B-41CB-B2AE-64BCB3609428}" type="datetimeFigureOut">
              <a:rPr lang="en-US" smtClean="0"/>
              <a:t>3/19/2021</a:t>
            </a:fld>
            <a:endParaRPr lang="en-US"/>
          </a:p>
        </p:txBody>
      </p:sp>
      <p:sp>
        <p:nvSpPr>
          <p:cNvPr id="6" name="Footer Placeholder 5">
            <a:extLst>
              <a:ext uri="{FF2B5EF4-FFF2-40B4-BE49-F238E27FC236}">
                <a16:creationId xmlns:a16="http://schemas.microsoft.com/office/drawing/2014/main" id="{E8EE8786-BA3F-4AF0-B14B-0930DE31EC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B3160-D58B-4F9D-AC2B-B924BAD128DC}"/>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988280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8F231-419F-42FD-B20C-4C2E88CD32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AE3977-CE54-4C48-B079-C848317E5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D1A30-0EFC-4401-8717-C10A70D58C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1685CF-7E15-445B-B070-35E81E387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956431-94C9-43D8-98E5-F705A8438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B8499C-A193-4A6A-B756-B02457C50C62}"/>
              </a:ext>
            </a:extLst>
          </p:cNvPr>
          <p:cNvSpPr>
            <a:spLocks noGrp="1"/>
          </p:cNvSpPr>
          <p:nvPr>
            <p:ph type="dt" sz="half" idx="10"/>
          </p:nvPr>
        </p:nvSpPr>
        <p:spPr/>
        <p:txBody>
          <a:bodyPr/>
          <a:lstStyle/>
          <a:p>
            <a:fld id="{52C97067-255B-41CB-B2AE-64BCB3609428}" type="datetimeFigureOut">
              <a:rPr lang="en-US" smtClean="0"/>
              <a:t>3/19/2021</a:t>
            </a:fld>
            <a:endParaRPr lang="en-US"/>
          </a:p>
        </p:txBody>
      </p:sp>
      <p:sp>
        <p:nvSpPr>
          <p:cNvPr id="8" name="Footer Placeholder 7">
            <a:extLst>
              <a:ext uri="{FF2B5EF4-FFF2-40B4-BE49-F238E27FC236}">
                <a16:creationId xmlns:a16="http://schemas.microsoft.com/office/drawing/2014/main" id="{D7DC1D8C-DFB5-43FF-B233-B55145C8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3D1C81-8571-4D6A-832F-4B43209E6AA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93089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357FA-C253-4C0F-AE13-2D2CFDE47A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4EA01-A331-4814-A5DA-936CD32D2960}"/>
              </a:ext>
            </a:extLst>
          </p:cNvPr>
          <p:cNvSpPr>
            <a:spLocks noGrp="1"/>
          </p:cNvSpPr>
          <p:nvPr>
            <p:ph type="dt" sz="half" idx="10"/>
          </p:nvPr>
        </p:nvSpPr>
        <p:spPr/>
        <p:txBody>
          <a:bodyPr/>
          <a:lstStyle/>
          <a:p>
            <a:fld id="{52C97067-255B-41CB-B2AE-64BCB3609428}" type="datetimeFigureOut">
              <a:rPr lang="en-US" smtClean="0"/>
              <a:t>3/19/2021</a:t>
            </a:fld>
            <a:endParaRPr lang="en-US"/>
          </a:p>
        </p:txBody>
      </p:sp>
      <p:sp>
        <p:nvSpPr>
          <p:cNvPr id="4" name="Footer Placeholder 3">
            <a:extLst>
              <a:ext uri="{FF2B5EF4-FFF2-40B4-BE49-F238E27FC236}">
                <a16:creationId xmlns:a16="http://schemas.microsoft.com/office/drawing/2014/main" id="{6009F032-9B49-463E-B13A-EAC61AAEE7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33197D-6E05-4E10-8D5C-7C3E08404FE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83497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149A39-A010-4E8C-9F2B-863DDF2B6691}"/>
              </a:ext>
            </a:extLst>
          </p:cNvPr>
          <p:cNvSpPr>
            <a:spLocks noGrp="1"/>
          </p:cNvSpPr>
          <p:nvPr>
            <p:ph type="dt" sz="half" idx="10"/>
          </p:nvPr>
        </p:nvSpPr>
        <p:spPr/>
        <p:txBody>
          <a:bodyPr/>
          <a:lstStyle/>
          <a:p>
            <a:fld id="{52C97067-255B-41CB-B2AE-64BCB3609428}" type="datetimeFigureOut">
              <a:rPr lang="en-US" smtClean="0"/>
              <a:t>3/19/2021</a:t>
            </a:fld>
            <a:endParaRPr lang="en-US"/>
          </a:p>
        </p:txBody>
      </p:sp>
      <p:sp>
        <p:nvSpPr>
          <p:cNvPr id="3" name="Footer Placeholder 2">
            <a:extLst>
              <a:ext uri="{FF2B5EF4-FFF2-40B4-BE49-F238E27FC236}">
                <a16:creationId xmlns:a16="http://schemas.microsoft.com/office/drawing/2014/main" id="{919F7236-CB1F-4CE2-84B9-A532503E7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761DA1-8B8E-4B84-986D-8377511A91D4}"/>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87888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ED82-C1E3-4390-85CA-DD8A46CCA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4EEB9B-B08B-469B-BBD9-57ADB10AF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4463CC-C2E5-4CCE-B7E0-F0EE17FA7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F8D8C-E2C0-442B-8D08-DC926624EB1A}"/>
              </a:ext>
            </a:extLst>
          </p:cNvPr>
          <p:cNvSpPr>
            <a:spLocks noGrp="1"/>
          </p:cNvSpPr>
          <p:nvPr>
            <p:ph type="dt" sz="half" idx="10"/>
          </p:nvPr>
        </p:nvSpPr>
        <p:spPr/>
        <p:txBody>
          <a:bodyPr/>
          <a:lstStyle/>
          <a:p>
            <a:fld id="{52C97067-255B-41CB-B2AE-64BCB3609428}" type="datetimeFigureOut">
              <a:rPr lang="en-US" smtClean="0"/>
              <a:t>3/19/2021</a:t>
            </a:fld>
            <a:endParaRPr lang="en-US"/>
          </a:p>
        </p:txBody>
      </p:sp>
      <p:sp>
        <p:nvSpPr>
          <p:cNvPr id="6" name="Footer Placeholder 5">
            <a:extLst>
              <a:ext uri="{FF2B5EF4-FFF2-40B4-BE49-F238E27FC236}">
                <a16:creationId xmlns:a16="http://schemas.microsoft.com/office/drawing/2014/main" id="{24DCBA93-F01B-417F-A911-2B1A32E49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715EE4-6D49-4E6B-BEE2-E698049C2A27}"/>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6008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BA2-AD5D-4774-A8E6-C0807C8D1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4332CA-AF89-458A-813B-0CAB2E709A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9CCDD0-266A-439B-B7A1-55D7D3402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38870-EA97-4B39-8053-DF43AFD18C8B}"/>
              </a:ext>
            </a:extLst>
          </p:cNvPr>
          <p:cNvSpPr>
            <a:spLocks noGrp="1"/>
          </p:cNvSpPr>
          <p:nvPr>
            <p:ph type="dt" sz="half" idx="10"/>
          </p:nvPr>
        </p:nvSpPr>
        <p:spPr/>
        <p:txBody>
          <a:bodyPr/>
          <a:lstStyle/>
          <a:p>
            <a:fld id="{52C97067-255B-41CB-B2AE-64BCB3609428}" type="datetimeFigureOut">
              <a:rPr lang="en-US" smtClean="0"/>
              <a:t>3/19/2021</a:t>
            </a:fld>
            <a:endParaRPr lang="en-US"/>
          </a:p>
        </p:txBody>
      </p:sp>
      <p:sp>
        <p:nvSpPr>
          <p:cNvPr id="6" name="Footer Placeholder 5">
            <a:extLst>
              <a:ext uri="{FF2B5EF4-FFF2-40B4-BE49-F238E27FC236}">
                <a16:creationId xmlns:a16="http://schemas.microsoft.com/office/drawing/2014/main" id="{F7800573-3E59-47A0-BA74-816AE8D60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AA5B1-2080-4C3A-8303-F9356745703B}"/>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8844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44772-54E5-4D08-BEDC-BECC49CFE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AFB288-AB5B-415E-8E57-48B3BE0FF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7DDA2-C57A-4BF8-ADE4-F22E11DE1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97067-255B-41CB-B2AE-64BCB3609428}" type="datetimeFigureOut">
              <a:rPr lang="en-US" smtClean="0"/>
              <a:t>3/19/2021</a:t>
            </a:fld>
            <a:endParaRPr lang="en-US"/>
          </a:p>
        </p:txBody>
      </p:sp>
      <p:sp>
        <p:nvSpPr>
          <p:cNvPr id="5" name="Footer Placeholder 4">
            <a:extLst>
              <a:ext uri="{FF2B5EF4-FFF2-40B4-BE49-F238E27FC236}">
                <a16:creationId xmlns:a16="http://schemas.microsoft.com/office/drawing/2014/main" id="{F1BB2888-6476-4024-8F2A-D8947662D4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1F778C-CDF5-4085-B6F6-B348FC197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9DC0-D471-4868-A16F-642CC4211318}" type="slidenum">
              <a:rPr lang="en-US" smtClean="0"/>
              <a:t>‹#›</a:t>
            </a:fld>
            <a:endParaRPr lang="en-US"/>
          </a:p>
        </p:txBody>
      </p:sp>
    </p:spTree>
    <p:extLst>
      <p:ext uri="{BB962C8B-B14F-4D97-AF65-F5344CB8AC3E}">
        <p14:creationId xmlns:p14="http://schemas.microsoft.com/office/powerpoint/2010/main" val="34200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5314122"/>
          </a:xfrm>
        </p:spPr>
        <p:txBody>
          <a:bodyPr>
            <a:noAutofit/>
          </a:bodyPr>
          <a:lstStyle/>
          <a:p>
            <a:r>
              <a:rPr lang="en-US" sz="10300" dirty="0">
                <a:solidFill>
                  <a:schemeClr val="bg1"/>
                </a:solidFill>
              </a:rPr>
              <a:t>Justification </a:t>
            </a:r>
            <a:br>
              <a:rPr lang="en-US" sz="10300" dirty="0">
                <a:solidFill>
                  <a:schemeClr val="bg1"/>
                </a:solidFill>
              </a:rPr>
            </a:br>
            <a:r>
              <a:rPr lang="en-US" sz="10300" dirty="0">
                <a:solidFill>
                  <a:schemeClr val="bg1"/>
                </a:solidFill>
              </a:rPr>
              <a:t>by Faith </a:t>
            </a:r>
            <a:br>
              <a:rPr lang="en-US" sz="10300" dirty="0">
                <a:solidFill>
                  <a:schemeClr val="bg1"/>
                </a:solidFill>
              </a:rPr>
            </a:br>
            <a:r>
              <a:rPr lang="en-US" sz="10300" dirty="0">
                <a:solidFill>
                  <a:schemeClr val="bg1"/>
                </a:solidFill>
              </a:rPr>
              <a:t>Reconciled with the </a:t>
            </a:r>
            <a:br>
              <a:rPr lang="en-US" sz="10300" dirty="0">
                <a:solidFill>
                  <a:schemeClr val="bg1"/>
                </a:solidFill>
              </a:rPr>
            </a:br>
            <a:r>
              <a:rPr lang="en-US" sz="10300" dirty="0">
                <a:solidFill>
                  <a:schemeClr val="bg1"/>
                </a:solidFill>
              </a:rPr>
              <a:t>Faithfulness of God</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5605670"/>
            <a:ext cx="12192000" cy="1252330"/>
          </a:xfrm>
        </p:spPr>
        <p:txBody>
          <a:bodyPr>
            <a:normAutofit lnSpcReduction="10000"/>
          </a:bodyPr>
          <a:lstStyle/>
          <a:p>
            <a:r>
              <a:rPr lang="en-US" sz="8800" dirty="0">
                <a:solidFill>
                  <a:schemeClr val="bg1"/>
                </a:solidFill>
              </a:rPr>
              <a:t>Romans 11</a:t>
            </a:r>
          </a:p>
        </p:txBody>
      </p:sp>
    </p:spTree>
    <p:extLst>
      <p:ext uri="{BB962C8B-B14F-4D97-AF65-F5344CB8AC3E}">
        <p14:creationId xmlns:p14="http://schemas.microsoft.com/office/powerpoint/2010/main" val="306102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4. Jews Grafted Back In 		17-24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23,24: “if” – free moral agents with the ability to choose; Gentiles had no right to be arrogant; situation could easily be reversed</a:t>
            </a:r>
          </a:p>
        </p:txBody>
      </p:sp>
    </p:spTree>
    <p:extLst>
      <p:ext uri="{BB962C8B-B14F-4D97-AF65-F5344CB8AC3E}">
        <p14:creationId xmlns:p14="http://schemas.microsoft.com/office/powerpoint/2010/main" val="1631440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5400" dirty="0">
                <a:solidFill>
                  <a:schemeClr val="bg1"/>
                </a:solidFill>
              </a:rPr>
              <a:t>5. Jewish Rejection Not Irreversible 	25-32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25,26a: fulness not a ref. to full of Gentiles; does not teach Pre-Millennialism; Jews might be moved to accept Christ</a:t>
            </a:r>
          </a:p>
          <a:p>
            <a:r>
              <a:rPr lang="en-US" sz="5000" dirty="0">
                <a:solidFill>
                  <a:schemeClr val="bg1"/>
                </a:solidFill>
              </a:rPr>
              <a:t>26b,27: Isa. 59:20-21 – to Zion, foretold Deliverer would bring Israel back</a:t>
            </a:r>
          </a:p>
          <a:p>
            <a:r>
              <a:rPr lang="en-US" sz="5000" dirty="0">
                <a:solidFill>
                  <a:schemeClr val="bg1"/>
                </a:solidFill>
              </a:rPr>
              <a:t>28,29: Jewish mob killed Jesus; God’s choice – choosing Israel to be the nation through whom He would fulfill plan</a:t>
            </a:r>
          </a:p>
        </p:txBody>
      </p:sp>
    </p:spTree>
    <p:extLst>
      <p:ext uri="{BB962C8B-B14F-4D97-AF65-F5344CB8AC3E}">
        <p14:creationId xmlns:p14="http://schemas.microsoft.com/office/powerpoint/2010/main" val="256641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5400" dirty="0">
                <a:solidFill>
                  <a:schemeClr val="bg1"/>
                </a:solidFill>
              </a:rPr>
              <a:t>5. Jewish Rejection Not Irreversible 	25-32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30,31: Mercy – 4x in 30-32</a:t>
            </a:r>
          </a:p>
          <a:p>
            <a:r>
              <a:rPr lang="en-US" sz="5000" dirty="0">
                <a:solidFill>
                  <a:schemeClr val="bg1"/>
                </a:solidFill>
              </a:rPr>
              <a:t>32: Shut up: McCord: God imprisoned everyone in disobedience; does not teach universal salvation</a:t>
            </a:r>
          </a:p>
        </p:txBody>
      </p:sp>
    </p:spTree>
    <p:extLst>
      <p:ext uri="{BB962C8B-B14F-4D97-AF65-F5344CB8AC3E}">
        <p14:creationId xmlns:p14="http://schemas.microsoft.com/office/powerpoint/2010/main" val="3543947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6. Doxology: the Mercy of God 	33-36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Should be read aloud – several times</a:t>
            </a:r>
          </a:p>
          <a:p>
            <a:r>
              <a:rPr lang="en-US" sz="5000" dirty="0">
                <a:solidFill>
                  <a:schemeClr val="bg1"/>
                </a:solidFill>
              </a:rPr>
              <a:t>33: rare glimpse into the minds &amp; methods of God; so deep: cannot comprehend; </a:t>
            </a:r>
            <a:r>
              <a:rPr lang="en-US" sz="4400" dirty="0">
                <a:solidFill>
                  <a:schemeClr val="bg1"/>
                </a:solidFill>
              </a:rPr>
              <a:t>Isa. 55:8-9</a:t>
            </a:r>
          </a:p>
          <a:p>
            <a:r>
              <a:rPr lang="en-US" sz="5000" dirty="0">
                <a:solidFill>
                  <a:schemeClr val="bg1"/>
                </a:solidFill>
              </a:rPr>
              <a:t>34: Isa. 40:13: Counsellor: Advisor [McCord]; praise prompted by what we do not know about God [Morris]; [1] cannot know everything about God</a:t>
            </a:r>
          </a:p>
          <a:p>
            <a:r>
              <a:rPr lang="en-US" sz="5000" dirty="0">
                <a:solidFill>
                  <a:schemeClr val="bg1"/>
                </a:solidFill>
              </a:rPr>
              <a:t>35: [2] can never put God in our debt; </a:t>
            </a:r>
            <a:r>
              <a:rPr lang="en-US" sz="3600" dirty="0">
                <a:solidFill>
                  <a:schemeClr val="bg1"/>
                </a:solidFill>
              </a:rPr>
              <a:t>Job. 41:11</a:t>
            </a:r>
            <a:endParaRPr lang="en-US" sz="5000" dirty="0">
              <a:solidFill>
                <a:schemeClr val="bg1"/>
              </a:solidFill>
            </a:endParaRPr>
          </a:p>
        </p:txBody>
      </p:sp>
    </p:spTree>
    <p:extLst>
      <p:ext uri="{BB962C8B-B14F-4D97-AF65-F5344CB8AC3E}">
        <p14:creationId xmlns:p14="http://schemas.microsoft.com/office/powerpoint/2010/main" val="178740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6. Doxology: the Mercy of God 	33-36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36: [3] know God is marvelous beyond Words</a:t>
            </a:r>
          </a:p>
          <a:p>
            <a:r>
              <a:rPr lang="en-US" sz="5000" dirty="0">
                <a:solidFill>
                  <a:schemeClr val="bg1"/>
                </a:solidFill>
              </a:rPr>
              <a:t>Difficult section ends on a note of confidence</a:t>
            </a:r>
          </a:p>
        </p:txBody>
      </p:sp>
    </p:spTree>
    <p:extLst>
      <p:ext uri="{BB962C8B-B14F-4D97-AF65-F5344CB8AC3E}">
        <p14:creationId xmlns:p14="http://schemas.microsoft.com/office/powerpoint/2010/main" val="3825376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637898"/>
            <a:ext cx="12191998" cy="6602759"/>
          </a:xfrm>
        </p:spPr>
        <p:txBody>
          <a:bodyPr>
            <a:noAutofit/>
          </a:bodyPr>
          <a:lstStyle/>
          <a:p>
            <a:pPr marL="914400" indent="-914400">
              <a:buFont typeface="+mj-lt"/>
              <a:buAutoNum type="arabicPeriod"/>
            </a:pPr>
            <a:r>
              <a:rPr lang="en-US" sz="4000" dirty="0">
                <a:solidFill>
                  <a:schemeClr val="bg1"/>
                </a:solidFill>
              </a:rPr>
              <a:t>Just as the Jews were not rejected by God, today we are not rejected by God. Instead, people turn their backs on God and things then go awry.</a:t>
            </a:r>
          </a:p>
          <a:p>
            <a:pPr marL="914400" indent="-914400">
              <a:buFont typeface="+mj-lt"/>
              <a:buAutoNum type="arabicPeriod"/>
            </a:pPr>
            <a:r>
              <a:rPr lang="en-US" sz="4000" dirty="0">
                <a:solidFill>
                  <a:schemeClr val="bg1"/>
                </a:solidFill>
              </a:rPr>
              <a:t>Today, both Jews and Gentiles have been grafted together in Christ in the Church. </a:t>
            </a:r>
            <a:r>
              <a:rPr lang="en-US" sz="4000">
                <a:solidFill>
                  <a:schemeClr val="bg1"/>
                </a:solidFill>
              </a:rPr>
              <a:t>We are not </a:t>
            </a:r>
            <a:r>
              <a:rPr lang="en-US" sz="4000" dirty="0">
                <a:solidFill>
                  <a:schemeClr val="bg1"/>
                </a:solidFill>
              </a:rPr>
              <a:t>groups but a unified group.</a:t>
            </a:r>
          </a:p>
          <a:p>
            <a:pPr marL="914400" indent="-914400">
              <a:buFont typeface="+mj-lt"/>
              <a:buAutoNum type="arabicPeriod"/>
            </a:pPr>
            <a:r>
              <a:rPr lang="en-US" sz="4000" dirty="0">
                <a:solidFill>
                  <a:schemeClr val="bg1"/>
                </a:solidFill>
              </a:rPr>
              <a:t>There are some things we will never know about God on this side of eternity. If we have the ability to ask questions on the other side it will be irrelevant. Instead of getting bent out of shape over what we don’t know, focus on what we do know. 2 Peter 1:3.</a:t>
            </a:r>
          </a:p>
        </p:txBody>
      </p:sp>
    </p:spTree>
    <p:extLst>
      <p:ext uri="{BB962C8B-B14F-4D97-AF65-F5344CB8AC3E}">
        <p14:creationId xmlns:p14="http://schemas.microsoft.com/office/powerpoint/2010/main" val="393235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6858000"/>
          </a:xfrm>
        </p:spPr>
        <p:txBody>
          <a:bodyPr>
            <a:normAutofit/>
          </a:bodyPr>
          <a:lstStyle/>
          <a:p>
            <a:pPr algn="ctr"/>
            <a:r>
              <a:rPr lang="en-US" sz="6600" dirty="0">
                <a:solidFill>
                  <a:schemeClr val="bg1"/>
                </a:solidFill>
              </a:rPr>
              <a:t>For a copy of these notes:</a:t>
            </a:r>
            <a:br>
              <a:rPr lang="en-US" sz="6600" dirty="0">
                <a:solidFill>
                  <a:schemeClr val="bg1"/>
                </a:solidFill>
              </a:rPr>
            </a:br>
            <a:br>
              <a:rPr lang="en-US" sz="6600" dirty="0">
                <a:solidFill>
                  <a:schemeClr val="bg1"/>
                </a:solidFill>
              </a:rPr>
            </a:br>
            <a:r>
              <a:rPr lang="en-US" sz="6000" dirty="0">
                <a:solidFill>
                  <a:schemeClr val="bg1"/>
                </a:solidFill>
              </a:rPr>
              <a:t>thejustinreedshow.com/bibleresources</a:t>
            </a:r>
            <a:br>
              <a:rPr lang="en-US" sz="6000" dirty="0">
                <a:solidFill>
                  <a:schemeClr val="bg1"/>
                </a:solidFill>
              </a:rPr>
            </a:br>
            <a:r>
              <a:rPr lang="en-US" sz="6000" b="1" dirty="0">
                <a:solidFill>
                  <a:schemeClr val="bg1"/>
                </a:solidFill>
              </a:rPr>
              <a:t>or</a:t>
            </a:r>
            <a:r>
              <a:rPr lang="en-US" sz="6000" dirty="0">
                <a:solidFill>
                  <a:schemeClr val="bg1"/>
                </a:solidFill>
              </a:rPr>
              <a:t> </a:t>
            </a:r>
            <a:br>
              <a:rPr lang="en-US" sz="6000" dirty="0">
                <a:solidFill>
                  <a:schemeClr val="bg1"/>
                </a:solidFill>
              </a:rPr>
            </a:br>
            <a:r>
              <a:rPr lang="en-US" sz="6000" dirty="0">
                <a:solidFill>
                  <a:schemeClr val="bg1"/>
                </a:solidFill>
              </a:rPr>
              <a:t>Google: Justin Reed Bible</a:t>
            </a:r>
            <a:br>
              <a:rPr lang="en-US" sz="6600" dirty="0">
                <a:solidFill>
                  <a:schemeClr val="bg1"/>
                </a:solidFill>
              </a:rPr>
            </a:br>
            <a:br>
              <a:rPr lang="en-US" sz="6600">
                <a:solidFill>
                  <a:schemeClr val="bg1"/>
                </a:solidFill>
              </a:rPr>
            </a:br>
            <a:r>
              <a:rPr lang="en-US" sz="6600">
                <a:solidFill>
                  <a:schemeClr val="bg1"/>
                </a:solidFill>
              </a:rPr>
              <a:t>Class </a:t>
            </a:r>
            <a:r>
              <a:rPr lang="en-US" sz="6600" dirty="0">
                <a:solidFill>
                  <a:schemeClr val="bg1"/>
                </a:solidFill>
              </a:rPr>
              <a:t>Notes &gt; Notes &amp; PowerPoint</a:t>
            </a:r>
          </a:p>
        </p:txBody>
      </p:sp>
    </p:spTree>
    <p:extLst>
      <p:ext uri="{BB962C8B-B14F-4D97-AF65-F5344CB8AC3E}">
        <p14:creationId xmlns:p14="http://schemas.microsoft.com/office/powerpoint/2010/main" val="3740799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5D7EE40-CFB1-411B-B9A5-3D4A940C3B0F}"/>
              </a:ext>
            </a:extLst>
          </p:cNvPr>
          <p:cNvSpPr>
            <a:spLocks noGrp="1"/>
          </p:cNvSpPr>
          <p:nvPr>
            <p:ph idx="1"/>
          </p:nvPr>
        </p:nvSpPr>
        <p:spPr>
          <a:xfrm>
            <a:off x="838200" y="1253331"/>
            <a:ext cx="10515600" cy="4351338"/>
          </a:xfrm>
        </p:spPr>
        <p:txBody>
          <a:bodyPr/>
          <a:lstStyle/>
          <a:p>
            <a:pPr marL="0" indent="0" algn="ctr">
              <a:buNone/>
            </a:pPr>
            <a:r>
              <a:rPr lang="en-US" dirty="0">
                <a:solidFill>
                  <a:srgbClr val="FFFF00"/>
                </a:solidFill>
              </a:rPr>
              <a:t>Sermon © 2021 Justin D. Reed</a:t>
            </a:r>
            <a:br>
              <a:rPr lang="en-US" dirty="0">
                <a:solidFill>
                  <a:srgbClr val="FFFF00"/>
                </a:solidFill>
              </a:rPr>
            </a:br>
            <a:r>
              <a:rPr lang="en-US" dirty="0">
                <a:solidFill>
                  <a:srgbClr val="FFFF00"/>
                </a:solidFill>
              </a:rPr>
              <a:t>Presentation © 2021 Justin D. Reed</a:t>
            </a:r>
          </a:p>
          <a:p>
            <a:pPr marL="0" indent="0" algn="ctr">
              <a:buNone/>
            </a:pPr>
            <a:endParaRPr lang="en-US" dirty="0">
              <a:solidFill>
                <a:srgbClr val="FFFF00"/>
              </a:solidFill>
            </a:endParaRPr>
          </a:p>
          <a:p>
            <a:pPr marL="0" indent="0" algn="ctr">
              <a:buNone/>
            </a:pPr>
            <a:r>
              <a:rPr lang="en-US" dirty="0">
                <a:solidFill>
                  <a:srgbClr val="FFFF00"/>
                </a:solidFill>
              </a:rPr>
              <a:t>Provided free through Justin Reed’s Bible Resources</a:t>
            </a:r>
            <a:br>
              <a:rPr lang="en-US" dirty="0">
                <a:solidFill>
                  <a:srgbClr val="FFFF00"/>
                </a:solidFill>
              </a:rPr>
            </a:br>
            <a:r>
              <a:rPr lang="en-US" dirty="0">
                <a:solidFill>
                  <a:srgbClr val="FFFF00"/>
                </a:solidFill>
              </a:rPr>
              <a:t>Post Office Box 292, Woodbury TN 37190</a:t>
            </a:r>
            <a:br>
              <a:rPr lang="en-US" dirty="0">
                <a:solidFill>
                  <a:srgbClr val="FFFF00"/>
                </a:solidFill>
              </a:rPr>
            </a:br>
            <a:r>
              <a:rPr lang="en-US" dirty="0">
                <a:solidFill>
                  <a:srgbClr val="FFFF00"/>
                </a:solidFill>
              </a:rPr>
              <a:t>thejustinreedshow.com/</a:t>
            </a:r>
            <a:r>
              <a:rPr lang="en-US" dirty="0" err="1">
                <a:solidFill>
                  <a:srgbClr val="FFFF00"/>
                </a:solidFill>
              </a:rPr>
              <a:t>bibleresources</a:t>
            </a:r>
            <a:endParaRPr lang="en-US" dirty="0">
              <a:solidFill>
                <a:srgbClr val="FFFF00"/>
              </a:solidFill>
            </a:endParaRPr>
          </a:p>
          <a:p>
            <a:pPr marL="0" indent="0" algn="ctr">
              <a:buNone/>
            </a:pPr>
            <a:endParaRPr lang="en-US" dirty="0">
              <a:solidFill>
                <a:srgbClr val="FFFF00"/>
              </a:solidFill>
            </a:endParaRPr>
          </a:p>
          <a:p>
            <a:pPr marL="0" indent="0" algn="ctr">
              <a:buNone/>
            </a:pPr>
            <a:r>
              <a:rPr lang="en-US" dirty="0">
                <a:solidFill>
                  <a:srgbClr val="FFFF00"/>
                </a:solidFill>
              </a:rPr>
              <a:t>“To God be the Glory!”</a:t>
            </a:r>
          </a:p>
          <a:p>
            <a:pPr marL="0" indent="0" algn="ctr">
              <a:buNone/>
            </a:pPr>
            <a:r>
              <a:rPr lang="en-US" dirty="0">
                <a:solidFill>
                  <a:srgbClr val="FFFF00"/>
                </a:solidFill>
              </a:rPr>
              <a:t>127</a:t>
            </a:r>
          </a:p>
        </p:txBody>
      </p:sp>
    </p:spTree>
    <p:extLst>
      <p:ext uri="{BB962C8B-B14F-4D97-AF65-F5344CB8AC3E}">
        <p14:creationId xmlns:p14="http://schemas.microsoft.com/office/powerpoint/2010/main" val="337209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7513983"/>
          </a:xfrm>
        </p:spPr>
        <p:txBody>
          <a:bodyPr>
            <a:noAutofit/>
          </a:bodyPr>
          <a:lstStyle/>
          <a:p>
            <a:r>
              <a:rPr lang="en-US" sz="4000" dirty="0">
                <a:solidFill>
                  <a:schemeClr val="bg1"/>
                </a:solidFill>
              </a:rPr>
              <a:t>1: Depicting the Gentiles; thesis: 1:16</a:t>
            </a:r>
          </a:p>
          <a:p>
            <a:r>
              <a:rPr lang="en-US" sz="4000" dirty="0">
                <a:solidFill>
                  <a:schemeClr val="bg1"/>
                </a:solidFill>
              </a:rPr>
              <a:t>2: What About the Jews?</a:t>
            </a:r>
          </a:p>
          <a:p>
            <a:r>
              <a:rPr lang="en-US" sz="4000" dirty="0">
                <a:solidFill>
                  <a:schemeClr val="bg1"/>
                </a:solidFill>
              </a:rPr>
              <a:t>3: A Worldwide Dilemma</a:t>
            </a:r>
          </a:p>
          <a:p>
            <a:r>
              <a:rPr lang="en-US" sz="4000" dirty="0">
                <a:solidFill>
                  <a:schemeClr val="bg1"/>
                </a:solidFill>
              </a:rPr>
              <a:t>4: Abraham: the Man of Faith</a:t>
            </a:r>
          </a:p>
          <a:p>
            <a:r>
              <a:rPr lang="en-US" sz="4000" dirty="0">
                <a:solidFill>
                  <a:schemeClr val="bg1"/>
                </a:solidFill>
              </a:rPr>
              <a:t>5: The Blessing of Peace</a:t>
            </a:r>
          </a:p>
          <a:p>
            <a:r>
              <a:rPr lang="en-US" sz="4000" dirty="0">
                <a:solidFill>
                  <a:schemeClr val="bg1"/>
                </a:solidFill>
              </a:rPr>
              <a:t>6: Having Died, We Live</a:t>
            </a:r>
          </a:p>
          <a:p>
            <a:r>
              <a:rPr lang="en-US" sz="4000" dirty="0">
                <a:solidFill>
                  <a:schemeClr val="bg1"/>
                </a:solidFill>
              </a:rPr>
              <a:t>7: Dead, but Joined to Christ</a:t>
            </a:r>
          </a:p>
          <a:p>
            <a:r>
              <a:rPr lang="en-US" sz="4000" dirty="0">
                <a:solidFill>
                  <a:schemeClr val="bg1"/>
                </a:solidFill>
              </a:rPr>
              <a:t>8: Glorified with Christ</a:t>
            </a:r>
          </a:p>
          <a:p>
            <a:r>
              <a:rPr lang="en-US" sz="4000" dirty="0">
                <a:solidFill>
                  <a:schemeClr val="bg1"/>
                </a:solidFill>
              </a:rPr>
              <a:t>9-10: Justification by Faith Reconciled with the Promise Made to Israel, Parts 1-2</a:t>
            </a:r>
          </a:p>
        </p:txBody>
      </p:sp>
    </p:spTree>
    <p:extLst>
      <p:ext uri="{BB962C8B-B14F-4D97-AF65-F5344CB8AC3E}">
        <p14:creationId xmlns:p14="http://schemas.microsoft.com/office/powerpoint/2010/main" val="114133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11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10 poses question: “Had God no longer any interest in those who had once been His covenant people?” Ch. 11 answers question.</a:t>
            </a:r>
          </a:p>
        </p:txBody>
      </p:sp>
    </p:spTree>
    <p:extLst>
      <p:ext uri="{BB962C8B-B14F-4D97-AF65-F5344CB8AC3E}">
        <p14:creationId xmlns:p14="http://schemas.microsoft.com/office/powerpoint/2010/main" val="142708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Jews Not Rejected by God 	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 Ps. 94:14 quoted; rejected by and large but kept small remnant; proof: Paul an Israelite</a:t>
            </a:r>
          </a:p>
          <a:p>
            <a:r>
              <a:rPr lang="en-US" sz="5000" dirty="0">
                <a:solidFill>
                  <a:schemeClr val="bg1"/>
                </a:solidFill>
              </a:rPr>
              <a:t>2-3: most Jews had not met God’s </a:t>
            </a:r>
            <a:r>
              <a:rPr lang="en-US" sz="5000" dirty="0" err="1">
                <a:solidFill>
                  <a:schemeClr val="bg1"/>
                </a:solidFill>
              </a:rPr>
              <a:t>qualif’ns</a:t>
            </a:r>
            <a:endParaRPr lang="en-US" sz="5000" dirty="0">
              <a:solidFill>
                <a:schemeClr val="bg1"/>
              </a:solidFill>
            </a:endParaRPr>
          </a:p>
          <a:p>
            <a:r>
              <a:rPr lang="en-US" sz="5000" dirty="0">
                <a:solidFill>
                  <a:schemeClr val="bg1"/>
                </a:solidFill>
              </a:rPr>
              <a:t>4: not the end of the story – 1 Kings 19:18; 7,000 (20,000? women/children); 3,000 Pent.</a:t>
            </a:r>
          </a:p>
          <a:p>
            <a:r>
              <a:rPr lang="en-US" sz="5000" dirty="0">
                <a:solidFill>
                  <a:schemeClr val="bg1"/>
                </a:solidFill>
              </a:rPr>
              <a:t>5-6: remnant: GK: that which is left; remnant always saved: Noah, Sodom &amp; Gomorrah, Jews returning from captivity</a:t>
            </a:r>
          </a:p>
        </p:txBody>
      </p:sp>
    </p:spTree>
    <p:extLst>
      <p:ext uri="{BB962C8B-B14F-4D97-AF65-F5344CB8AC3E}">
        <p14:creationId xmlns:p14="http://schemas.microsoft.com/office/powerpoint/2010/main" val="425138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Hardening of the Jews		7-10</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7: hardened: to make hard/render insensitive</a:t>
            </a:r>
            <a:r>
              <a:rPr lang="en-US" dirty="0">
                <a:solidFill>
                  <a:schemeClr val="bg1"/>
                </a:solidFill>
              </a:rPr>
              <a:t>,</a:t>
            </a:r>
            <a:r>
              <a:rPr lang="en-US" sz="5000" dirty="0">
                <a:solidFill>
                  <a:schemeClr val="bg1"/>
                </a:solidFill>
              </a:rPr>
              <a:t> God hardens heart of those that already have</a:t>
            </a:r>
          </a:p>
          <a:p>
            <a:r>
              <a:rPr lang="en-US" sz="5000" dirty="0">
                <a:solidFill>
                  <a:schemeClr val="bg1"/>
                </a:solidFill>
              </a:rPr>
              <a:t>8: proof: Deut. 29:4 plus Isa. 29:10</a:t>
            </a:r>
          </a:p>
          <a:p>
            <a:r>
              <a:rPr lang="en-US" sz="5000" dirty="0">
                <a:solidFill>
                  <a:schemeClr val="bg1"/>
                </a:solidFill>
              </a:rPr>
              <a:t>9-10: Ps. 69:22-23 – David asking God to take action against the Jews</a:t>
            </a:r>
          </a:p>
        </p:txBody>
      </p:sp>
    </p:spTree>
    <p:extLst>
      <p:ext uri="{BB962C8B-B14F-4D97-AF65-F5344CB8AC3E}">
        <p14:creationId xmlns:p14="http://schemas.microsoft.com/office/powerpoint/2010/main" val="1693625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3. Jewish Rejection &amp; Gentile Reception 	11-16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Theme of rest of chapter: God was extending to them the opportunity to repent and turn to Him</a:t>
            </a:r>
          </a:p>
          <a:p>
            <a:r>
              <a:rPr lang="en-US" sz="5000" dirty="0">
                <a:solidFill>
                  <a:schemeClr val="bg1"/>
                </a:solidFill>
              </a:rPr>
              <a:t>11: </a:t>
            </a:r>
            <a:r>
              <a:rPr lang="en-US" sz="5000" cap="small" dirty="0" err="1">
                <a:solidFill>
                  <a:schemeClr val="bg1"/>
                </a:solidFill>
              </a:rPr>
              <a:t>niv</a:t>
            </a:r>
            <a:r>
              <a:rPr lang="en-US" sz="5000" dirty="0">
                <a:solidFill>
                  <a:schemeClr val="bg1"/>
                </a:solidFill>
              </a:rPr>
              <a:t>: “beyond recovery” added; good result of falling: salvation to Gentiles, Jews jealous, want to come back</a:t>
            </a:r>
          </a:p>
          <a:p>
            <a:r>
              <a:rPr lang="en-US" sz="5000" dirty="0">
                <a:solidFill>
                  <a:schemeClr val="bg1"/>
                </a:solidFill>
              </a:rPr>
              <a:t>12: fulfillment: fulfilling God’s purpose</a:t>
            </a:r>
          </a:p>
        </p:txBody>
      </p:sp>
    </p:spTree>
    <p:extLst>
      <p:ext uri="{BB962C8B-B14F-4D97-AF65-F5344CB8AC3E}">
        <p14:creationId xmlns:p14="http://schemas.microsoft.com/office/powerpoint/2010/main" val="3525942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3. Jewish Rejection &amp; Gentile Reception 	11-16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13-14: specifically to Gentile Christians through end of Ch.; no reason for pride as Jewish rejection was not final</a:t>
            </a:r>
          </a:p>
          <a:p>
            <a:r>
              <a:rPr lang="en-US" sz="5000" dirty="0">
                <a:solidFill>
                  <a:schemeClr val="bg1"/>
                </a:solidFill>
              </a:rPr>
              <a:t>15: Jewish rejection provided a time for Gentile preaching</a:t>
            </a:r>
          </a:p>
          <a:p>
            <a:r>
              <a:rPr lang="en-US" sz="5000" dirty="0">
                <a:solidFill>
                  <a:schemeClr val="bg1"/>
                </a:solidFill>
              </a:rPr>
              <a:t>16: 2 metaphors: 1] ceremonial illustration: lump holy [dough from first fruits offered to God]; 2] agricultural illustration</a:t>
            </a:r>
          </a:p>
        </p:txBody>
      </p:sp>
    </p:spTree>
    <p:extLst>
      <p:ext uri="{BB962C8B-B14F-4D97-AF65-F5344CB8AC3E}">
        <p14:creationId xmlns:p14="http://schemas.microsoft.com/office/powerpoint/2010/main" val="3886056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4. Jews Grafted Back In 		17-24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Gentiles had no reason to feel proud – they did not deserve what God had done for them</a:t>
            </a:r>
          </a:p>
          <a:p>
            <a:r>
              <a:rPr lang="en-US" sz="5000" dirty="0">
                <a:solidFill>
                  <a:schemeClr val="bg1"/>
                </a:solidFill>
              </a:rPr>
              <a:t>17: olive tree: foliage seen everywhere around Med. Sea; oil for cooking, medicinal benefits; grafting: joining 2 types of plants; wild trees hardier; would graft branch from cultivated [Sm.] one to make wild stronger &gt; more olives, Lg.; Jews: broken off branches</a:t>
            </a:r>
          </a:p>
        </p:txBody>
      </p:sp>
    </p:spTree>
    <p:extLst>
      <p:ext uri="{BB962C8B-B14F-4D97-AF65-F5344CB8AC3E}">
        <p14:creationId xmlns:p14="http://schemas.microsoft.com/office/powerpoint/2010/main" val="312337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4. Jews Grafted Back In 		17-24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18: application: don’t be arrogant; by grace, God grafted</a:t>
            </a:r>
          </a:p>
          <a:p>
            <a:r>
              <a:rPr lang="en-US" sz="5000" dirty="0">
                <a:solidFill>
                  <a:schemeClr val="bg1"/>
                </a:solidFill>
              </a:rPr>
              <a:t>19: some Gentiles thought Jews were broken off in order to make room &gt; not true</a:t>
            </a:r>
          </a:p>
          <a:p>
            <a:r>
              <a:rPr lang="en-US" sz="5000" dirty="0">
                <a:solidFill>
                  <a:schemeClr val="bg1"/>
                </a:solidFill>
              </a:rPr>
              <a:t>20: GK: mind not high things</a:t>
            </a:r>
          </a:p>
          <a:p>
            <a:r>
              <a:rPr lang="en-US" sz="5000" dirty="0">
                <a:solidFill>
                  <a:schemeClr val="bg1"/>
                </a:solidFill>
              </a:rPr>
              <a:t>21: P issues a warning: God not ‘spare’ them</a:t>
            </a:r>
          </a:p>
          <a:p>
            <a:r>
              <a:rPr lang="en-US" sz="5000" dirty="0">
                <a:solidFill>
                  <a:schemeClr val="bg1"/>
                </a:solidFill>
              </a:rPr>
              <a:t>22: Emphasis on saving faith having “from the heart obedience”</a:t>
            </a:r>
          </a:p>
        </p:txBody>
      </p:sp>
    </p:spTree>
    <p:extLst>
      <p:ext uri="{BB962C8B-B14F-4D97-AF65-F5344CB8AC3E}">
        <p14:creationId xmlns:p14="http://schemas.microsoft.com/office/powerpoint/2010/main" val="785705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17826</TotalTime>
  <Words>1023</Words>
  <Application>Microsoft Office PowerPoint</Application>
  <PresentationFormat>Widescreen</PresentationFormat>
  <Paragraphs>69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Justification  by Faith  Reconciled with the  Faithfulness of God</vt:lpstr>
      <vt:lpstr>PowerPoint Presentation</vt:lpstr>
      <vt:lpstr>Romans 11</vt:lpstr>
      <vt:lpstr>1. Jews Not Rejected by God  1-6</vt:lpstr>
      <vt:lpstr>2. Hardening of the Jews  7-10</vt:lpstr>
      <vt:lpstr>3. Jewish Rejection &amp; Gentile Reception  11-16</vt:lpstr>
      <vt:lpstr>3. Jewish Rejection &amp; Gentile Reception  11-16</vt:lpstr>
      <vt:lpstr>4. Jews Grafted Back In   17-24</vt:lpstr>
      <vt:lpstr>4. Jews Grafted Back In   17-24</vt:lpstr>
      <vt:lpstr>4. Jews Grafted Back In   17-24</vt:lpstr>
      <vt:lpstr>5. Jewish Rejection Not Irreversible  25-32</vt:lpstr>
      <vt:lpstr>5. Jewish Rejection Not Irreversible  25-32</vt:lpstr>
      <vt:lpstr>6. Doxology: the Mercy of God  33-36</vt:lpstr>
      <vt:lpstr>6. Doxology: the Mercy of God  33-36</vt:lpstr>
      <vt:lpstr>Lessons</vt:lpstr>
      <vt:lpstr>For a copy of these notes:  thejustinreedshow.com/bibleresources or  Google: Justin Reed Bible  Class Notes &gt; Notes &amp; PowerPoint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at Five” Series: Overcoming the World</dc:title>
  <dc:creator>Justin D. Reed</dc:creator>
  <cp:lastModifiedBy>Justin D. Reed</cp:lastModifiedBy>
  <cp:revision>291</cp:revision>
  <dcterms:created xsi:type="dcterms:W3CDTF">2020-03-28T20:11:58Z</dcterms:created>
  <dcterms:modified xsi:type="dcterms:W3CDTF">2021-03-20T02:34:48Z</dcterms:modified>
</cp:coreProperties>
</file>