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305" r:id="rId6"/>
    <p:sldId id="306" r:id="rId7"/>
    <p:sldId id="303" r:id="rId8"/>
    <p:sldId id="304" r:id="rId9"/>
    <p:sldId id="301" r:id="rId10"/>
    <p:sldId id="302" r:id="rId11"/>
    <p:sldId id="299" r:id="rId12"/>
    <p:sldId id="300" r:id="rId13"/>
    <p:sldId id="307" r:id="rId14"/>
    <p:sldId id="296" r:id="rId15"/>
    <p:sldId id="288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Moses: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the Ten Commandments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Exodus 20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8. Don’t Steal – Ex. 20:15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Should be plain and simple: if it is not yours, do not take it (possessions, persons, etc.)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9. Don’t Bear False Witness </a:t>
            </a:r>
            <a:r>
              <a:rPr lang="en-US" dirty="0">
                <a:solidFill>
                  <a:schemeClr val="bg1"/>
                </a:solidFill>
              </a:rPr>
              <a:t>– Ex. 20:16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command deals with people in court and people standing up for one another.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At the trial of Jesus, they could not even pay two people to agree to bear false witness against Jesus [later they agree]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(Matthew 26:59-61)</a:t>
            </a:r>
          </a:p>
        </p:txBody>
      </p:sp>
    </p:spTree>
    <p:extLst>
      <p:ext uri="{BB962C8B-B14F-4D97-AF65-F5344CB8AC3E}">
        <p14:creationId xmlns:p14="http://schemas.microsoft.com/office/powerpoint/2010/main" val="147692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10. Don’t Covet – Ex. 20:17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one attacks down to the heart of Israel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They cannot covet (defined: yearn to possess or have [something]) anything!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is very specific in His Commands!</a:t>
            </a:r>
          </a:p>
        </p:txBody>
      </p:sp>
    </p:spTree>
    <p:extLst>
      <p:ext uri="{BB962C8B-B14F-4D97-AF65-F5344CB8AC3E}">
        <p14:creationId xmlns:p14="http://schemas.microsoft.com/office/powerpoint/2010/main" val="26444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5433218" y="-1364974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AM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0"/>
            <a:ext cx="10959548" cy="6858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= Idolatry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A = Adultery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M = Murder</a:t>
            </a:r>
          </a:p>
          <a:p>
            <a:r>
              <a:rPr lang="en-US" sz="4000" dirty="0">
                <a:solidFill>
                  <a:schemeClr val="bg1"/>
                </a:solidFill>
              </a:rPr>
              <a:t>T = Take (steal)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H = Honor (parents)</a:t>
            </a:r>
          </a:p>
          <a:p>
            <a:r>
              <a:rPr lang="en-US" sz="4000" dirty="0">
                <a:solidFill>
                  <a:schemeClr val="bg1"/>
                </a:solidFill>
              </a:rPr>
              <a:t>E = Envy (covet)</a:t>
            </a:r>
          </a:p>
          <a:p>
            <a:r>
              <a:rPr lang="en-US" sz="4000" dirty="0">
                <a:solidFill>
                  <a:schemeClr val="bg1"/>
                </a:solidFill>
              </a:rPr>
              <a:t>L = Lie</a:t>
            </a:r>
          </a:p>
          <a:p>
            <a:r>
              <a:rPr lang="en-US" sz="4000" dirty="0">
                <a:solidFill>
                  <a:schemeClr val="bg1"/>
                </a:solidFill>
              </a:rPr>
              <a:t>O = One (Only ONE to worship)</a:t>
            </a:r>
          </a:p>
          <a:p>
            <a:r>
              <a:rPr lang="en-US" sz="4000" dirty="0">
                <a:solidFill>
                  <a:schemeClr val="bg1"/>
                </a:solidFill>
              </a:rPr>
              <a:t>R = Rest</a:t>
            </a:r>
          </a:p>
          <a:p>
            <a:r>
              <a:rPr lang="en-US" sz="4000" dirty="0">
                <a:solidFill>
                  <a:schemeClr val="bg1"/>
                </a:solidFill>
              </a:rPr>
              <a:t>D = Disrespect (using Name in Vain)</a:t>
            </a:r>
          </a:p>
        </p:txBody>
      </p:sp>
    </p:spTree>
    <p:extLst>
      <p:ext uri="{BB962C8B-B14F-4D97-AF65-F5344CB8AC3E}">
        <p14:creationId xmlns:p14="http://schemas.microsoft.com/office/powerpoint/2010/main" val="159242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God’s commands are specific and binding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God’s commands teach us how to treat both God and our fellow man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9 out of 10 commands are carried over into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5pm Live at Five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 World Behind Me, the Cross Before Me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Ten Commandments/Decalogue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basis for the Law of Moses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These form the </a:t>
            </a:r>
            <a:r>
              <a:rPr lang="en-US" sz="5000" i="1" dirty="0">
                <a:solidFill>
                  <a:schemeClr val="bg1"/>
                </a:solidFill>
              </a:rPr>
              <a:t>Preamble</a:t>
            </a:r>
            <a:r>
              <a:rPr lang="en-US" sz="5000" dirty="0">
                <a:solidFill>
                  <a:schemeClr val="bg1"/>
                </a:solidFill>
              </a:rPr>
              <a:t>, followed by </a:t>
            </a:r>
            <a:r>
              <a:rPr lang="en-US" sz="5000" i="1" dirty="0">
                <a:solidFill>
                  <a:schemeClr val="bg1"/>
                </a:solidFill>
              </a:rPr>
              <a:t>Judgments</a:t>
            </a:r>
            <a:r>
              <a:rPr lang="en-US" sz="5000" dirty="0">
                <a:solidFill>
                  <a:schemeClr val="bg1"/>
                </a:solidFill>
              </a:rPr>
              <a:t> &amp; </a:t>
            </a:r>
            <a:r>
              <a:rPr lang="en-US" sz="5000" i="1" dirty="0">
                <a:solidFill>
                  <a:schemeClr val="bg1"/>
                </a:solidFill>
              </a:rPr>
              <a:t>Inaugurated</a:t>
            </a:r>
            <a:r>
              <a:rPr lang="en-US" sz="5000" dirty="0">
                <a:solidFill>
                  <a:schemeClr val="bg1"/>
                </a:solidFill>
              </a:rPr>
              <a:t> in Ch. 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Literally the “Ten Words”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negative, 2 positive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divisions: #1-4 – vertically (Man to God) &amp; #5-10 – horizontally (Man to Man)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No Other Gods – Ex. 20:3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All commands were literally two(</a:t>
            </a:r>
            <a:r>
              <a:rPr lang="en-US" sz="5000" dirty="0" err="1">
                <a:solidFill>
                  <a:schemeClr val="bg1"/>
                </a:solidFill>
              </a:rPr>
              <a:t>ish</a:t>
            </a:r>
            <a:r>
              <a:rPr lang="en-US" sz="5000" dirty="0">
                <a:solidFill>
                  <a:schemeClr val="bg1"/>
                </a:solidFill>
              </a:rPr>
              <a:t>) word phrases: ‘no other gods’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Israelites were just called out of a world where multiple gods were served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6:33 – God is to be first in our lives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“Before Me” – literally ‘Before My Face’ or “In My Presence’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No Graven Image – Ex. 20:4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 only could they have no other god they could not make another god/idol/image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Since God is first in our lives (Matthew 6:33), why would we want to worship anything else?</a:t>
            </a:r>
          </a:p>
          <a:p>
            <a:r>
              <a:rPr lang="en-US" sz="5000" dirty="0">
                <a:solidFill>
                  <a:schemeClr val="bg1"/>
                </a:solidFill>
              </a:rPr>
              <a:t>People create statues to Buddha, Shiva, etc. still today!</a:t>
            </a:r>
          </a:p>
        </p:txBody>
      </p:sp>
    </p:spTree>
    <p:extLst>
      <p:ext uri="{BB962C8B-B14F-4D97-AF65-F5344CB8AC3E}">
        <p14:creationId xmlns:p14="http://schemas.microsoft.com/office/powerpoint/2010/main" val="84450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Don’t Take Name in Vain </a:t>
            </a:r>
            <a:r>
              <a:rPr lang="en-US" sz="4800" dirty="0">
                <a:solidFill>
                  <a:schemeClr val="bg1"/>
                </a:solidFill>
              </a:rPr>
              <a:t>– Ex. 20:7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God’s name was used in oaths. To use in vain could be making a false oath.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Jewish people would not even speak God’s name when reading but would substitute: Heaven, Adonai (My Lord). In Bibles,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 = YHWH (they wouldn’t even write the whole name)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Final application: don’t swear (“Oh My God”)</a:t>
            </a:r>
          </a:p>
        </p:txBody>
      </p:sp>
    </p:spTree>
    <p:extLst>
      <p:ext uri="{BB962C8B-B14F-4D97-AF65-F5344CB8AC3E}">
        <p14:creationId xmlns:p14="http://schemas.microsoft.com/office/powerpoint/2010/main" val="31189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Remember the Sabbath </a:t>
            </a:r>
            <a:r>
              <a:rPr lang="en-US" sz="6000" dirty="0">
                <a:solidFill>
                  <a:schemeClr val="bg1"/>
                </a:solidFill>
              </a:rPr>
              <a:t>– Ex. 20:8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Formal rule for resting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Conditioned for this: (1) God rested after 6 days of Creation (Gen. 1); (2) When they are collecting Manna and Quail they were to gather twice on the 6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for a day of rest (Ex. 16)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positive command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Only command not binding in New Testament</a:t>
            </a:r>
          </a:p>
        </p:txBody>
      </p:sp>
    </p:spTree>
    <p:extLst>
      <p:ext uri="{BB962C8B-B14F-4D97-AF65-F5344CB8AC3E}">
        <p14:creationId xmlns:p14="http://schemas.microsoft.com/office/powerpoint/2010/main" val="20421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Honor Parents – Ex. 20:12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idea is conveyed in Ephesians 6:1ff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Solomon instructs his son: Proverbs 1:8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we honor our father and mother, we will have prolonged life (Ex.) and it is right (Eph.)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positive command</a:t>
            </a:r>
          </a:p>
        </p:txBody>
      </p:sp>
    </p:spTree>
    <p:extLst>
      <p:ext uri="{BB962C8B-B14F-4D97-AF65-F5344CB8AC3E}">
        <p14:creationId xmlns:p14="http://schemas.microsoft.com/office/powerpoint/2010/main" val="395456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Don’t Kill – Ex. 20:13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Literally: Not Kill. ‘Thou shalt not’ is the translation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Better word: Murder. God instructed his people to kill enemies on occasion (see: Joshua) but God was not breaking one of His Commands in doing this</a:t>
            </a:r>
          </a:p>
        </p:txBody>
      </p:sp>
    </p:spTree>
    <p:extLst>
      <p:ext uri="{BB962C8B-B14F-4D97-AF65-F5344CB8AC3E}">
        <p14:creationId xmlns:p14="http://schemas.microsoft.com/office/powerpoint/2010/main" val="146091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7. Don’t Commit Adultery </a:t>
            </a:r>
            <a:r>
              <a:rPr lang="en-US" sz="5300" dirty="0">
                <a:solidFill>
                  <a:schemeClr val="bg1"/>
                </a:solidFill>
              </a:rPr>
              <a:t>– Ex. 20:14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Leviticus 20:10 gives the punishment for breaking this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Within the marriage or having a relationship with someone who is married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is questioned on this in Matthew 19</a:t>
            </a:r>
          </a:p>
        </p:txBody>
      </p:sp>
    </p:spTree>
    <p:extLst>
      <p:ext uri="{BB962C8B-B14F-4D97-AF65-F5344CB8AC3E}">
        <p14:creationId xmlns:p14="http://schemas.microsoft.com/office/powerpoint/2010/main" val="392085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772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Moses:  the Ten Commandments</vt:lpstr>
      <vt:lpstr>Ten Commandments/Decalogue</vt:lpstr>
      <vt:lpstr>1. No Other Gods – Ex. 20:3</vt:lpstr>
      <vt:lpstr>2. No Graven Image – Ex. 20:4</vt:lpstr>
      <vt:lpstr>3. Don’t Take Name in Vain – Ex. 20:7</vt:lpstr>
      <vt:lpstr>4. Remember the Sabbath – Ex. 20:8</vt:lpstr>
      <vt:lpstr>5. Honor Parents – Ex. 20:12</vt:lpstr>
      <vt:lpstr>6. Don’t Kill – Ex. 20:13</vt:lpstr>
      <vt:lpstr>7. Don’t Commit Adultery – Ex. 20:14</vt:lpstr>
      <vt:lpstr>8. Don’t Steal – Ex. 20:15</vt:lpstr>
      <vt:lpstr>9. Don’t Bear False Witness – Ex. 20:16</vt:lpstr>
      <vt:lpstr>10. Don’t Covet – Ex. 20:17</vt:lpstr>
      <vt:lpstr>I AM THE LORD</vt:lpstr>
      <vt:lpstr>Lessons Learned</vt:lpstr>
      <vt:lpstr>Next Scheduled Study: Sunday 11am  Online and in the building Wood Church of Christ, Woodbury  Sunday 5pm Live at Five The World Behind Me, the Cross Before 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110</cp:revision>
  <dcterms:created xsi:type="dcterms:W3CDTF">2020-03-28T20:11:58Z</dcterms:created>
  <dcterms:modified xsi:type="dcterms:W3CDTF">2020-08-19T01:38:12Z</dcterms:modified>
</cp:coreProperties>
</file>