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304" r:id="rId5"/>
    <p:sldId id="305" r:id="rId6"/>
    <p:sldId id="298" r:id="rId7"/>
    <p:sldId id="299" r:id="rId8"/>
    <p:sldId id="300" r:id="rId9"/>
    <p:sldId id="301" r:id="rId10"/>
    <p:sldId id="302" r:id="rId11"/>
    <p:sldId id="303" r:id="rId12"/>
    <p:sldId id="296" r:id="rId13"/>
    <p:sldId id="288" r:id="rId14"/>
    <p:sldId id="28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4198385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Moses: 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>
                <a:solidFill>
                  <a:schemeClr val="bg1"/>
                </a:solidFill>
              </a:rPr>
              <a:t>the Passover &amp; Crossing the Red Sea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89933"/>
            <a:ext cx="9144000" cy="1655762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Exodus 12-14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Crossing the Red Sea – Exodus 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19-20 – angel moves cloud from in front of to behind; confuses the Egyptians and gives Israelites a “head start”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21 – the sea goes back, literally like a pulled curtain</a:t>
            </a:r>
          </a:p>
          <a:p>
            <a:r>
              <a:rPr lang="en-US" sz="5000" dirty="0">
                <a:solidFill>
                  <a:schemeClr val="bg1"/>
                </a:solidFill>
              </a:rPr>
              <a:t>22 – they crossed on dry land </a:t>
            </a:r>
            <a:r>
              <a:rPr lang="en-US" sz="5000" u="sng" dirty="0">
                <a:solidFill>
                  <a:schemeClr val="bg1"/>
                </a:solidFill>
              </a:rPr>
              <a:t>in the middle of the sea!</a:t>
            </a:r>
            <a:endParaRPr lang="en-US" sz="5000" dirty="0">
              <a:solidFill>
                <a:schemeClr val="bg1"/>
              </a:solidFill>
            </a:endParaRPr>
          </a:p>
          <a:p>
            <a:r>
              <a:rPr lang="en-US" sz="5000" dirty="0">
                <a:solidFill>
                  <a:schemeClr val="bg1"/>
                </a:solidFill>
              </a:rPr>
              <a:t>23 – all Egyptians followed after</a:t>
            </a:r>
          </a:p>
        </p:txBody>
      </p:sp>
    </p:spTree>
    <p:extLst>
      <p:ext uri="{BB962C8B-B14F-4D97-AF65-F5344CB8AC3E}">
        <p14:creationId xmlns:p14="http://schemas.microsoft.com/office/powerpoint/2010/main" val="246517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Crossing the Red Sea – Exodus 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24 – Egyptians troubled</a:t>
            </a:r>
          </a:p>
          <a:p>
            <a:r>
              <a:rPr lang="en-US" sz="5000" dirty="0">
                <a:solidFill>
                  <a:schemeClr val="bg1"/>
                </a:solidFill>
              </a:rPr>
              <a:t>25 – wheels start flying!</a:t>
            </a:r>
          </a:p>
          <a:p>
            <a:r>
              <a:rPr lang="en-US" sz="5000" dirty="0">
                <a:solidFill>
                  <a:schemeClr val="bg1"/>
                </a:solidFill>
              </a:rPr>
              <a:t>26-27 – stretch hands out again and the walls of water would collapse</a:t>
            </a:r>
          </a:p>
          <a:p>
            <a:r>
              <a:rPr lang="en-US" sz="5000" dirty="0">
                <a:solidFill>
                  <a:schemeClr val="bg1"/>
                </a:solidFill>
              </a:rPr>
              <a:t>28 – not one Egyptian remained alive</a:t>
            </a:r>
          </a:p>
          <a:p>
            <a:r>
              <a:rPr lang="en-US" sz="5000" dirty="0">
                <a:solidFill>
                  <a:schemeClr val="bg1"/>
                </a:solidFill>
              </a:rPr>
              <a:t>29-30 – Israelites were saved by God</a:t>
            </a:r>
          </a:p>
          <a:p>
            <a:r>
              <a:rPr lang="en-US" sz="5000" dirty="0">
                <a:solidFill>
                  <a:schemeClr val="bg1"/>
                </a:solidFill>
              </a:rPr>
              <a:t>31 – </a:t>
            </a:r>
            <a:r>
              <a:rPr lang="en-US" sz="4900" dirty="0">
                <a:solidFill>
                  <a:schemeClr val="bg1"/>
                </a:solidFill>
              </a:rPr>
              <a:t>Israel knew this was the work of the Lord</a:t>
            </a:r>
          </a:p>
          <a:p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7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God has always had a plan for saving mankind.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The events of the Passover keeping allow for the events of Jesus’ death to occur.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We </a:t>
            </a:r>
            <a:r>
              <a:rPr lang="en-US" sz="5000" b="1" u="sng" dirty="0">
                <a:solidFill>
                  <a:schemeClr val="bg1"/>
                </a:solidFill>
              </a:rPr>
              <a:t>MUST</a:t>
            </a:r>
            <a:r>
              <a:rPr lang="en-US" sz="5000" dirty="0">
                <a:solidFill>
                  <a:schemeClr val="bg1"/>
                </a:solidFill>
              </a:rPr>
              <a:t> be reminded of our past in order to understand our present/future.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A true miracle from God occurred at the Red Sea. </a:t>
            </a:r>
          </a:p>
        </p:txBody>
      </p:sp>
    </p:spTree>
    <p:extLst>
      <p:ext uri="{BB962C8B-B14F-4D97-AF65-F5344CB8AC3E}">
        <p14:creationId xmlns:p14="http://schemas.microsoft.com/office/powerpoint/2010/main" val="39323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Next Scheduled Study: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Sunday 11am 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Online and in the building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Wood Church of Christ, Woodbury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Sunday 5pm</a:t>
            </a:r>
            <a:br>
              <a:rPr lang="en-US" sz="6600" b="1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“Live at Five” Series Online</a:t>
            </a:r>
          </a:p>
        </p:txBody>
      </p:sp>
    </p:spTree>
    <p:extLst>
      <p:ext uri="{BB962C8B-B14F-4D97-AF65-F5344CB8AC3E}">
        <p14:creationId xmlns:p14="http://schemas.microsoft.com/office/powerpoint/2010/main" val="1542981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2020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Passover &amp; Crossing the Red Sea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The Passover is the culmination of the plagues affecting Egypt</a:t>
            </a:r>
          </a:p>
          <a:p>
            <a:r>
              <a:rPr lang="en-US" sz="5000" dirty="0">
                <a:solidFill>
                  <a:schemeClr val="bg1"/>
                </a:solidFill>
              </a:rPr>
              <a:t>The Passover also set a precedent that was still to be kept through the time of Christ</a:t>
            </a:r>
          </a:p>
          <a:p>
            <a:r>
              <a:rPr lang="en-US" sz="5000" dirty="0">
                <a:solidFill>
                  <a:schemeClr val="bg1"/>
                </a:solidFill>
              </a:rPr>
              <a:t>The crossing of the Red Sea signified an end to life in Egypt</a:t>
            </a:r>
          </a:p>
          <a:p>
            <a:r>
              <a:rPr lang="en-US" sz="5000" dirty="0">
                <a:solidFill>
                  <a:schemeClr val="bg1"/>
                </a:solidFill>
              </a:rPr>
              <a:t>Both events were told and retold for centuries</a:t>
            </a: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The Passover – Exodus 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Chapter outline: v. 1-28 – instruction; </a:t>
            </a:r>
            <a:br>
              <a:rPr lang="en-US" sz="5000" dirty="0">
                <a:solidFill>
                  <a:schemeClr val="bg1"/>
                </a:solidFill>
              </a:rPr>
            </a:br>
            <a:r>
              <a:rPr lang="en-US" sz="5000" dirty="0">
                <a:solidFill>
                  <a:schemeClr val="bg1"/>
                </a:solidFill>
              </a:rPr>
              <a:t>v. 29-36 – 10</a:t>
            </a:r>
            <a:r>
              <a:rPr lang="en-US" sz="5000" baseline="30000" dirty="0">
                <a:solidFill>
                  <a:schemeClr val="bg1"/>
                </a:solidFill>
              </a:rPr>
              <a:t>th</a:t>
            </a:r>
            <a:r>
              <a:rPr lang="en-US" sz="5000" dirty="0">
                <a:solidFill>
                  <a:schemeClr val="bg1"/>
                </a:solidFill>
              </a:rPr>
              <a:t> plague; v. 37-51 – historical </a:t>
            </a:r>
          </a:p>
          <a:p>
            <a:r>
              <a:rPr lang="en-US" sz="5000" dirty="0">
                <a:solidFill>
                  <a:schemeClr val="bg1"/>
                </a:solidFill>
              </a:rPr>
              <a:t>1-2 – God restructures their calendar = significant</a:t>
            </a:r>
          </a:p>
          <a:p>
            <a:r>
              <a:rPr lang="en-US" sz="5000" dirty="0">
                <a:solidFill>
                  <a:schemeClr val="bg1"/>
                </a:solidFill>
              </a:rPr>
              <a:t>3-10 – specific type of lamb to be eaten</a:t>
            </a:r>
          </a:p>
          <a:p>
            <a:r>
              <a:rPr lang="en-US" sz="5000" dirty="0">
                <a:solidFill>
                  <a:schemeClr val="bg1"/>
                </a:solidFill>
              </a:rPr>
              <a:t>11 – eat it ready to go; “the LORD’s Passover”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14 – instructed to keep as a memorial</a:t>
            </a:r>
          </a:p>
        </p:txBody>
      </p:sp>
    </p:spTree>
    <p:extLst>
      <p:ext uri="{BB962C8B-B14F-4D97-AF65-F5344CB8AC3E}">
        <p14:creationId xmlns:p14="http://schemas.microsoft.com/office/powerpoint/2010/main" val="42513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The Passover – Exodus 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15-17 – observe the “Feast of Unleavened Bread” for a week</a:t>
            </a:r>
          </a:p>
          <a:p>
            <a:r>
              <a:rPr lang="en-US" sz="5000" dirty="0">
                <a:solidFill>
                  <a:schemeClr val="bg1"/>
                </a:solidFill>
              </a:rPr>
              <a:t>18 – 14</a:t>
            </a:r>
            <a:r>
              <a:rPr lang="en-US" sz="5000" baseline="30000" dirty="0">
                <a:solidFill>
                  <a:schemeClr val="bg1"/>
                </a:solidFill>
              </a:rPr>
              <a:t>th</a:t>
            </a:r>
            <a:r>
              <a:rPr lang="en-US" sz="5000" dirty="0">
                <a:solidFill>
                  <a:schemeClr val="bg1"/>
                </a:solidFill>
              </a:rPr>
              <a:t> to 21</a:t>
            </a:r>
            <a:r>
              <a:rPr lang="en-US" sz="5000" baseline="30000" dirty="0">
                <a:solidFill>
                  <a:schemeClr val="bg1"/>
                </a:solidFill>
              </a:rPr>
              <a:t>st</a:t>
            </a:r>
            <a:r>
              <a:rPr lang="en-US" sz="5000" dirty="0">
                <a:solidFill>
                  <a:schemeClr val="bg1"/>
                </a:solidFill>
              </a:rPr>
              <a:t> of the month</a:t>
            </a:r>
          </a:p>
          <a:p>
            <a:r>
              <a:rPr lang="en-US" sz="5000" dirty="0">
                <a:solidFill>
                  <a:schemeClr val="bg1"/>
                </a:solidFill>
              </a:rPr>
              <a:t>19 – cannot eat leaven for 7 days</a:t>
            </a:r>
          </a:p>
          <a:p>
            <a:r>
              <a:rPr lang="en-US" sz="5000" dirty="0">
                <a:solidFill>
                  <a:schemeClr val="bg1"/>
                </a:solidFill>
              </a:rPr>
              <a:t>21-28 – application of God’s commands</a:t>
            </a:r>
          </a:p>
          <a:p>
            <a:r>
              <a:rPr lang="en-US" sz="5000" dirty="0">
                <a:solidFill>
                  <a:schemeClr val="bg1"/>
                </a:solidFill>
              </a:rPr>
              <a:t>29-36 – 10</a:t>
            </a:r>
            <a:r>
              <a:rPr lang="en-US" sz="5000" baseline="30000" dirty="0">
                <a:solidFill>
                  <a:schemeClr val="bg1"/>
                </a:solidFill>
              </a:rPr>
              <a:t>th</a:t>
            </a:r>
            <a:r>
              <a:rPr lang="en-US" sz="5000" dirty="0">
                <a:solidFill>
                  <a:schemeClr val="bg1"/>
                </a:solidFill>
              </a:rPr>
              <a:t> plague on Egypt</a:t>
            </a:r>
          </a:p>
          <a:p>
            <a:r>
              <a:rPr lang="en-US" sz="5000" dirty="0">
                <a:solidFill>
                  <a:schemeClr val="bg1"/>
                </a:solidFill>
              </a:rPr>
              <a:t>37 – 600,000 men of Israel leave</a:t>
            </a:r>
          </a:p>
        </p:txBody>
      </p:sp>
    </p:spTree>
    <p:extLst>
      <p:ext uri="{BB962C8B-B14F-4D97-AF65-F5344CB8AC3E}">
        <p14:creationId xmlns:p14="http://schemas.microsoft.com/office/powerpoint/2010/main" val="332183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The Passover – Exodus 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40 – 430 years in Egypt total</a:t>
            </a:r>
          </a:p>
          <a:p>
            <a:r>
              <a:rPr lang="en-US" sz="5000" dirty="0">
                <a:solidFill>
                  <a:schemeClr val="bg1"/>
                </a:solidFill>
              </a:rPr>
              <a:t>50 – Israel did</a:t>
            </a:r>
          </a:p>
          <a:p>
            <a:r>
              <a:rPr lang="en-US" sz="5000" dirty="0">
                <a:solidFill>
                  <a:schemeClr val="bg1"/>
                </a:solidFill>
              </a:rPr>
              <a:t>51 – God did</a:t>
            </a:r>
          </a:p>
        </p:txBody>
      </p:sp>
    </p:spTree>
    <p:extLst>
      <p:ext uri="{BB962C8B-B14F-4D97-AF65-F5344CB8AC3E}">
        <p14:creationId xmlns:p14="http://schemas.microsoft.com/office/powerpoint/2010/main" val="152434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Remembering – Exodus 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 – firstborn belongs to the Lord</a:t>
            </a:r>
          </a:p>
          <a:p>
            <a:r>
              <a:rPr lang="en-US" sz="5000" dirty="0">
                <a:solidFill>
                  <a:schemeClr val="bg1"/>
                </a:solidFill>
              </a:rPr>
              <a:t>3 – remember what happened in Egypt</a:t>
            </a:r>
          </a:p>
          <a:p>
            <a:r>
              <a:rPr lang="en-US" sz="5000" dirty="0">
                <a:solidFill>
                  <a:schemeClr val="bg1"/>
                </a:solidFill>
              </a:rPr>
              <a:t>8 – teach the future generations</a:t>
            </a:r>
          </a:p>
          <a:p>
            <a:r>
              <a:rPr lang="en-US" sz="5000" dirty="0">
                <a:solidFill>
                  <a:schemeClr val="bg1"/>
                </a:solidFill>
              </a:rPr>
              <a:t>10 – keep the Passover year to year</a:t>
            </a:r>
          </a:p>
          <a:p>
            <a:r>
              <a:rPr lang="en-US" sz="5000" dirty="0">
                <a:solidFill>
                  <a:schemeClr val="bg1"/>
                </a:solidFill>
              </a:rPr>
              <a:t>14 – tell the story frequently so people don’t forget</a:t>
            </a:r>
          </a:p>
          <a:p>
            <a:r>
              <a:rPr lang="en-US" sz="5000" dirty="0">
                <a:solidFill>
                  <a:schemeClr val="bg1"/>
                </a:solidFill>
              </a:rPr>
              <a:t>20 – camping in the wilderness, edge of Egypt</a:t>
            </a:r>
          </a:p>
        </p:txBody>
      </p:sp>
    </p:spTree>
    <p:extLst>
      <p:ext uri="{BB962C8B-B14F-4D97-AF65-F5344CB8AC3E}">
        <p14:creationId xmlns:p14="http://schemas.microsoft.com/office/powerpoint/2010/main" val="210509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Remembering – Exodus 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21 – children of Israel by day with a pillar of a cloud and by night with a pillar of fire</a:t>
            </a:r>
          </a:p>
          <a:p>
            <a:r>
              <a:rPr lang="en-US" sz="5000" dirty="0">
                <a:solidFill>
                  <a:schemeClr val="bg1"/>
                </a:solidFill>
              </a:rPr>
              <a:t>22 – these guiding pillars never ceased</a:t>
            </a:r>
          </a:p>
        </p:txBody>
      </p:sp>
    </p:spTree>
    <p:extLst>
      <p:ext uri="{BB962C8B-B14F-4D97-AF65-F5344CB8AC3E}">
        <p14:creationId xmlns:p14="http://schemas.microsoft.com/office/powerpoint/2010/main" val="78959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Crossing the Red Sea – Exodus 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3 – Pharaoh will say the people never really escaped, they got caught</a:t>
            </a:r>
          </a:p>
          <a:p>
            <a:r>
              <a:rPr lang="en-US" sz="5000" dirty="0">
                <a:solidFill>
                  <a:schemeClr val="bg1"/>
                </a:solidFill>
              </a:rPr>
              <a:t>4 – God to harden (again) Pharaoh’s heart &amp; cause him to follow children of Israel</a:t>
            </a:r>
          </a:p>
          <a:p>
            <a:r>
              <a:rPr lang="en-US" sz="5000" dirty="0">
                <a:solidFill>
                  <a:schemeClr val="bg1"/>
                </a:solidFill>
              </a:rPr>
              <a:t>5 – Pharaoh: Why have we let them escape?</a:t>
            </a:r>
          </a:p>
          <a:p>
            <a:r>
              <a:rPr lang="en-US" sz="5000" dirty="0">
                <a:solidFill>
                  <a:schemeClr val="bg1"/>
                </a:solidFill>
              </a:rPr>
              <a:t>6 – readies his chariots, 600 total with captains over each one (multiple riders)</a:t>
            </a:r>
          </a:p>
        </p:txBody>
      </p:sp>
    </p:spTree>
    <p:extLst>
      <p:ext uri="{BB962C8B-B14F-4D97-AF65-F5344CB8AC3E}">
        <p14:creationId xmlns:p14="http://schemas.microsoft.com/office/powerpoint/2010/main" val="101337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Crossing the Red Sea – Exodus 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8 – heart hardened again</a:t>
            </a:r>
          </a:p>
          <a:p>
            <a:r>
              <a:rPr lang="en-US" sz="5000" dirty="0">
                <a:solidFill>
                  <a:schemeClr val="bg1"/>
                </a:solidFill>
              </a:rPr>
              <a:t>9 – Egyptians follow Israelites</a:t>
            </a:r>
          </a:p>
          <a:p>
            <a:r>
              <a:rPr lang="en-US" sz="5000" dirty="0">
                <a:solidFill>
                  <a:schemeClr val="bg1"/>
                </a:solidFill>
              </a:rPr>
              <a:t>10 – afraid and cried to God!</a:t>
            </a:r>
          </a:p>
          <a:p>
            <a:r>
              <a:rPr lang="en-US" sz="5000" dirty="0">
                <a:solidFill>
                  <a:schemeClr val="bg1"/>
                </a:solidFill>
              </a:rPr>
              <a:t>11 – claimed taken to wilderness to die!</a:t>
            </a:r>
          </a:p>
          <a:p>
            <a:r>
              <a:rPr lang="en-US" sz="5000" dirty="0">
                <a:solidFill>
                  <a:schemeClr val="bg1"/>
                </a:solidFill>
              </a:rPr>
              <a:t>13 – Moses: Fear not! The Lord fights for you!</a:t>
            </a:r>
          </a:p>
          <a:p>
            <a:r>
              <a:rPr lang="en-US" sz="5000" dirty="0">
                <a:solidFill>
                  <a:schemeClr val="bg1"/>
                </a:solidFill>
              </a:rPr>
              <a:t>16 – lift up rod = God divide sea = dry land</a:t>
            </a:r>
          </a:p>
          <a:p>
            <a:r>
              <a:rPr lang="en-US" sz="5000" dirty="0">
                <a:solidFill>
                  <a:schemeClr val="bg1"/>
                </a:solidFill>
              </a:rPr>
              <a:t>18 – Egyptians know that GOD is the LORD</a:t>
            </a:r>
          </a:p>
        </p:txBody>
      </p:sp>
    </p:spTree>
    <p:extLst>
      <p:ext uri="{BB962C8B-B14F-4D97-AF65-F5344CB8AC3E}">
        <p14:creationId xmlns:p14="http://schemas.microsoft.com/office/powerpoint/2010/main" val="9387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11238</TotalTime>
  <Words>690</Words>
  <Application>Microsoft Office PowerPoint</Application>
  <PresentationFormat>Widescreen</PresentationFormat>
  <Paragraphs>70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Moses:  the Passover &amp; Crossing the Red Sea</vt:lpstr>
      <vt:lpstr>Passover &amp; Crossing the Red Sea</vt:lpstr>
      <vt:lpstr>1. The Passover – Exodus 12</vt:lpstr>
      <vt:lpstr>1. The Passover – Exodus 12</vt:lpstr>
      <vt:lpstr>1. The Passover – Exodus 12</vt:lpstr>
      <vt:lpstr>2. Remembering – Exodus 13</vt:lpstr>
      <vt:lpstr>2. Remembering – Exodus 13</vt:lpstr>
      <vt:lpstr>3. Crossing the Red Sea – Exodus 14</vt:lpstr>
      <vt:lpstr>3. Crossing the Red Sea – Exodus 14</vt:lpstr>
      <vt:lpstr>3. Crossing the Red Sea – Exodus 14</vt:lpstr>
      <vt:lpstr>3. Crossing the Red Sea – Exodus 14</vt:lpstr>
      <vt:lpstr>Lessons Learned</vt:lpstr>
      <vt:lpstr>Next Scheduled Study: Sunday 11am  Online and in the building Wood Church of Christ, Woodbury  Sunday 5pm “Live at Five” Series Online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104</cp:revision>
  <dcterms:created xsi:type="dcterms:W3CDTF">2020-03-28T20:11:58Z</dcterms:created>
  <dcterms:modified xsi:type="dcterms:W3CDTF">2020-08-03T21:11:30Z</dcterms:modified>
</cp:coreProperties>
</file>