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BEB89-1A98-41B6-89EE-8114CD3DB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56C08E-ACF3-4072-8634-6FF47DBF0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D10D3-CBD6-4C54-B993-89E611F7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DFA8C-F450-4D5E-8542-3CAAA8030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E806-A0B5-4D82-9EDA-76E6B038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6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47CB-D91D-4996-B411-4106EC8A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5D1FF-6C00-4CAE-87D0-CD1F2D7F2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F252D-A49D-421D-B951-BA0EBA10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BBC44-F901-4E76-B607-6DEFA79B0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3F972-232C-4789-B69C-6D0532777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5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5FAD7-792C-46CC-A9B6-BD991A236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AA6E51-184E-47B9-9745-137C4FCEF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26A09-635F-456E-9E9D-5D539843F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3FCB4-B258-4EFA-B817-14D238CA0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5340F-4A8E-4F66-BD65-6366E677D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2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F3462-43AE-4CDE-8014-C6ACC24F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E07F8-619D-4243-B76A-926F3C7D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68026-49BE-4E56-9D3E-714AFCDD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966A0-40DD-4100-BB38-12C75DEC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2D9EF-7A15-4F43-9E9C-39F4BFC77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08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8B7FD-3D69-4F6F-BB6F-6CAB0606D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EE4FE-74DD-4E7C-A544-AE057DDE0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EB39D-A1BB-489D-A381-E04BBDAF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E32F-CD8D-4DC7-8AFD-C9A96A7E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51D3-2037-4DA6-9903-7FD23AB06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5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52E7-2655-4D8C-B6E2-1096AE4E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DFBDA-9542-496B-806A-3D323831F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615C1-73E5-43B7-B789-14323FD5F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4FB5D-B079-4787-9E4B-944E7ADC5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836E9-59C1-415D-9DBF-F2FA4558E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6E1BE-F9BC-4922-9ED0-EFDF2E045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5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DB7D8-DEDA-4B17-9A4D-9F09194E2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30B00-C63B-49C4-93EF-626815022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6356F-1F80-44F8-BE22-CACBE1ECC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9CB768-2241-4E0A-B905-F82582336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5B1AD-7E06-4038-A61B-12979402A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932E33-2511-4EF6-BF9D-8F4204E31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4FAEF0-1F20-4990-9337-978ECCC2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F3D4FF-F7C2-4C01-AF17-1024FA33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7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99FF-E8C4-4D77-A8D8-BB3C5B5BA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0179CE-DCDF-4418-B575-124917FE3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43BE2-16C9-4585-95A0-3A3083CD8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2B3CF-991F-4BF0-A9CB-79F35BB63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4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2DE3ED-DC79-44BE-AC36-ADC5FDD3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0375B-B602-4E57-9A0D-CB15D45B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DF3776-9FFE-49F1-A19A-7AA55796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2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E221-B438-4053-9D2E-E9E4CCE8D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30901-AD75-406D-87B6-3E0A0EABE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4A7C4-480E-42A9-BD3B-4E6C30A3C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AE2E5-7472-45B0-AA9D-F056600F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2B1CE-D98C-47AE-A9A9-81506A0A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068D5-9DEE-4275-B48A-2540E254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2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D3B1-A0C1-4CD1-8B17-29F186147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B7316A-05FF-4722-B08A-85E75E12A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4CE77-57B5-43C8-B276-515517DEB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D9A10-A391-4BD4-A6A0-98177C91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798F-9B15-4F22-AD78-83C3959AF47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D699C-8135-4FF1-A33F-241BD433A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835D7-F9ED-435F-8E8B-61F29819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2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9E2D4E-2691-4B30-B319-A63108920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7563A-2CB5-49E9-9DCC-B2109E5F4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F54EB-2585-474C-8F3A-9EE17BAC3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D798F-9B15-4F22-AD78-83C3959AF47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2BD1D-D139-4941-9D8F-288C0B1BE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C110D-61E4-4C3A-9796-A3E646239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799E6-A069-4153-9E5F-50EA29C38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4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76CD7-F3F6-4F3A-B786-B2041010B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Wednesday Night </a:t>
            </a:r>
            <a:br>
              <a:rPr lang="en-US" sz="9600" dirty="0">
                <a:solidFill>
                  <a:schemeClr val="bg1"/>
                </a:solidFill>
              </a:rPr>
            </a:br>
            <a:r>
              <a:rPr lang="en-US" sz="9600" dirty="0">
                <a:solidFill>
                  <a:schemeClr val="bg1"/>
                </a:solidFill>
              </a:rPr>
              <a:t>Bible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A6148-4174-4BD2-94DE-5B4A8A3AF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3965" y="3602038"/>
            <a:ext cx="12192000" cy="3255962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David Shows Courage</a:t>
            </a:r>
          </a:p>
          <a:p>
            <a:r>
              <a:rPr lang="en-US" sz="9600" dirty="0">
                <a:solidFill>
                  <a:schemeClr val="bg1"/>
                </a:solidFill>
              </a:rPr>
              <a:t>I Samuel 17</a:t>
            </a:r>
          </a:p>
        </p:txBody>
      </p:sp>
    </p:spTree>
    <p:extLst>
      <p:ext uri="{BB962C8B-B14F-4D97-AF65-F5344CB8AC3E}">
        <p14:creationId xmlns:p14="http://schemas.microsoft.com/office/powerpoint/2010/main" val="1466773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3. Confronting Goliath – 38-54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46 – purpose: all the earth know there is a God in Israel</a:t>
            </a:r>
          </a:p>
          <a:p>
            <a:r>
              <a:rPr lang="en-US" sz="4400" dirty="0">
                <a:solidFill>
                  <a:schemeClr val="bg1"/>
                </a:solidFill>
              </a:rPr>
              <a:t>47 – benefits to those present as well</a:t>
            </a:r>
          </a:p>
          <a:p>
            <a:r>
              <a:rPr lang="en-US" sz="4400" dirty="0">
                <a:solidFill>
                  <a:schemeClr val="bg1"/>
                </a:solidFill>
              </a:rPr>
              <a:t>48 – going out to meet each other</a:t>
            </a:r>
          </a:p>
          <a:p>
            <a:r>
              <a:rPr lang="en-US" sz="4400" dirty="0">
                <a:solidFill>
                  <a:schemeClr val="bg1"/>
                </a:solidFill>
              </a:rPr>
              <a:t>49 – David confident in God and in his slingshot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Hit Goliath the only place he was vulnerable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Estimated stone going 90mph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Forward? Newton’s 1</a:t>
            </a:r>
            <a:r>
              <a:rPr lang="en-US" sz="4000" baseline="30000" dirty="0">
                <a:solidFill>
                  <a:schemeClr val="bg1"/>
                </a:solidFill>
              </a:rPr>
              <a:t>st</a:t>
            </a:r>
            <a:r>
              <a:rPr lang="en-US" sz="4000" dirty="0">
                <a:solidFill>
                  <a:schemeClr val="bg1"/>
                </a:solidFill>
              </a:rPr>
              <a:t> Law</a:t>
            </a:r>
          </a:p>
        </p:txBody>
      </p:sp>
    </p:spTree>
    <p:extLst>
      <p:ext uri="{BB962C8B-B14F-4D97-AF65-F5344CB8AC3E}">
        <p14:creationId xmlns:p14="http://schemas.microsoft.com/office/powerpoint/2010/main" val="336654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3. Confronting Goliath – 38-54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50 – no sword used – yet</a:t>
            </a:r>
          </a:p>
          <a:p>
            <a:r>
              <a:rPr lang="en-US" sz="4400" dirty="0">
                <a:solidFill>
                  <a:schemeClr val="bg1"/>
                </a:solidFill>
              </a:rPr>
              <a:t>51 – takes Goliath’s massive sword</a:t>
            </a:r>
          </a:p>
          <a:p>
            <a:r>
              <a:rPr lang="en-US" sz="4400" dirty="0">
                <a:solidFill>
                  <a:schemeClr val="bg1"/>
                </a:solidFill>
              </a:rPr>
              <a:t>54 – Goliath’s head taken to Jerusalem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3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solidFill>
                  <a:schemeClr val="bg1"/>
                </a:solidFill>
              </a:rPr>
              <a:t>4 Lessons: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We all have Goliaths we must face.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We are most effective with what we are most confident with.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If we are with God, no one can stand against us! Romans 8:31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God has a plan for all of us!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78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One of the most beloved Bible stories</a:t>
            </a:r>
          </a:p>
          <a:p>
            <a:r>
              <a:rPr lang="en-US" sz="4400" dirty="0">
                <a:solidFill>
                  <a:schemeClr val="bg1"/>
                </a:solidFill>
              </a:rPr>
              <a:t>Courage: (defined) “The ability to do something that frightens one.”</a:t>
            </a:r>
          </a:p>
          <a:p>
            <a:r>
              <a:rPr lang="en-US" sz="4400" dirty="0">
                <a:solidFill>
                  <a:schemeClr val="bg1"/>
                </a:solidFill>
              </a:rPr>
              <a:t>Examine three times in our text that David showed courage</a:t>
            </a:r>
          </a:p>
        </p:txBody>
      </p:sp>
    </p:spTree>
    <p:extLst>
      <p:ext uri="{BB962C8B-B14F-4D97-AF65-F5344CB8AC3E}">
        <p14:creationId xmlns:p14="http://schemas.microsoft.com/office/powerpoint/2010/main" val="120106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1. Entering the Battlefield – 1-19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1 – Philistines a constant enemy </a:t>
            </a:r>
          </a:p>
          <a:p>
            <a:r>
              <a:rPr lang="en-US" sz="4400" dirty="0">
                <a:solidFill>
                  <a:schemeClr val="bg1"/>
                </a:solidFill>
              </a:rPr>
              <a:t>2 – Valley: broad, flat</a:t>
            </a:r>
          </a:p>
          <a:p>
            <a:r>
              <a:rPr lang="en-US" sz="4400" dirty="0">
                <a:solidFill>
                  <a:schemeClr val="bg1"/>
                </a:solidFill>
              </a:rPr>
              <a:t>3 – Valley: narrow</a:t>
            </a:r>
          </a:p>
          <a:p>
            <a:r>
              <a:rPr lang="en-US" sz="4400" dirty="0">
                <a:solidFill>
                  <a:schemeClr val="bg1"/>
                </a:solidFill>
              </a:rPr>
              <a:t>4 – introduction of the enemy: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Gath – closest of five Philistine cities to Judah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(Gaza, Ashkelon, Ashdod, </a:t>
            </a:r>
            <a:r>
              <a:rPr lang="en-US" sz="4000" dirty="0" err="1">
                <a:solidFill>
                  <a:schemeClr val="bg1"/>
                </a:solidFill>
              </a:rPr>
              <a:t>Ekron</a:t>
            </a:r>
            <a:r>
              <a:rPr lang="en-US" sz="4000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6 cubits = 9 feet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Span – anywhere from 6-9”</a:t>
            </a:r>
          </a:p>
          <a:p>
            <a:pPr lvl="1"/>
            <a:endParaRPr lang="en-US" sz="4000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87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1. Entering the Battlefield – 1-19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5 – Helmet covered all but forehead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Chainmail coat – 125lbs. </a:t>
            </a:r>
          </a:p>
          <a:p>
            <a:r>
              <a:rPr lang="en-US" sz="4400" dirty="0">
                <a:solidFill>
                  <a:schemeClr val="bg1"/>
                </a:solidFill>
              </a:rPr>
              <a:t>6 – Greaves of brass – leg coverings</a:t>
            </a:r>
          </a:p>
          <a:p>
            <a:r>
              <a:rPr lang="en-US" sz="4400" dirty="0">
                <a:solidFill>
                  <a:schemeClr val="bg1"/>
                </a:solidFill>
              </a:rPr>
              <a:t>7 – Spear – 15lbs.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Imagine the sound of Goliath coming 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Could not move too much to fight</a:t>
            </a:r>
          </a:p>
          <a:p>
            <a:r>
              <a:rPr lang="en-US" sz="4400" dirty="0">
                <a:solidFill>
                  <a:schemeClr val="bg1"/>
                </a:solidFill>
              </a:rPr>
              <a:t>8 – trash talk</a:t>
            </a:r>
          </a:p>
          <a:p>
            <a:r>
              <a:rPr lang="en-US" sz="4400" dirty="0">
                <a:solidFill>
                  <a:schemeClr val="bg1"/>
                </a:solidFill>
              </a:rPr>
              <a:t>11 – Saul was “greatly afraid”</a:t>
            </a:r>
          </a:p>
        </p:txBody>
      </p:sp>
    </p:spTree>
    <p:extLst>
      <p:ext uri="{BB962C8B-B14F-4D97-AF65-F5344CB8AC3E}">
        <p14:creationId xmlns:p14="http://schemas.microsoft.com/office/powerpoint/2010/main" val="328345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1. Entering the Battlefield – 1-19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12-14 – younger of Jesse’s sons chosen by God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10 younger before older chosen: Abel, Shem, Abraham, Isaac, Jacob, Judah, Joseph, Ephraim, Moses, David</a:t>
            </a:r>
          </a:p>
          <a:p>
            <a:r>
              <a:rPr lang="en-US" sz="4400" dirty="0">
                <a:solidFill>
                  <a:schemeClr val="bg1"/>
                </a:solidFill>
              </a:rPr>
              <a:t>16 – 40 days: ark on water; Jesus, Moses, Elijah fasted; Ezekiel laid on his right side to bear Israel’s iniquity. 40 years: Israel wondered, years of King ruling</a:t>
            </a:r>
          </a:p>
          <a:p>
            <a:r>
              <a:rPr lang="en-US" sz="4400" dirty="0">
                <a:solidFill>
                  <a:schemeClr val="bg1"/>
                </a:solidFill>
              </a:rPr>
              <a:t>17 - ½ bushel of grain to make bread</a:t>
            </a:r>
          </a:p>
        </p:txBody>
      </p:sp>
    </p:spTree>
    <p:extLst>
      <p:ext uri="{BB962C8B-B14F-4D97-AF65-F5344CB8AC3E}">
        <p14:creationId xmlns:p14="http://schemas.microsoft.com/office/powerpoint/2010/main" val="57827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1. Entering the Battlefield – 1-19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18 – cheese: only 3 mentions in Bible: II Sam. 17:29, Job 10:10</a:t>
            </a:r>
          </a:p>
          <a:p>
            <a:r>
              <a:rPr lang="en-US" sz="4400" dirty="0">
                <a:solidFill>
                  <a:schemeClr val="bg1"/>
                </a:solidFill>
              </a:rPr>
              <a:t>Bring report back home</a:t>
            </a:r>
          </a:p>
        </p:txBody>
      </p:sp>
    </p:spTree>
    <p:extLst>
      <p:ext uri="{BB962C8B-B14F-4D97-AF65-F5344CB8AC3E}">
        <p14:creationId xmlns:p14="http://schemas.microsoft.com/office/powerpoint/2010/main" val="189789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Trusts in God – 20-37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20 – rose early [notes online]</a:t>
            </a:r>
          </a:p>
          <a:p>
            <a:r>
              <a:rPr lang="en-US" sz="4400" dirty="0">
                <a:solidFill>
                  <a:schemeClr val="bg1"/>
                </a:solidFill>
              </a:rPr>
              <a:t>22 – left what he was carrying</a:t>
            </a:r>
          </a:p>
          <a:p>
            <a:r>
              <a:rPr lang="en-US" sz="4400" dirty="0">
                <a:solidFill>
                  <a:schemeClr val="bg1"/>
                </a:solidFill>
              </a:rPr>
              <a:t>23 – Champion: a man who steps out to fight between two battle lines</a:t>
            </a:r>
          </a:p>
          <a:p>
            <a:r>
              <a:rPr lang="en-US" sz="4400" dirty="0">
                <a:solidFill>
                  <a:schemeClr val="bg1"/>
                </a:solidFill>
              </a:rPr>
              <a:t>24 – sight of Goliath alone enough to scare</a:t>
            </a:r>
          </a:p>
          <a:p>
            <a:r>
              <a:rPr lang="en-US" sz="4400" dirty="0">
                <a:solidFill>
                  <a:schemeClr val="bg1"/>
                </a:solidFill>
              </a:rPr>
              <a:t>25 – winner receives Saul’s daughter [Michal]</a:t>
            </a:r>
          </a:p>
          <a:p>
            <a:r>
              <a:rPr lang="en-US" sz="4400" dirty="0">
                <a:solidFill>
                  <a:schemeClr val="bg1"/>
                </a:solidFill>
              </a:rPr>
              <a:t>26 – uncircumcised – outside of God’s covenant</a:t>
            </a:r>
          </a:p>
          <a:p>
            <a:r>
              <a:rPr lang="en-US" sz="4400" dirty="0">
                <a:solidFill>
                  <a:schemeClr val="bg1"/>
                </a:solidFill>
              </a:rPr>
              <a:t>28 – older brothers question David’s presence</a:t>
            </a:r>
          </a:p>
        </p:txBody>
      </p:sp>
    </p:spTree>
    <p:extLst>
      <p:ext uri="{BB962C8B-B14F-4D97-AF65-F5344CB8AC3E}">
        <p14:creationId xmlns:p14="http://schemas.microsoft.com/office/powerpoint/2010/main" val="223726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2. Trusts in God – 20-37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29 – answers in self-defense</a:t>
            </a:r>
          </a:p>
          <a:p>
            <a:r>
              <a:rPr lang="en-US" sz="4400" dirty="0">
                <a:solidFill>
                  <a:schemeClr val="bg1"/>
                </a:solidFill>
              </a:rPr>
              <a:t>32 – David to Saul: “Don’t let Goliath scare you!”</a:t>
            </a:r>
          </a:p>
          <a:p>
            <a:r>
              <a:rPr lang="en-US" sz="4400" dirty="0">
                <a:solidFill>
                  <a:schemeClr val="bg1"/>
                </a:solidFill>
              </a:rPr>
              <a:t>33 – too young – cf. I Tim. 4:12</a:t>
            </a:r>
          </a:p>
          <a:p>
            <a:r>
              <a:rPr lang="en-US" sz="4400" dirty="0">
                <a:solidFill>
                  <a:schemeClr val="bg1"/>
                </a:solidFill>
              </a:rPr>
              <a:t>34-36 – David gives credentials for going into battle</a:t>
            </a:r>
          </a:p>
          <a:p>
            <a:r>
              <a:rPr lang="en-US" sz="4400" dirty="0">
                <a:solidFill>
                  <a:schemeClr val="bg1"/>
                </a:solidFill>
              </a:rPr>
              <a:t>37 – source: Trusts in the Lord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Romans 8:31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John 16:33</a:t>
            </a:r>
          </a:p>
        </p:txBody>
      </p:sp>
    </p:spTree>
    <p:extLst>
      <p:ext uri="{BB962C8B-B14F-4D97-AF65-F5344CB8AC3E}">
        <p14:creationId xmlns:p14="http://schemas.microsoft.com/office/powerpoint/2010/main" val="329900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97D01-89FC-440E-B449-0C98DD06D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6" y="0"/>
            <a:ext cx="12162183" cy="1325563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3. Confronting Goliath – 38-54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CA6A-A250-4AB4-9221-7EBE50DD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6" y="1110007"/>
            <a:ext cx="12162184" cy="574799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38 – Saul prepares David for battle</a:t>
            </a:r>
          </a:p>
          <a:p>
            <a:r>
              <a:rPr lang="en-US" sz="4400" dirty="0">
                <a:solidFill>
                  <a:schemeClr val="bg1"/>
                </a:solidFill>
              </a:rPr>
              <a:t>39 – had not proved Saul’s armor</a:t>
            </a:r>
          </a:p>
          <a:p>
            <a:r>
              <a:rPr lang="en-US" sz="4400" dirty="0">
                <a:solidFill>
                  <a:schemeClr val="bg1"/>
                </a:solidFill>
              </a:rPr>
              <a:t>40 – stones roughly the size of tennis balls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Thought to be the same place Eunuch was baptized, Ac. 8</a:t>
            </a:r>
          </a:p>
          <a:p>
            <a:r>
              <a:rPr lang="en-US" sz="4400" dirty="0">
                <a:solidFill>
                  <a:schemeClr val="bg1"/>
                </a:solidFill>
              </a:rPr>
              <a:t>42 – Goliath judged a book by its cover</a:t>
            </a:r>
          </a:p>
          <a:p>
            <a:r>
              <a:rPr lang="en-US" sz="4400" dirty="0">
                <a:solidFill>
                  <a:schemeClr val="bg1"/>
                </a:solidFill>
              </a:rPr>
              <a:t>43 – compared to beating a dog with a stick</a:t>
            </a:r>
          </a:p>
          <a:p>
            <a:r>
              <a:rPr lang="en-US" sz="4400" dirty="0">
                <a:solidFill>
                  <a:schemeClr val="bg1"/>
                </a:solidFill>
              </a:rPr>
              <a:t>44 – Grave insult, viewed almost worse than death</a:t>
            </a:r>
          </a:p>
          <a:p>
            <a:r>
              <a:rPr lang="en-US" sz="4400" dirty="0">
                <a:solidFill>
                  <a:schemeClr val="bg1"/>
                </a:solidFill>
              </a:rPr>
              <a:t>45 – showing confidence in God</a:t>
            </a:r>
          </a:p>
        </p:txBody>
      </p:sp>
    </p:spTree>
    <p:extLst>
      <p:ext uri="{BB962C8B-B14F-4D97-AF65-F5344CB8AC3E}">
        <p14:creationId xmlns:p14="http://schemas.microsoft.com/office/powerpoint/2010/main" val="344671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618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Wednesday Night  Bible Study</vt:lpstr>
      <vt:lpstr>PowerPoint Presentation</vt:lpstr>
      <vt:lpstr>1. Entering the Battlefield – 1-19</vt:lpstr>
      <vt:lpstr>1. Entering the Battlefield – 1-19</vt:lpstr>
      <vt:lpstr>1. Entering the Battlefield – 1-19</vt:lpstr>
      <vt:lpstr>1. Entering the Battlefield – 1-19</vt:lpstr>
      <vt:lpstr>2. Trusts in God – 20-37</vt:lpstr>
      <vt:lpstr>2. Trusts in God – 20-37</vt:lpstr>
      <vt:lpstr>3. Confronting Goliath – 38-54</vt:lpstr>
      <vt:lpstr>3. Confronting Goliath – 38-54</vt:lpstr>
      <vt:lpstr>3. Confronting Goliath – 38-54</vt:lpstr>
      <vt:lpstr>4 Lessons: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Night  Bible Study</dc:title>
  <dc:creator>Justin D. Reed</dc:creator>
  <cp:lastModifiedBy>Justin D. Reed</cp:lastModifiedBy>
  <cp:revision>14</cp:revision>
  <dcterms:created xsi:type="dcterms:W3CDTF">2020-04-01T18:53:43Z</dcterms:created>
  <dcterms:modified xsi:type="dcterms:W3CDTF">2020-04-20T01:42:08Z</dcterms:modified>
</cp:coreProperties>
</file>