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7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306" r:id="rId12"/>
    <p:sldId id="307" r:id="rId13"/>
    <p:sldId id="296" r:id="rId14"/>
    <p:sldId id="298" r:id="rId15"/>
    <p:sldId id="288" r:id="rId16"/>
    <p:sldId id="28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-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940D-78CE-4152-BE0C-FD2CE7309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91548"/>
            <a:ext cx="12192000" cy="4198385"/>
          </a:xfrm>
        </p:spPr>
        <p:txBody>
          <a:bodyPr>
            <a:noAutofit/>
          </a:bodyPr>
          <a:lstStyle/>
          <a:p>
            <a:r>
              <a:rPr lang="en-US" sz="10300" dirty="0">
                <a:solidFill>
                  <a:schemeClr val="bg1"/>
                </a:solidFill>
              </a:rPr>
              <a:t>Zealous Toward </a:t>
            </a:r>
            <a:br>
              <a:rPr lang="en-US" sz="10300" dirty="0">
                <a:solidFill>
                  <a:schemeClr val="bg1"/>
                </a:solidFill>
              </a:rPr>
            </a:br>
            <a:r>
              <a:rPr lang="en-US" sz="10300" dirty="0">
                <a:solidFill>
                  <a:schemeClr val="bg1"/>
                </a:solidFill>
              </a:rPr>
              <a:t>God</a:t>
            </a:r>
            <a:br>
              <a:rPr lang="en-US" sz="10300" dirty="0">
                <a:solidFill>
                  <a:schemeClr val="bg1"/>
                </a:solidFill>
              </a:rPr>
            </a:br>
            <a:r>
              <a:rPr lang="en-US" sz="10300" dirty="0">
                <a:solidFill>
                  <a:schemeClr val="bg1"/>
                </a:solidFill>
              </a:rPr>
              <a:t>[Part 2 of 3]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489933"/>
            <a:ext cx="12192000" cy="1655762"/>
          </a:xfrm>
        </p:spPr>
        <p:txBody>
          <a:bodyPr>
            <a:normAutofit/>
          </a:bodyPr>
          <a:lstStyle/>
          <a:p>
            <a:r>
              <a:rPr lang="en-US" sz="8800" dirty="0">
                <a:solidFill>
                  <a:schemeClr val="bg1"/>
                </a:solidFill>
              </a:rPr>
              <a:t>Acts 27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Adventures on the Sea: 27:13-44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29: literally “prayed for the day”</a:t>
            </a:r>
          </a:p>
          <a:p>
            <a:r>
              <a:rPr lang="en-US" sz="5000" dirty="0">
                <a:solidFill>
                  <a:schemeClr val="bg1"/>
                </a:solidFill>
              </a:rPr>
              <a:t>30: desperate plan almost guaranteed to fail</a:t>
            </a:r>
          </a:p>
          <a:p>
            <a:r>
              <a:rPr lang="en-US" sz="5000" dirty="0">
                <a:solidFill>
                  <a:schemeClr val="bg1"/>
                </a:solidFill>
              </a:rPr>
              <a:t>31: no sailor = no hope of navigating</a:t>
            </a:r>
          </a:p>
          <a:p>
            <a:r>
              <a:rPr lang="en-US" sz="5000" dirty="0">
                <a:solidFill>
                  <a:schemeClr val="bg1"/>
                </a:solidFill>
              </a:rPr>
              <a:t>32: exhausting all attempts at desertion</a:t>
            </a:r>
          </a:p>
          <a:p>
            <a:r>
              <a:rPr lang="en-US" sz="5000" dirty="0">
                <a:solidFill>
                  <a:schemeClr val="bg1"/>
                </a:solidFill>
              </a:rPr>
              <a:t>33: 3 step plan; 1] strengthen body</a:t>
            </a:r>
          </a:p>
          <a:p>
            <a:r>
              <a:rPr lang="en-US" sz="5000" dirty="0">
                <a:solidFill>
                  <a:schemeClr val="bg1"/>
                </a:solidFill>
              </a:rPr>
              <a:t>34: 2] strengthen their spirits</a:t>
            </a:r>
          </a:p>
          <a:p>
            <a:r>
              <a:rPr lang="en-US" sz="5000" dirty="0">
                <a:solidFill>
                  <a:schemeClr val="bg1"/>
                </a:solidFill>
              </a:rPr>
              <a:t>35: 3] demonstrated he believed the promise</a:t>
            </a:r>
          </a:p>
        </p:txBody>
      </p:sp>
    </p:spTree>
    <p:extLst>
      <p:ext uri="{BB962C8B-B14F-4D97-AF65-F5344CB8AC3E}">
        <p14:creationId xmlns:p14="http://schemas.microsoft.com/office/powerpoint/2010/main" val="1900321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Adventures on the Sea: 27:13-44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36: calmness courageous</a:t>
            </a:r>
          </a:p>
          <a:p>
            <a:r>
              <a:rPr lang="en-US" sz="5000" dirty="0">
                <a:solidFill>
                  <a:schemeClr val="bg1"/>
                </a:solidFill>
              </a:rPr>
              <a:t>37: Luke might’ve done a headcount to see how much food was needed </a:t>
            </a:r>
          </a:p>
          <a:p>
            <a:r>
              <a:rPr lang="en-US" sz="5000" dirty="0">
                <a:solidFill>
                  <a:schemeClr val="bg1"/>
                </a:solidFill>
              </a:rPr>
              <a:t>38: tossing cargo over made ship higher </a:t>
            </a:r>
          </a:p>
          <a:p>
            <a:r>
              <a:rPr lang="en-US" sz="5000" dirty="0">
                <a:solidFill>
                  <a:schemeClr val="bg1"/>
                </a:solidFill>
              </a:rPr>
              <a:t>39: “St. Paul’s Bay” – NE coast of Malta</a:t>
            </a:r>
          </a:p>
          <a:p>
            <a:r>
              <a:rPr lang="en-US" sz="5000" dirty="0">
                <a:solidFill>
                  <a:schemeClr val="bg1"/>
                </a:solidFill>
              </a:rPr>
              <a:t>40: 3 more steps: 1] cast off 4 anchors; </a:t>
            </a:r>
            <a:br>
              <a:rPr lang="en-US" sz="5000" dirty="0">
                <a:solidFill>
                  <a:schemeClr val="bg1"/>
                </a:solidFill>
              </a:rPr>
            </a:br>
            <a:r>
              <a:rPr lang="en-US" sz="5000" dirty="0">
                <a:solidFill>
                  <a:schemeClr val="bg1"/>
                </a:solidFill>
              </a:rPr>
              <a:t>2] move rudders; </a:t>
            </a:r>
            <a:br>
              <a:rPr lang="en-US" sz="5000" dirty="0">
                <a:solidFill>
                  <a:schemeClr val="bg1"/>
                </a:solidFill>
              </a:rPr>
            </a:br>
            <a:r>
              <a:rPr lang="en-US" sz="5000" dirty="0">
                <a:solidFill>
                  <a:schemeClr val="bg1"/>
                </a:solidFill>
              </a:rPr>
              <a:t>3] hoisted sail for extra power</a:t>
            </a:r>
          </a:p>
        </p:txBody>
      </p:sp>
    </p:spTree>
    <p:extLst>
      <p:ext uri="{BB962C8B-B14F-4D97-AF65-F5344CB8AC3E}">
        <p14:creationId xmlns:p14="http://schemas.microsoft.com/office/powerpoint/2010/main" val="3459506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Adventures on the Sea: 27:13-44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41: sand and rocks piled up</a:t>
            </a:r>
          </a:p>
          <a:p>
            <a:r>
              <a:rPr lang="en-US" sz="5000" dirty="0">
                <a:solidFill>
                  <a:schemeClr val="bg1"/>
                </a:solidFill>
              </a:rPr>
              <a:t>42: panic reigned again – soldiers panicked not sailors – wanted to kill</a:t>
            </a:r>
          </a:p>
          <a:p>
            <a:r>
              <a:rPr lang="en-US" sz="5000" dirty="0">
                <a:solidFill>
                  <a:schemeClr val="bg1"/>
                </a:solidFill>
              </a:rPr>
              <a:t>43: God intervened through Julius</a:t>
            </a:r>
          </a:p>
          <a:p>
            <a:r>
              <a:rPr lang="en-US" sz="5000" dirty="0">
                <a:solidFill>
                  <a:schemeClr val="bg1"/>
                </a:solidFill>
              </a:rPr>
              <a:t>44: P survivor of 3 shipwrecks might’ve given Julius this suggestion.</a:t>
            </a:r>
          </a:p>
          <a:p>
            <a:r>
              <a:rPr lang="en-US" sz="5000" dirty="0">
                <a:solidFill>
                  <a:schemeClr val="bg1"/>
                </a:solidFill>
              </a:rPr>
              <a:t>2</a:t>
            </a:r>
            <a:r>
              <a:rPr lang="en-US" sz="5000" baseline="30000" dirty="0">
                <a:solidFill>
                  <a:schemeClr val="bg1"/>
                </a:solidFill>
              </a:rPr>
              <a:t>nd</a:t>
            </a:r>
            <a:r>
              <a:rPr lang="en-US" sz="5000" dirty="0">
                <a:solidFill>
                  <a:schemeClr val="bg1"/>
                </a:solidFill>
              </a:rPr>
              <a:t> headcount </a:t>
            </a:r>
            <a:r>
              <a:rPr lang="en-US" sz="5000">
                <a:solidFill>
                  <a:schemeClr val="bg1"/>
                </a:solidFill>
              </a:rPr>
              <a:t>of water-logged </a:t>
            </a:r>
            <a:r>
              <a:rPr lang="en-US" sz="5000" dirty="0">
                <a:solidFill>
                  <a:schemeClr val="bg1"/>
                </a:solidFill>
              </a:rPr>
              <a:t>people showed none were lost at sea!</a:t>
            </a:r>
          </a:p>
        </p:txBody>
      </p:sp>
    </p:spTree>
    <p:extLst>
      <p:ext uri="{BB962C8B-B14F-4D97-AF65-F5344CB8AC3E}">
        <p14:creationId xmlns:p14="http://schemas.microsoft.com/office/powerpoint/2010/main" val="4226236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98783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Lessons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52198"/>
            <a:ext cx="12191998" cy="6602759"/>
          </a:xfrm>
        </p:spPr>
        <p:txBody>
          <a:bodyPr>
            <a:no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God has used all sorts of people to accomplish His Will all throughout the history of the world – from the best of the best to the lowest of the low.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When God makes a promise, not one word of it will fail – 1 Kings 8:56.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Since we know God’s promises are true, we should learn the promises and use them to grow stronger in our faith. </a:t>
            </a:r>
          </a:p>
        </p:txBody>
      </p:sp>
    </p:spTree>
    <p:extLst>
      <p:ext uri="{BB962C8B-B14F-4D97-AF65-F5344CB8AC3E}">
        <p14:creationId xmlns:p14="http://schemas.microsoft.com/office/powerpoint/2010/main" val="393235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</a:rPr>
              <a:t>For a copy of these notes:</a:t>
            </a:r>
            <a:br>
              <a:rPr lang="en-US" sz="6600" dirty="0">
                <a:solidFill>
                  <a:schemeClr val="bg1"/>
                </a:solidFill>
              </a:rPr>
            </a:b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thejustinreedshow.com/bibleresources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b="1" dirty="0">
                <a:solidFill>
                  <a:schemeClr val="bg1"/>
                </a:solidFill>
              </a:rPr>
              <a:t>or</a:t>
            </a:r>
            <a:r>
              <a:rPr lang="en-US" sz="6000" dirty="0">
                <a:solidFill>
                  <a:schemeClr val="bg1"/>
                </a:solidFill>
              </a:rPr>
              <a:t> 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Google: Justin Reed Bible</a:t>
            </a:r>
            <a:br>
              <a:rPr lang="en-US" sz="6600" dirty="0">
                <a:solidFill>
                  <a:schemeClr val="bg1"/>
                </a:solidFill>
              </a:rPr>
            </a:b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VBS Notes &gt; Notes &amp; PowerPoint</a:t>
            </a:r>
          </a:p>
        </p:txBody>
      </p:sp>
    </p:spTree>
    <p:extLst>
      <p:ext uri="{BB962C8B-B14F-4D97-AF65-F5344CB8AC3E}">
        <p14:creationId xmlns:p14="http://schemas.microsoft.com/office/powerpoint/2010/main" val="37407991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r>
              <a:rPr lang="en-US" sz="6600" u="sng" dirty="0">
                <a:solidFill>
                  <a:schemeClr val="bg1"/>
                </a:solidFill>
              </a:rPr>
              <a:t>Next Scheduled Study: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b="1" dirty="0">
                <a:solidFill>
                  <a:schemeClr val="bg1"/>
                </a:solidFill>
              </a:rPr>
              <a:t>Sunday 11am 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Online and in the building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Wood Church of Christ, Woodbury</a:t>
            </a:r>
            <a:br>
              <a:rPr lang="en-US" sz="6600" dirty="0">
                <a:solidFill>
                  <a:schemeClr val="bg1"/>
                </a:solidFill>
              </a:rPr>
            </a:b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b="1" dirty="0">
                <a:solidFill>
                  <a:schemeClr val="bg1"/>
                </a:solidFill>
              </a:rPr>
              <a:t>Live at Five – Sunday 5pm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Online Only</a:t>
            </a:r>
          </a:p>
        </p:txBody>
      </p:sp>
    </p:spTree>
    <p:extLst>
      <p:ext uri="{BB962C8B-B14F-4D97-AF65-F5344CB8AC3E}">
        <p14:creationId xmlns:p14="http://schemas.microsoft.com/office/powerpoint/2010/main" val="15429810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Sermon © 2020 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 2020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</a:t>
            </a:r>
            <a:r>
              <a:rPr lang="en-US" dirty="0" err="1">
                <a:solidFill>
                  <a:srgbClr val="FFFF00"/>
                </a:solidFill>
              </a:rPr>
              <a:t>bibleresources</a:t>
            </a: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</p:txBody>
      </p:sp>
    </p:spTree>
    <p:extLst>
      <p:ext uri="{BB962C8B-B14F-4D97-AF65-F5344CB8AC3E}">
        <p14:creationId xmlns:p14="http://schemas.microsoft.com/office/powerpoint/2010/main" val="337209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Zealous Towards God – 2 of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26 ends with Paul being sent to Rome to appeal before Caesar. He just gave a great sermon to Agrippa – “almost thou </a:t>
            </a:r>
            <a:r>
              <a:rPr lang="en-US" sz="5000" dirty="0" err="1">
                <a:solidFill>
                  <a:schemeClr val="bg1"/>
                </a:solidFill>
              </a:rPr>
              <a:t>persuadest</a:t>
            </a:r>
            <a:r>
              <a:rPr lang="en-US" sz="5000" dirty="0">
                <a:solidFill>
                  <a:schemeClr val="bg1"/>
                </a:solidFill>
              </a:rPr>
              <a:t> me to become a Christian.”</a:t>
            </a:r>
          </a:p>
          <a:p>
            <a:r>
              <a:rPr lang="en-US" sz="5000" dirty="0">
                <a:solidFill>
                  <a:schemeClr val="bg1"/>
                </a:solidFill>
              </a:rPr>
              <a:t>God had promised Paul [23:11] that he would make it to Rome. Acts 27-28 records trek. </a:t>
            </a:r>
          </a:p>
          <a:p>
            <a:r>
              <a:rPr lang="en-US" sz="5000" dirty="0">
                <a:solidFill>
                  <a:schemeClr val="bg1"/>
                </a:solidFill>
              </a:rPr>
              <a:t>26-28 are grouped together in our study of the “ABCs of Acts” – Zealous Towards God</a:t>
            </a:r>
          </a:p>
        </p:txBody>
      </p:sp>
    </p:spTree>
    <p:extLst>
      <p:ext uri="{BB962C8B-B14F-4D97-AF65-F5344CB8AC3E}">
        <p14:creationId xmlns:p14="http://schemas.microsoft.com/office/powerpoint/2010/main" val="1141339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Journey Begins – 27:1-8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Few weeks journey that took months.</a:t>
            </a:r>
          </a:p>
          <a:p>
            <a:r>
              <a:rPr lang="en-US" sz="5000" dirty="0">
                <a:solidFill>
                  <a:schemeClr val="bg1"/>
                </a:solidFill>
              </a:rPr>
              <a:t>1: We – Luke now on trip; Aristarchus [20:4] also on trip, probably paid for passage. Other – Greek – different kind; cohort – 600-100 </a:t>
            </a:r>
          </a:p>
          <a:p>
            <a:r>
              <a:rPr lang="en-US" sz="5000" dirty="0">
                <a:solidFill>
                  <a:schemeClr val="bg1"/>
                </a:solidFill>
              </a:rPr>
              <a:t>2: Caesarea – principle seaport of Palestine; </a:t>
            </a:r>
            <a:r>
              <a:rPr lang="en-US" sz="5000" dirty="0" err="1">
                <a:solidFill>
                  <a:schemeClr val="bg1"/>
                </a:solidFill>
              </a:rPr>
              <a:t>Adramyttium</a:t>
            </a:r>
            <a:r>
              <a:rPr lang="en-US" sz="5000" dirty="0">
                <a:solidFill>
                  <a:schemeClr val="bg1"/>
                </a:solidFill>
              </a:rPr>
              <a:t> – W Coast of Asia, near Troas</a:t>
            </a:r>
          </a:p>
          <a:p>
            <a:r>
              <a:rPr lang="en-US" sz="5000" dirty="0">
                <a:solidFill>
                  <a:schemeClr val="bg1"/>
                </a:solidFill>
              </a:rPr>
              <a:t>Aristarchus – “my fellow prisoner” Col. 4:10</a:t>
            </a:r>
          </a:p>
          <a:p>
            <a:pPr marL="0" indent="0">
              <a:buNone/>
            </a:pPr>
            <a:endParaRPr lang="en-US" sz="5000" dirty="0">
              <a:solidFill>
                <a:schemeClr val="bg1"/>
              </a:solidFill>
            </a:endParaRPr>
          </a:p>
          <a:p>
            <a:endParaRPr lang="en-US" sz="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38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Journey Begins – 27:1-8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3: Sidon: trading stop in Phoenicia; most prisoners stayed below deck, P allowed out</a:t>
            </a:r>
          </a:p>
          <a:p>
            <a:r>
              <a:rPr lang="en-US" sz="5000" dirty="0">
                <a:solidFill>
                  <a:schemeClr val="bg1"/>
                </a:solidFill>
              </a:rPr>
              <a:t>4: Summer winds were from W – impossible to enter in Med. Sea. P used these winds 2 yrs. ago to his advantage</a:t>
            </a:r>
          </a:p>
          <a:p>
            <a:r>
              <a:rPr lang="en-US" sz="5000" dirty="0">
                <a:solidFill>
                  <a:schemeClr val="bg1"/>
                </a:solidFill>
              </a:rPr>
              <a:t>5: N of Cyprus – familiar spots to P; Cilicia – Tarsus here; Pamphylia – P&amp;B landed on 1</a:t>
            </a:r>
            <a:r>
              <a:rPr lang="en-US" sz="5000" baseline="30000" dirty="0">
                <a:solidFill>
                  <a:schemeClr val="bg1"/>
                </a:solidFill>
              </a:rPr>
              <a:t>st</a:t>
            </a:r>
            <a:r>
              <a:rPr lang="en-US" sz="5000" dirty="0">
                <a:solidFill>
                  <a:schemeClr val="bg1"/>
                </a:solidFill>
              </a:rPr>
              <a:t> Missionary Journey; Myra – SW Asia Minor</a:t>
            </a:r>
          </a:p>
        </p:txBody>
      </p:sp>
    </p:spTree>
    <p:extLst>
      <p:ext uri="{BB962C8B-B14F-4D97-AF65-F5344CB8AC3E}">
        <p14:creationId xmlns:p14="http://schemas.microsoft.com/office/powerpoint/2010/main" val="1190650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Journey Begins – 27:1-8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6: cargo of wheat [38]; homebased of ship – Alexandria [28:11]; 180</a:t>
            </a:r>
            <a:r>
              <a:rPr lang="en-US" sz="5000" cap="small" dirty="0">
                <a:solidFill>
                  <a:schemeClr val="bg1"/>
                </a:solidFill>
              </a:rPr>
              <a:t>ft</a:t>
            </a:r>
            <a:r>
              <a:rPr lang="en-US" sz="5000" dirty="0">
                <a:solidFill>
                  <a:schemeClr val="bg1"/>
                </a:solidFill>
              </a:rPr>
              <a:t> X 45</a:t>
            </a:r>
            <a:r>
              <a:rPr lang="en-US" sz="5000" cap="small" dirty="0">
                <a:solidFill>
                  <a:schemeClr val="bg1"/>
                </a:solidFill>
              </a:rPr>
              <a:t>ft</a:t>
            </a:r>
            <a:r>
              <a:rPr lang="en-US" sz="5000" dirty="0">
                <a:solidFill>
                  <a:schemeClr val="bg1"/>
                </a:solidFill>
              </a:rPr>
              <a:t> X 43</a:t>
            </a:r>
            <a:r>
              <a:rPr lang="en-US" sz="5000" cap="small" dirty="0">
                <a:solidFill>
                  <a:schemeClr val="bg1"/>
                </a:solidFill>
              </a:rPr>
              <a:t>ft</a:t>
            </a:r>
          </a:p>
          <a:p>
            <a:r>
              <a:rPr lang="en-US" sz="5000" cap="small" dirty="0">
                <a:solidFill>
                  <a:schemeClr val="bg1"/>
                </a:solidFill>
              </a:rPr>
              <a:t>7: </a:t>
            </a:r>
            <a:r>
              <a:rPr lang="en-US" sz="5000" dirty="0">
                <a:solidFill>
                  <a:schemeClr val="bg1"/>
                </a:solidFill>
              </a:rPr>
              <a:t>Cnidus: Southern tip of Roman province of Asia. 170</a:t>
            </a:r>
            <a:r>
              <a:rPr lang="en-US" sz="5000" cap="small" dirty="0">
                <a:solidFill>
                  <a:schemeClr val="bg1"/>
                </a:solidFill>
              </a:rPr>
              <a:t>mi</a:t>
            </a:r>
            <a:r>
              <a:rPr lang="en-US" sz="5000" dirty="0">
                <a:solidFill>
                  <a:schemeClr val="bg1"/>
                </a:solidFill>
              </a:rPr>
              <a:t> from Myra</a:t>
            </a:r>
          </a:p>
          <a:p>
            <a:r>
              <a:rPr lang="en-US" sz="5000" dirty="0">
                <a:solidFill>
                  <a:schemeClr val="bg1"/>
                </a:solidFill>
              </a:rPr>
              <a:t>8: Fair Haven – ½ way across island of Crete</a:t>
            </a:r>
          </a:p>
        </p:txBody>
      </p:sp>
    </p:spTree>
    <p:extLst>
      <p:ext uri="{BB962C8B-B14F-4D97-AF65-F5344CB8AC3E}">
        <p14:creationId xmlns:p14="http://schemas.microsoft.com/office/powerpoint/2010/main" val="3434724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Warned by Paul – 27:9-12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9: hope to get to Rome by Oct. diminished daily; bad sailing on Med. Sea mid-Sept. to mid-Nov.; fast: Jewish Day of Atonement – Lv. 16:29 – Ramsay: AD 59 October 5.</a:t>
            </a:r>
          </a:p>
          <a:p>
            <a:r>
              <a:rPr lang="en-US" sz="5000" dirty="0">
                <a:solidFill>
                  <a:schemeClr val="bg1"/>
                </a:solidFill>
              </a:rPr>
              <a:t>10: P upset of news of leaving</a:t>
            </a:r>
          </a:p>
          <a:p>
            <a:r>
              <a:rPr lang="en-US" sz="5000" dirty="0">
                <a:solidFill>
                  <a:schemeClr val="bg1"/>
                </a:solidFill>
              </a:rPr>
              <a:t>11: captain: owner of ship</a:t>
            </a:r>
          </a:p>
          <a:p>
            <a:r>
              <a:rPr lang="en-US" sz="5000" dirty="0">
                <a:solidFill>
                  <a:schemeClr val="bg1"/>
                </a:solidFill>
              </a:rPr>
              <a:t>12: Phoenix: [</a:t>
            </a:r>
            <a:r>
              <a:rPr lang="en-US" sz="5000" dirty="0" err="1">
                <a:solidFill>
                  <a:schemeClr val="bg1"/>
                </a:solidFill>
              </a:rPr>
              <a:t>Phineka</a:t>
            </a:r>
            <a:r>
              <a:rPr lang="en-US" sz="5000" dirty="0">
                <a:solidFill>
                  <a:schemeClr val="bg1"/>
                </a:solidFill>
              </a:rPr>
              <a:t>] protected from winter blasts from E &amp; NE</a:t>
            </a:r>
          </a:p>
        </p:txBody>
      </p:sp>
    </p:spTree>
    <p:extLst>
      <p:ext uri="{BB962C8B-B14F-4D97-AF65-F5344CB8AC3E}">
        <p14:creationId xmlns:p14="http://schemas.microsoft.com/office/powerpoint/2010/main" val="3719191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Adventures on the Sea: 27:13-44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13: “Calm before the storm”</a:t>
            </a:r>
          </a:p>
          <a:p>
            <a:r>
              <a:rPr lang="en-US" sz="5000" dirty="0">
                <a:solidFill>
                  <a:schemeClr val="bg1"/>
                </a:solidFill>
              </a:rPr>
              <a:t>14: few hours away disaster struck; </a:t>
            </a:r>
            <a:r>
              <a:rPr lang="en-US" sz="5000" dirty="0" err="1">
                <a:solidFill>
                  <a:schemeClr val="bg1"/>
                </a:solidFill>
              </a:rPr>
              <a:t>Euroclydon</a:t>
            </a:r>
            <a:r>
              <a:rPr lang="en-US" sz="5000" dirty="0">
                <a:solidFill>
                  <a:schemeClr val="bg1"/>
                </a:solidFill>
              </a:rPr>
              <a:t> – sailor’s name for typhoon, like “Northeaster;” hybrid of Greek for East wind &amp; Latin for North wind</a:t>
            </a:r>
          </a:p>
          <a:p>
            <a:r>
              <a:rPr lang="en-US" sz="5000" dirty="0">
                <a:solidFill>
                  <a:schemeClr val="bg1"/>
                </a:solidFill>
              </a:rPr>
              <a:t>15: ship at mercy of wind and waves</a:t>
            </a:r>
          </a:p>
          <a:p>
            <a:r>
              <a:rPr lang="en-US" sz="5000" dirty="0">
                <a:solidFill>
                  <a:schemeClr val="bg1"/>
                </a:solidFill>
              </a:rPr>
              <a:t>16: SE for several hours</a:t>
            </a:r>
          </a:p>
          <a:p>
            <a:r>
              <a:rPr lang="en-US" sz="5000" dirty="0">
                <a:solidFill>
                  <a:schemeClr val="bg1"/>
                </a:solidFill>
              </a:rPr>
              <a:t>17: Shallows of </a:t>
            </a:r>
            <a:r>
              <a:rPr lang="en-US" sz="5000" dirty="0" err="1">
                <a:solidFill>
                  <a:schemeClr val="bg1"/>
                </a:solidFill>
              </a:rPr>
              <a:t>Syrtis</a:t>
            </a:r>
            <a:r>
              <a:rPr lang="en-US" sz="5000" dirty="0">
                <a:solidFill>
                  <a:schemeClr val="bg1"/>
                </a:solidFill>
              </a:rPr>
              <a:t> – sandbars N. of Africa </a:t>
            </a:r>
          </a:p>
        </p:txBody>
      </p:sp>
    </p:spTree>
    <p:extLst>
      <p:ext uri="{BB962C8B-B14F-4D97-AF65-F5344CB8AC3E}">
        <p14:creationId xmlns:p14="http://schemas.microsoft.com/office/powerpoint/2010/main" val="1010333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Adventures on the Sea: 27:13-44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18: heard howling winds, cracking timbers, straining ropes; livelihood depends on cargo</a:t>
            </a:r>
          </a:p>
          <a:p>
            <a:r>
              <a:rPr lang="en-US" sz="5000" dirty="0">
                <a:solidFill>
                  <a:schemeClr val="bg1"/>
                </a:solidFill>
              </a:rPr>
              <a:t>19: everything not needed thrown; Greek – tackle – household furnishings, Matt. 12:39</a:t>
            </a:r>
          </a:p>
          <a:p>
            <a:r>
              <a:rPr lang="en-US" sz="5000" dirty="0">
                <a:solidFill>
                  <a:schemeClr val="bg1"/>
                </a:solidFill>
              </a:rPr>
              <a:t>20: no compass, sexton – nav. depended on sun &amp; stars; waterlogged wheat</a:t>
            </a:r>
          </a:p>
          <a:p>
            <a:r>
              <a:rPr lang="en-US" sz="5000" dirty="0">
                <a:solidFill>
                  <a:schemeClr val="bg1"/>
                </a:solidFill>
              </a:rPr>
              <a:t>21: low point of story. Luke included himself in giving up. P not to scold but to encourage</a:t>
            </a:r>
          </a:p>
        </p:txBody>
      </p:sp>
    </p:spTree>
    <p:extLst>
      <p:ext uri="{BB962C8B-B14F-4D97-AF65-F5344CB8AC3E}">
        <p14:creationId xmlns:p14="http://schemas.microsoft.com/office/powerpoint/2010/main" val="2989324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Adventures on the Sea: 27:13-44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22,23: confidence rang about howling winds</a:t>
            </a:r>
          </a:p>
          <a:p>
            <a:r>
              <a:rPr lang="en-US" sz="5000" dirty="0">
                <a:solidFill>
                  <a:schemeClr val="bg1"/>
                </a:solidFill>
              </a:rPr>
              <a:t>24,25: extending courage given earlier, 23:11</a:t>
            </a:r>
          </a:p>
          <a:p>
            <a:r>
              <a:rPr lang="en-US" sz="5000" dirty="0">
                <a:solidFill>
                  <a:schemeClr val="bg1"/>
                </a:solidFill>
              </a:rPr>
              <a:t>26: Good news &amp; bad – saved but not easy</a:t>
            </a:r>
          </a:p>
          <a:p>
            <a:r>
              <a:rPr lang="en-US" sz="5000" dirty="0">
                <a:solidFill>
                  <a:schemeClr val="bg1"/>
                </a:solidFill>
              </a:rPr>
              <a:t>27: island [Malta, 28:1] 500</a:t>
            </a:r>
            <a:r>
              <a:rPr lang="en-US" sz="5000" cap="small" dirty="0">
                <a:solidFill>
                  <a:schemeClr val="bg1"/>
                </a:solidFill>
              </a:rPr>
              <a:t>mi</a:t>
            </a:r>
            <a:r>
              <a:rPr lang="en-US" sz="5000" dirty="0">
                <a:solidFill>
                  <a:schemeClr val="bg1"/>
                </a:solidFill>
              </a:rPr>
              <a:t> W of where storm first struck; Adriatic Sea – E Central Section of Med. Sea, not b/t Greece &amp; Italy</a:t>
            </a:r>
          </a:p>
          <a:p>
            <a:r>
              <a:rPr lang="en-US" sz="5000" dirty="0">
                <a:solidFill>
                  <a:schemeClr val="bg1"/>
                </a:solidFill>
              </a:rPr>
              <a:t>28: fathom: ropes with knots 6</a:t>
            </a:r>
            <a:r>
              <a:rPr lang="en-US" sz="5000" cap="small" dirty="0">
                <a:solidFill>
                  <a:schemeClr val="bg1"/>
                </a:solidFill>
              </a:rPr>
              <a:t>ft</a:t>
            </a:r>
            <a:r>
              <a:rPr lang="en-US" sz="5000" dirty="0">
                <a:solidFill>
                  <a:schemeClr val="bg1"/>
                </a:solidFill>
              </a:rPr>
              <a:t> apart; </a:t>
            </a:r>
            <a:br>
              <a:rPr lang="en-US" sz="5000" dirty="0">
                <a:solidFill>
                  <a:schemeClr val="bg1"/>
                </a:solidFill>
              </a:rPr>
            </a:br>
            <a:r>
              <a:rPr lang="en-US" sz="5000" dirty="0">
                <a:solidFill>
                  <a:schemeClr val="bg1"/>
                </a:solidFill>
              </a:rPr>
              <a:t>20 fathoms = 120</a:t>
            </a:r>
            <a:r>
              <a:rPr lang="en-US" sz="5000" cap="small" dirty="0">
                <a:solidFill>
                  <a:schemeClr val="bg1"/>
                </a:solidFill>
              </a:rPr>
              <a:t>ft</a:t>
            </a:r>
            <a:r>
              <a:rPr lang="en-US" sz="5000" dirty="0">
                <a:solidFill>
                  <a:schemeClr val="bg1"/>
                </a:solidFill>
              </a:rPr>
              <a:t>; 15 fathoms = 90</a:t>
            </a:r>
            <a:r>
              <a:rPr lang="en-US" sz="5000" cap="small" dirty="0">
                <a:solidFill>
                  <a:schemeClr val="bg1"/>
                </a:solidFill>
              </a:rPr>
              <a:t>ft</a:t>
            </a:r>
            <a:endParaRPr lang="en-US" sz="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276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17081</TotalTime>
  <Words>997</Words>
  <Application>Microsoft Office PowerPoint</Application>
  <PresentationFormat>Widescreen</PresentationFormat>
  <Paragraphs>72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Zealous Toward  God [Part 2 of 3]</vt:lpstr>
      <vt:lpstr>Zealous Towards God – 2 of 3</vt:lpstr>
      <vt:lpstr>1. Journey Begins – 27:1-8</vt:lpstr>
      <vt:lpstr>1. Journey Begins – 27:1-8</vt:lpstr>
      <vt:lpstr>1. Journey Begins – 27:1-8</vt:lpstr>
      <vt:lpstr>2. Warned by Paul – 27:9-12</vt:lpstr>
      <vt:lpstr>3. Adventures on the Sea: 27:13-44</vt:lpstr>
      <vt:lpstr>3. Adventures on the Sea: 27:13-44</vt:lpstr>
      <vt:lpstr>3. Adventures on the Sea: 27:13-44</vt:lpstr>
      <vt:lpstr>3. Adventures on the Sea: 27:13-44</vt:lpstr>
      <vt:lpstr>3. Adventures on the Sea: 27:13-44</vt:lpstr>
      <vt:lpstr>3. Adventures on the Sea: 27:13-44</vt:lpstr>
      <vt:lpstr>Lessons</vt:lpstr>
      <vt:lpstr>For a copy of these notes:  thejustinreedshow.com/bibleresources or  Google: Justin Reed Bible  VBS Notes &gt; Notes &amp; PowerPoint</vt:lpstr>
      <vt:lpstr>Next Scheduled Study: Sunday 11am  Online and in the building Wood Church of Christ, Woodbury  Live at Five – Sunday 5pm Online Only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215</cp:revision>
  <dcterms:created xsi:type="dcterms:W3CDTF">2020-03-28T20:11:58Z</dcterms:created>
  <dcterms:modified xsi:type="dcterms:W3CDTF">2020-12-24T21:28:02Z</dcterms:modified>
</cp:coreProperties>
</file>