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71" r:id="rId2"/>
    <p:sldId id="256" r:id="rId3"/>
    <p:sldId id="257" r:id="rId4"/>
    <p:sldId id="299" r:id="rId5"/>
    <p:sldId id="297" r:id="rId6"/>
    <p:sldId id="300" r:id="rId7"/>
    <p:sldId id="301" r:id="rId8"/>
    <p:sldId id="302" r:id="rId9"/>
    <p:sldId id="303" r:id="rId10"/>
    <p:sldId id="304" r:id="rId11"/>
    <p:sldId id="305" r:id="rId12"/>
    <p:sldId id="296" r:id="rId13"/>
    <p:sldId id="306" r:id="rId14"/>
    <p:sldId id="307" r:id="rId15"/>
    <p:sldId id="308" r:id="rId16"/>
    <p:sldId id="298" r:id="rId17"/>
    <p:sldId id="309" r:id="rId18"/>
    <p:sldId id="310" r:id="rId19"/>
    <p:sldId id="311" r:id="rId20"/>
    <p:sldId id="312" r:id="rId21"/>
    <p:sldId id="313" r:id="rId22"/>
    <p:sldId id="314" r:id="rId23"/>
    <p:sldId id="315" r:id="rId24"/>
    <p:sldId id="317" r:id="rId25"/>
    <p:sldId id="318" r:id="rId26"/>
    <p:sldId id="319" r:id="rId27"/>
    <p:sldId id="320" r:id="rId28"/>
    <p:sldId id="321" r:id="rId29"/>
    <p:sldId id="322" r:id="rId30"/>
    <p:sldId id="323" r:id="rId31"/>
    <p:sldId id="324" r:id="rId32"/>
    <p:sldId id="325" r:id="rId33"/>
    <p:sldId id="326" r:id="rId34"/>
    <p:sldId id="328" r:id="rId35"/>
    <p:sldId id="329" r:id="rId36"/>
    <p:sldId id="330" r:id="rId37"/>
    <p:sldId id="331" r:id="rId38"/>
    <p:sldId id="332" r:id="rId39"/>
    <p:sldId id="333" r:id="rId40"/>
    <p:sldId id="334"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9" r:id="rId54"/>
    <p:sldId id="350" r:id="rId55"/>
    <p:sldId id="351" r:id="rId56"/>
    <p:sldId id="352" r:id="rId57"/>
    <p:sldId id="353" r:id="rId58"/>
    <p:sldId id="354" r:id="rId59"/>
    <p:sldId id="355" r:id="rId60"/>
    <p:sldId id="356" r:id="rId61"/>
    <p:sldId id="357" r:id="rId62"/>
    <p:sldId id="358" r:id="rId63"/>
    <p:sldId id="360" r:id="rId64"/>
    <p:sldId id="361" r:id="rId65"/>
    <p:sldId id="362" r:id="rId66"/>
    <p:sldId id="363" r:id="rId67"/>
    <p:sldId id="364" r:id="rId68"/>
    <p:sldId id="365" r:id="rId69"/>
    <p:sldId id="366" r:id="rId70"/>
    <p:sldId id="367" r:id="rId71"/>
    <p:sldId id="368" r:id="rId72"/>
    <p:sldId id="370" r:id="rId73"/>
    <p:sldId id="371" r:id="rId74"/>
    <p:sldId id="372" r:id="rId75"/>
    <p:sldId id="373" r:id="rId76"/>
    <p:sldId id="374" r:id="rId77"/>
    <p:sldId id="375" r:id="rId78"/>
    <p:sldId id="376" r:id="rId79"/>
    <p:sldId id="377" r:id="rId80"/>
    <p:sldId id="378" r:id="rId81"/>
    <p:sldId id="379" r:id="rId82"/>
    <p:sldId id="381" r:id="rId83"/>
    <p:sldId id="382" r:id="rId84"/>
    <p:sldId id="383" r:id="rId85"/>
    <p:sldId id="384" r:id="rId86"/>
    <p:sldId id="385" r:id="rId87"/>
    <p:sldId id="386" r:id="rId88"/>
    <p:sldId id="387" r:id="rId89"/>
    <p:sldId id="388" r:id="rId90"/>
    <p:sldId id="389" r:id="rId91"/>
    <p:sldId id="391" r:id="rId92"/>
    <p:sldId id="392" r:id="rId93"/>
    <p:sldId id="393" r:id="rId94"/>
    <p:sldId id="394" r:id="rId95"/>
    <p:sldId id="395" r:id="rId96"/>
    <p:sldId id="396" r:id="rId97"/>
    <p:sldId id="397" r:id="rId98"/>
    <p:sldId id="398" r:id="rId99"/>
    <p:sldId id="399" r:id="rId100"/>
    <p:sldId id="400" r:id="rId101"/>
    <p:sldId id="402" r:id="rId102"/>
    <p:sldId id="403" r:id="rId103"/>
    <p:sldId id="404" r:id="rId104"/>
    <p:sldId id="405" r:id="rId105"/>
    <p:sldId id="406" r:id="rId106"/>
    <p:sldId id="407" r:id="rId107"/>
    <p:sldId id="408" r:id="rId108"/>
    <p:sldId id="409" r:id="rId109"/>
    <p:sldId id="410" r:id="rId110"/>
    <p:sldId id="411" r:id="rId111"/>
    <p:sldId id="412" r:id="rId112"/>
    <p:sldId id="414" r:id="rId113"/>
    <p:sldId id="415" r:id="rId114"/>
    <p:sldId id="416" r:id="rId115"/>
    <p:sldId id="417" r:id="rId116"/>
    <p:sldId id="418" r:id="rId117"/>
    <p:sldId id="419" r:id="rId118"/>
    <p:sldId id="420" r:id="rId119"/>
    <p:sldId id="421" r:id="rId120"/>
    <p:sldId id="422" r:id="rId121"/>
    <p:sldId id="424" r:id="rId122"/>
    <p:sldId id="425" r:id="rId123"/>
    <p:sldId id="426" r:id="rId124"/>
    <p:sldId id="427" r:id="rId125"/>
    <p:sldId id="428" r:id="rId126"/>
    <p:sldId id="429" r:id="rId127"/>
    <p:sldId id="430" r:id="rId128"/>
    <p:sldId id="431" r:id="rId129"/>
    <p:sldId id="432" r:id="rId130"/>
    <p:sldId id="433" r:id="rId131"/>
    <p:sldId id="434" r:id="rId132"/>
    <p:sldId id="435" r:id="rId133"/>
    <p:sldId id="437" r:id="rId134"/>
    <p:sldId id="438" r:id="rId135"/>
    <p:sldId id="439" r:id="rId136"/>
    <p:sldId id="440" r:id="rId137"/>
    <p:sldId id="441" r:id="rId138"/>
    <p:sldId id="442" r:id="rId139"/>
    <p:sldId id="443" r:id="rId140"/>
    <p:sldId id="444" r:id="rId141"/>
    <p:sldId id="445" r:id="rId142"/>
    <p:sldId id="446" r:id="rId143"/>
    <p:sldId id="447" r:id="rId144"/>
    <p:sldId id="448" r:id="rId145"/>
    <p:sldId id="449" r:id="rId146"/>
    <p:sldId id="451" r:id="rId147"/>
    <p:sldId id="452" r:id="rId148"/>
    <p:sldId id="453" r:id="rId149"/>
    <p:sldId id="454" r:id="rId150"/>
    <p:sldId id="455" r:id="rId151"/>
    <p:sldId id="456" r:id="rId152"/>
    <p:sldId id="457" r:id="rId153"/>
    <p:sldId id="458" r:id="rId154"/>
    <p:sldId id="459" r:id="rId155"/>
    <p:sldId id="460" r:id="rId156"/>
    <p:sldId id="461" r:id="rId157"/>
    <p:sldId id="462" r:id="rId158"/>
    <p:sldId id="464" r:id="rId159"/>
    <p:sldId id="466" r:id="rId160"/>
    <p:sldId id="467" r:id="rId161"/>
    <p:sldId id="468" r:id="rId162"/>
    <p:sldId id="469" r:id="rId163"/>
    <p:sldId id="470" r:id="rId164"/>
    <p:sldId id="471" r:id="rId165"/>
    <p:sldId id="472" r:id="rId166"/>
    <p:sldId id="473" r:id="rId167"/>
    <p:sldId id="474" r:id="rId168"/>
    <p:sldId id="475" r:id="rId169"/>
    <p:sldId id="477" r:id="rId170"/>
    <p:sldId id="478" r:id="rId171"/>
    <p:sldId id="479" r:id="rId172"/>
    <p:sldId id="480" r:id="rId173"/>
    <p:sldId id="481" r:id="rId174"/>
    <p:sldId id="482" r:id="rId175"/>
    <p:sldId id="483" r:id="rId176"/>
    <p:sldId id="484" r:id="rId177"/>
    <p:sldId id="485" r:id="rId178"/>
    <p:sldId id="486" r:id="rId179"/>
    <p:sldId id="487" r:id="rId180"/>
    <p:sldId id="489" r:id="rId181"/>
    <p:sldId id="490" r:id="rId182"/>
    <p:sldId id="491" r:id="rId183"/>
    <p:sldId id="492" r:id="rId184"/>
    <p:sldId id="493" r:id="rId185"/>
    <p:sldId id="494" r:id="rId186"/>
    <p:sldId id="495" r:id="rId187"/>
    <p:sldId id="496" r:id="rId188"/>
    <p:sldId id="497" r:id="rId189"/>
    <p:sldId id="499" r:id="rId190"/>
    <p:sldId id="500" r:id="rId191"/>
    <p:sldId id="501" r:id="rId192"/>
    <p:sldId id="502" r:id="rId193"/>
    <p:sldId id="503" r:id="rId194"/>
    <p:sldId id="504" r:id="rId195"/>
    <p:sldId id="505" r:id="rId196"/>
    <p:sldId id="506" r:id="rId197"/>
    <p:sldId id="507" r:id="rId198"/>
    <p:sldId id="508" r:id="rId199"/>
    <p:sldId id="509" r:id="rId200"/>
    <p:sldId id="510" r:id="rId201"/>
    <p:sldId id="511" r:id="rId202"/>
    <p:sldId id="512" r:id="rId203"/>
    <p:sldId id="514" r:id="rId204"/>
    <p:sldId id="515" r:id="rId205"/>
    <p:sldId id="516" r:id="rId206"/>
    <p:sldId id="517" r:id="rId207"/>
    <p:sldId id="518" r:id="rId208"/>
    <p:sldId id="519" r:id="rId209"/>
    <p:sldId id="520" r:id="rId210"/>
    <p:sldId id="521" r:id="rId211"/>
    <p:sldId id="522" r:id="rId212"/>
    <p:sldId id="523" r:id="rId213"/>
    <p:sldId id="524" r:id="rId214"/>
    <p:sldId id="526" r:id="rId215"/>
    <p:sldId id="527" r:id="rId216"/>
    <p:sldId id="528" r:id="rId217"/>
    <p:sldId id="529" r:id="rId218"/>
    <p:sldId id="530" r:id="rId219"/>
    <p:sldId id="531" r:id="rId220"/>
    <p:sldId id="532" r:id="rId221"/>
    <p:sldId id="533" r:id="rId222"/>
    <p:sldId id="534" r:id="rId223"/>
    <p:sldId id="535" r:id="rId224"/>
    <p:sldId id="537" r:id="rId225"/>
    <p:sldId id="538" r:id="rId226"/>
    <p:sldId id="539" r:id="rId227"/>
    <p:sldId id="540" r:id="rId228"/>
    <p:sldId id="541" r:id="rId229"/>
    <p:sldId id="542" r:id="rId230"/>
    <p:sldId id="543" r:id="rId231"/>
    <p:sldId id="544" r:id="rId232"/>
    <p:sldId id="546" r:id="rId233"/>
    <p:sldId id="547" r:id="rId234"/>
    <p:sldId id="548" r:id="rId235"/>
    <p:sldId id="549" r:id="rId236"/>
    <p:sldId id="550" r:id="rId237"/>
    <p:sldId id="551" r:id="rId238"/>
    <p:sldId id="552" r:id="rId239"/>
    <p:sldId id="553" r:id="rId240"/>
    <p:sldId id="554" r:id="rId241"/>
    <p:sldId id="555" r:id="rId242"/>
    <p:sldId id="556" r:id="rId243"/>
    <p:sldId id="557" r:id="rId244"/>
    <p:sldId id="558" r:id="rId245"/>
    <p:sldId id="559" r:id="rId246"/>
    <p:sldId id="561" r:id="rId247"/>
    <p:sldId id="562" r:id="rId248"/>
    <p:sldId id="563" r:id="rId249"/>
    <p:sldId id="564" r:id="rId250"/>
    <p:sldId id="565" r:id="rId251"/>
    <p:sldId id="566" r:id="rId252"/>
    <p:sldId id="567" r:id="rId253"/>
    <p:sldId id="568" r:id="rId254"/>
    <p:sldId id="569" r:id="rId255"/>
    <p:sldId id="570" r:id="rId2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45507-DFAF-4B79-8B6B-A205B46B7094}" v="27" dt="2022-01-16T20:47:33.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microsoft.com/office/2016/11/relationships/changesInfo" Target="changesInfos/changesInfo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microsoft.com/office/2015/10/relationships/revisionInfo" Target="revisionInfo.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D. Reed" userId="c6a793dc6dee29d5" providerId="LiveId" clId="{B9D45507-DFAF-4B79-8B6B-A205B46B7094}"/>
    <pc:docChg chg="undo custSel addSld delSld modSld sldOrd">
      <pc:chgData name="Justin D. Reed" userId="c6a793dc6dee29d5" providerId="LiveId" clId="{B9D45507-DFAF-4B79-8B6B-A205B46B7094}" dt="2022-01-16T20:44:25.776" v="203" actId="20577"/>
      <pc:docMkLst>
        <pc:docMk/>
      </pc:docMkLst>
      <pc:sldChg chg="del">
        <pc:chgData name="Justin D. Reed" userId="c6a793dc6dee29d5" providerId="LiveId" clId="{B9D45507-DFAF-4B79-8B6B-A205B46B7094}" dt="2022-01-16T20:22:57.185" v="28" actId="47"/>
        <pc:sldMkLst>
          <pc:docMk/>
          <pc:sldMk cId="3372097694" sldId="283"/>
        </pc:sldMkLst>
      </pc:sldChg>
      <pc:sldChg chg="add">
        <pc:chgData name="Justin D. Reed" userId="c6a793dc6dee29d5" providerId="LiveId" clId="{B9D45507-DFAF-4B79-8B6B-A205B46B7094}" dt="2022-01-16T20:16:16.969" v="0"/>
        <pc:sldMkLst>
          <pc:docMk/>
          <pc:sldMk cId="939425462" sldId="298"/>
        </pc:sldMkLst>
      </pc:sldChg>
      <pc:sldChg chg="add">
        <pc:chgData name="Justin D. Reed" userId="c6a793dc6dee29d5" providerId="LiveId" clId="{B9D45507-DFAF-4B79-8B6B-A205B46B7094}" dt="2022-01-16T20:16:16.969" v="0"/>
        <pc:sldMkLst>
          <pc:docMk/>
          <pc:sldMk cId="1905529097" sldId="306"/>
        </pc:sldMkLst>
      </pc:sldChg>
      <pc:sldChg chg="add">
        <pc:chgData name="Justin D. Reed" userId="c6a793dc6dee29d5" providerId="LiveId" clId="{B9D45507-DFAF-4B79-8B6B-A205B46B7094}" dt="2022-01-16T20:16:16.969" v="0"/>
        <pc:sldMkLst>
          <pc:docMk/>
          <pc:sldMk cId="3593511568" sldId="307"/>
        </pc:sldMkLst>
      </pc:sldChg>
      <pc:sldChg chg="add">
        <pc:chgData name="Justin D. Reed" userId="c6a793dc6dee29d5" providerId="LiveId" clId="{B9D45507-DFAF-4B79-8B6B-A205B46B7094}" dt="2022-01-16T20:16:16.969" v="0"/>
        <pc:sldMkLst>
          <pc:docMk/>
          <pc:sldMk cId="2483605821" sldId="308"/>
        </pc:sldMkLst>
      </pc:sldChg>
      <pc:sldChg chg="add">
        <pc:chgData name="Justin D. Reed" userId="c6a793dc6dee29d5" providerId="LiveId" clId="{B9D45507-DFAF-4B79-8B6B-A205B46B7094}" dt="2022-01-16T20:16:16.969" v="0"/>
        <pc:sldMkLst>
          <pc:docMk/>
          <pc:sldMk cId="2697542899" sldId="309"/>
        </pc:sldMkLst>
      </pc:sldChg>
      <pc:sldChg chg="add">
        <pc:chgData name="Justin D. Reed" userId="c6a793dc6dee29d5" providerId="LiveId" clId="{B9D45507-DFAF-4B79-8B6B-A205B46B7094}" dt="2022-01-16T20:16:16.969" v="0"/>
        <pc:sldMkLst>
          <pc:docMk/>
          <pc:sldMk cId="2764269437" sldId="310"/>
        </pc:sldMkLst>
      </pc:sldChg>
      <pc:sldChg chg="add">
        <pc:chgData name="Justin D. Reed" userId="c6a793dc6dee29d5" providerId="LiveId" clId="{B9D45507-DFAF-4B79-8B6B-A205B46B7094}" dt="2022-01-16T20:16:16.969" v="0"/>
        <pc:sldMkLst>
          <pc:docMk/>
          <pc:sldMk cId="2442597891" sldId="311"/>
        </pc:sldMkLst>
      </pc:sldChg>
      <pc:sldChg chg="add">
        <pc:chgData name="Justin D. Reed" userId="c6a793dc6dee29d5" providerId="LiveId" clId="{B9D45507-DFAF-4B79-8B6B-A205B46B7094}" dt="2022-01-16T20:16:16.969" v="0"/>
        <pc:sldMkLst>
          <pc:docMk/>
          <pc:sldMk cId="1892768329" sldId="312"/>
        </pc:sldMkLst>
      </pc:sldChg>
      <pc:sldChg chg="add">
        <pc:chgData name="Justin D. Reed" userId="c6a793dc6dee29d5" providerId="LiveId" clId="{B9D45507-DFAF-4B79-8B6B-A205B46B7094}" dt="2022-01-16T20:16:16.969" v="0"/>
        <pc:sldMkLst>
          <pc:docMk/>
          <pc:sldMk cId="2803972506" sldId="313"/>
        </pc:sldMkLst>
      </pc:sldChg>
      <pc:sldChg chg="add">
        <pc:chgData name="Justin D. Reed" userId="c6a793dc6dee29d5" providerId="LiveId" clId="{B9D45507-DFAF-4B79-8B6B-A205B46B7094}" dt="2022-01-16T20:16:16.969" v="0"/>
        <pc:sldMkLst>
          <pc:docMk/>
          <pc:sldMk cId="2695794082" sldId="314"/>
        </pc:sldMkLst>
      </pc:sldChg>
      <pc:sldChg chg="add">
        <pc:chgData name="Justin D. Reed" userId="c6a793dc6dee29d5" providerId="LiveId" clId="{B9D45507-DFAF-4B79-8B6B-A205B46B7094}" dt="2022-01-16T20:16:16.969" v="0"/>
        <pc:sldMkLst>
          <pc:docMk/>
          <pc:sldMk cId="1200499706" sldId="315"/>
        </pc:sldMkLst>
      </pc:sldChg>
      <pc:sldChg chg="add del">
        <pc:chgData name="Justin D. Reed" userId="c6a793dc6dee29d5" providerId="LiveId" clId="{B9D45507-DFAF-4B79-8B6B-A205B46B7094}" dt="2022-01-16T20:23:05.037" v="29" actId="47"/>
        <pc:sldMkLst>
          <pc:docMk/>
          <pc:sldMk cId="159546202" sldId="316"/>
        </pc:sldMkLst>
      </pc:sldChg>
      <pc:sldChg chg="add">
        <pc:chgData name="Justin D. Reed" userId="c6a793dc6dee29d5" providerId="LiveId" clId="{B9D45507-DFAF-4B79-8B6B-A205B46B7094}" dt="2022-01-16T20:16:47.020" v="1"/>
        <pc:sldMkLst>
          <pc:docMk/>
          <pc:sldMk cId="3166844474" sldId="317"/>
        </pc:sldMkLst>
      </pc:sldChg>
      <pc:sldChg chg="add">
        <pc:chgData name="Justin D. Reed" userId="c6a793dc6dee29d5" providerId="LiveId" clId="{B9D45507-DFAF-4B79-8B6B-A205B46B7094}" dt="2022-01-16T20:16:47.020" v="1"/>
        <pc:sldMkLst>
          <pc:docMk/>
          <pc:sldMk cId="3407765734" sldId="318"/>
        </pc:sldMkLst>
      </pc:sldChg>
      <pc:sldChg chg="add">
        <pc:chgData name="Justin D. Reed" userId="c6a793dc6dee29d5" providerId="LiveId" clId="{B9D45507-DFAF-4B79-8B6B-A205B46B7094}" dt="2022-01-16T20:16:47.020" v="1"/>
        <pc:sldMkLst>
          <pc:docMk/>
          <pc:sldMk cId="3634149534" sldId="319"/>
        </pc:sldMkLst>
      </pc:sldChg>
      <pc:sldChg chg="add">
        <pc:chgData name="Justin D. Reed" userId="c6a793dc6dee29d5" providerId="LiveId" clId="{B9D45507-DFAF-4B79-8B6B-A205B46B7094}" dt="2022-01-16T20:16:47.020" v="1"/>
        <pc:sldMkLst>
          <pc:docMk/>
          <pc:sldMk cId="983806024" sldId="320"/>
        </pc:sldMkLst>
      </pc:sldChg>
      <pc:sldChg chg="add">
        <pc:chgData name="Justin D. Reed" userId="c6a793dc6dee29d5" providerId="LiveId" clId="{B9D45507-DFAF-4B79-8B6B-A205B46B7094}" dt="2022-01-16T20:16:47.020" v="1"/>
        <pc:sldMkLst>
          <pc:docMk/>
          <pc:sldMk cId="3930800319" sldId="321"/>
        </pc:sldMkLst>
      </pc:sldChg>
      <pc:sldChg chg="add">
        <pc:chgData name="Justin D. Reed" userId="c6a793dc6dee29d5" providerId="LiveId" clId="{B9D45507-DFAF-4B79-8B6B-A205B46B7094}" dt="2022-01-16T20:16:47.020" v="1"/>
        <pc:sldMkLst>
          <pc:docMk/>
          <pc:sldMk cId="890924532" sldId="322"/>
        </pc:sldMkLst>
      </pc:sldChg>
      <pc:sldChg chg="add">
        <pc:chgData name="Justin D. Reed" userId="c6a793dc6dee29d5" providerId="LiveId" clId="{B9D45507-DFAF-4B79-8B6B-A205B46B7094}" dt="2022-01-16T20:16:47.020" v="1"/>
        <pc:sldMkLst>
          <pc:docMk/>
          <pc:sldMk cId="766160593" sldId="323"/>
        </pc:sldMkLst>
      </pc:sldChg>
      <pc:sldChg chg="add">
        <pc:chgData name="Justin D. Reed" userId="c6a793dc6dee29d5" providerId="LiveId" clId="{B9D45507-DFAF-4B79-8B6B-A205B46B7094}" dt="2022-01-16T20:16:47.020" v="1"/>
        <pc:sldMkLst>
          <pc:docMk/>
          <pc:sldMk cId="1733425070" sldId="324"/>
        </pc:sldMkLst>
      </pc:sldChg>
      <pc:sldChg chg="add">
        <pc:chgData name="Justin D. Reed" userId="c6a793dc6dee29d5" providerId="LiveId" clId="{B9D45507-DFAF-4B79-8B6B-A205B46B7094}" dt="2022-01-16T20:16:47.020" v="1"/>
        <pc:sldMkLst>
          <pc:docMk/>
          <pc:sldMk cId="1340043722" sldId="325"/>
        </pc:sldMkLst>
      </pc:sldChg>
      <pc:sldChg chg="add">
        <pc:chgData name="Justin D. Reed" userId="c6a793dc6dee29d5" providerId="LiveId" clId="{B9D45507-DFAF-4B79-8B6B-A205B46B7094}" dt="2022-01-16T20:16:47.020" v="1"/>
        <pc:sldMkLst>
          <pc:docMk/>
          <pc:sldMk cId="1451258397" sldId="326"/>
        </pc:sldMkLst>
      </pc:sldChg>
      <pc:sldChg chg="add del">
        <pc:chgData name="Justin D. Reed" userId="c6a793dc6dee29d5" providerId="LiveId" clId="{B9D45507-DFAF-4B79-8B6B-A205B46B7094}" dt="2022-01-16T20:23:11.919" v="30" actId="47"/>
        <pc:sldMkLst>
          <pc:docMk/>
          <pc:sldMk cId="2595567599" sldId="327"/>
        </pc:sldMkLst>
      </pc:sldChg>
      <pc:sldChg chg="add">
        <pc:chgData name="Justin D. Reed" userId="c6a793dc6dee29d5" providerId="LiveId" clId="{B9D45507-DFAF-4B79-8B6B-A205B46B7094}" dt="2022-01-16T20:17:03.316" v="2"/>
        <pc:sldMkLst>
          <pc:docMk/>
          <pc:sldMk cId="4151306812" sldId="328"/>
        </pc:sldMkLst>
      </pc:sldChg>
      <pc:sldChg chg="add">
        <pc:chgData name="Justin D. Reed" userId="c6a793dc6dee29d5" providerId="LiveId" clId="{B9D45507-DFAF-4B79-8B6B-A205B46B7094}" dt="2022-01-16T20:17:03.316" v="2"/>
        <pc:sldMkLst>
          <pc:docMk/>
          <pc:sldMk cId="3666923213" sldId="329"/>
        </pc:sldMkLst>
      </pc:sldChg>
      <pc:sldChg chg="add">
        <pc:chgData name="Justin D. Reed" userId="c6a793dc6dee29d5" providerId="LiveId" clId="{B9D45507-DFAF-4B79-8B6B-A205B46B7094}" dt="2022-01-16T20:17:03.316" v="2"/>
        <pc:sldMkLst>
          <pc:docMk/>
          <pc:sldMk cId="3426669009" sldId="330"/>
        </pc:sldMkLst>
      </pc:sldChg>
      <pc:sldChg chg="add">
        <pc:chgData name="Justin D. Reed" userId="c6a793dc6dee29d5" providerId="LiveId" clId="{B9D45507-DFAF-4B79-8B6B-A205B46B7094}" dt="2022-01-16T20:17:03.316" v="2"/>
        <pc:sldMkLst>
          <pc:docMk/>
          <pc:sldMk cId="3276689028" sldId="331"/>
        </pc:sldMkLst>
      </pc:sldChg>
      <pc:sldChg chg="add">
        <pc:chgData name="Justin D. Reed" userId="c6a793dc6dee29d5" providerId="LiveId" clId="{B9D45507-DFAF-4B79-8B6B-A205B46B7094}" dt="2022-01-16T20:17:03.316" v="2"/>
        <pc:sldMkLst>
          <pc:docMk/>
          <pc:sldMk cId="318990124" sldId="332"/>
        </pc:sldMkLst>
      </pc:sldChg>
      <pc:sldChg chg="add">
        <pc:chgData name="Justin D. Reed" userId="c6a793dc6dee29d5" providerId="LiveId" clId="{B9D45507-DFAF-4B79-8B6B-A205B46B7094}" dt="2022-01-16T20:17:03.316" v="2"/>
        <pc:sldMkLst>
          <pc:docMk/>
          <pc:sldMk cId="1427878334" sldId="333"/>
        </pc:sldMkLst>
      </pc:sldChg>
      <pc:sldChg chg="add">
        <pc:chgData name="Justin D. Reed" userId="c6a793dc6dee29d5" providerId="LiveId" clId="{B9D45507-DFAF-4B79-8B6B-A205B46B7094}" dt="2022-01-16T20:17:03.316" v="2"/>
        <pc:sldMkLst>
          <pc:docMk/>
          <pc:sldMk cId="2340283182" sldId="334"/>
        </pc:sldMkLst>
      </pc:sldChg>
      <pc:sldChg chg="add del">
        <pc:chgData name="Justin D. Reed" userId="c6a793dc6dee29d5" providerId="LiveId" clId="{B9D45507-DFAF-4B79-8B6B-A205B46B7094}" dt="2022-01-16T20:23:18.744" v="31" actId="47"/>
        <pc:sldMkLst>
          <pc:docMk/>
          <pc:sldMk cId="2002979365" sldId="335"/>
        </pc:sldMkLst>
      </pc:sldChg>
      <pc:sldChg chg="add">
        <pc:chgData name="Justin D. Reed" userId="c6a793dc6dee29d5" providerId="LiveId" clId="{B9D45507-DFAF-4B79-8B6B-A205B46B7094}" dt="2022-01-16T20:17:28.142" v="3"/>
        <pc:sldMkLst>
          <pc:docMk/>
          <pc:sldMk cId="1772011511" sldId="336"/>
        </pc:sldMkLst>
      </pc:sldChg>
      <pc:sldChg chg="add">
        <pc:chgData name="Justin D. Reed" userId="c6a793dc6dee29d5" providerId="LiveId" clId="{B9D45507-DFAF-4B79-8B6B-A205B46B7094}" dt="2022-01-16T20:17:28.142" v="3"/>
        <pc:sldMkLst>
          <pc:docMk/>
          <pc:sldMk cId="2338864007" sldId="337"/>
        </pc:sldMkLst>
      </pc:sldChg>
      <pc:sldChg chg="add">
        <pc:chgData name="Justin D. Reed" userId="c6a793dc6dee29d5" providerId="LiveId" clId="{B9D45507-DFAF-4B79-8B6B-A205B46B7094}" dt="2022-01-16T20:17:28.142" v="3"/>
        <pc:sldMkLst>
          <pc:docMk/>
          <pc:sldMk cId="3918013624" sldId="338"/>
        </pc:sldMkLst>
      </pc:sldChg>
      <pc:sldChg chg="add">
        <pc:chgData name="Justin D. Reed" userId="c6a793dc6dee29d5" providerId="LiveId" clId="{B9D45507-DFAF-4B79-8B6B-A205B46B7094}" dt="2022-01-16T20:17:28.142" v="3"/>
        <pc:sldMkLst>
          <pc:docMk/>
          <pc:sldMk cId="2878757103" sldId="339"/>
        </pc:sldMkLst>
      </pc:sldChg>
      <pc:sldChg chg="add">
        <pc:chgData name="Justin D. Reed" userId="c6a793dc6dee29d5" providerId="LiveId" clId="{B9D45507-DFAF-4B79-8B6B-A205B46B7094}" dt="2022-01-16T20:17:28.142" v="3"/>
        <pc:sldMkLst>
          <pc:docMk/>
          <pc:sldMk cId="678852145" sldId="340"/>
        </pc:sldMkLst>
      </pc:sldChg>
      <pc:sldChg chg="add">
        <pc:chgData name="Justin D. Reed" userId="c6a793dc6dee29d5" providerId="LiveId" clId="{B9D45507-DFAF-4B79-8B6B-A205B46B7094}" dt="2022-01-16T20:17:28.142" v="3"/>
        <pc:sldMkLst>
          <pc:docMk/>
          <pc:sldMk cId="1739528109" sldId="341"/>
        </pc:sldMkLst>
      </pc:sldChg>
      <pc:sldChg chg="add">
        <pc:chgData name="Justin D. Reed" userId="c6a793dc6dee29d5" providerId="LiveId" clId="{B9D45507-DFAF-4B79-8B6B-A205B46B7094}" dt="2022-01-16T20:17:28.142" v="3"/>
        <pc:sldMkLst>
          <pc:docMk/>
          <pc:sldMk cId="2189593972" sldId="342"/>
        </pc:sldMkLst>
      </pc:sldChg>
      <pc:sldChg chg="add">
        <pc:chgData name="Justin D. Reed" userId="c6a793dc6dee29d5" providerId="LiveId" clId="{B9D45507-DFAF-4B79-8B6B-A205B46B7094}" dt="2022-01-16T20:17:28.142" v="3"/>
        <pc:sldMkLst>
          <pc:docMk/>
          <pc:sldMk cId="3683420589" sldId="343"/>
        </pc:sldMkLst>
      </pc:sldChg>
      <pc:sldChg chg="add">
        <pc:chgData name="Justin D. Reed" userId="c6a793dc6dee29d5" providerId="LiveId" clId="{B9D45507-DFAF-4B79-8B6B-A205B46B7094}" dt="2022-01-16T20:17:28.142" v="3"/>
        <pc:sldMkLst>
          <pc:docMk/>
          <pc:sldMk cId="4249334570" sldId="344"/>
        </pc:sldMkLst>
      </pc:sldChg>
      <pc:sldChg chg="add">
        <pc:chgData name="Justin D. Reed" userId="c6a793dc6dee29d5" providerId="LiveId" clId="{B9D45507-DFAF-4B79-8B6B-A205B46B7094}" dt="2022-01-16T20:17:28.142" v="3"/>
        <pc:sldMkLst>
          <pc:docMk/>
          <pc:sldMk cId="297883092" sldId="345"/>
        </pc:sldMkLst>
      </pc:sldChg>
      <pc:sldChg chg="add">
        <pc:chgData name="Justin D. Reed" userId="c6a793dc6dee29d5" providerId="LiveId" clId="{B9D45507-DFAF-4B79-8B6B-A205B46B7094}" dt="2022-01-16T20:17:28.142" v="3"/>
        <pc:sldMkLst>
          <pc:docMk/>
          <pc:sldMk cId="3169549611" sldId="346"/>
        </pc:sldMkLst>
      </pc:sldChg>
      <pc:sldChg chg="add">
        <pc:chgData name="Justin D. Reed" userId="c6a793dc6dee29d5" providerId="LiveId" clId="{B9D45507-DFAF-4B79-8B6B-A205B46B7094}" dt="2022-01-16T20:17:28.142" v="3"/>
        <pc:sldMkLst>
          <pc:docMk/>
          <pc:sldMk cId="3651017229" sldId="347"/>
        </pc:sldMkLst>
      </pc:sldChg>
      <pc:sldChg chg="add del">
        <pc:chgData name="Justin D. Reed" userId="c6a793dc6dee29d5" providerId="LiveId" clId="{B9D45507-DFAF-4B79-8B6B-A205B46B7094}" dt="2022-01-16T20:23:29.451" v="32" actId="47"/>
        <pc:sldMkLst>
          <pc:docMk/>
          <pc:sldMk cId="3853326856" sldId="348"/>
        </pc:sldMkLst>
      </pc:sldChg>
      <pc:sldChg chg="add">
        <pc:chgData name="Justin D. Reed" userId="c6a793dc6dee29d5" providerId="LiveId" clId="{B9D45507-DFAF-4B79-8B6B-A205B46B7094}" dt="2022-01-16T20:17:50.025" v="4"/>
        <pc:sldMkLst>
          <pc:docMk/>
          <pc:sldMk cId="2099497130" sldId="349"/>
        </pc:sldMkLst>
      </pc:sldChg>
      <pc:sldChg chg="add">
        <pc:chgData name="Justin D. Reed" userId="c6a793dc6dee29d5" providerId="LiveId" clId="{B9D45507-DFAF-4B79-8B6B-A205B46B7094}" dt="2022-01-16T20:17:50.025" v="4"/>
        <pc:sldMkLst>
          <pc:docMk/>
          <pc:sldMk cId="3558755971" sldId="350"/>
        </pc:sldMkLst>
      </pc:sldChg>
      <pc:sldChg chg="add">
        <pc:chgData name="Justin D. Reed" userId="c6a793dc6dee29d5" providerId="LiveId" clId="{B9D45507-DFAF-4B79-8B6B-A205B46B7094}" dt="2022-01-16T20:17:50.025" v="4"/>
        <pc:sldMkLst>
          <pc:docMk/>
          <pc:sldMk cId="3837656507" sldId="351"/>
        </pc:sldMkLst>
      </pc:sldChg>
      <pc:sldChg chg="add">
        <pc:chgData name="Justin D. Reed" userId="c6a793dc6dee29d5" providerId="LiveId" clId="{B9D45507-DFAF-4B79-8B6B-A205B46B7094}" dt="2022-01-16T20:17:50.025" v="4"/>
        <pc:sldMkLst>
          <pc:docMk/>
          <pc:sldMk cId="3589442661" sldId="352"/>
        </pc:sldMkLst>
      </pc:sldChg>
      <pc:sldChg chg="add">
        <pc:chgData name="Justin D. Reed" userId="c6a793dc6dee29d5" providerId="LiveId" clId="{B9D45507-DFAF-4B79-8B6B-A205B46B7094}" dt="2022-01-16T20:17:50.025" v="4"/>
        <pc:sldMkLst>
          <pc:docMk/>
          <pc:sldMk cId="2507326214" sldId="353"/>
        </pc:sldMkLst>
      </pc:sldChg>
      <pc:sldChg chg="add">
        <pc:chgData name="Justin D. Reed" userId="c6a793dc6dee29d5" providerId="LiveId" clId="{B9D45507-DFAF-4B79-8B6B-A205B46B7094}" dt="2022-01-16T20:17:50.025" v="4"/>
        <pc:sldMkLst>
          <pc:docMk/>
          <pc:sldMk cId="301573572" sldId="354"/>
        </pc:sldMkLst>
      </pc:sldChg>
      <pc:sldChg chg="add">
        <pc:chgData name="Justin D. Reed" userId="c6a793dc6dee29d5" providerId="LiveId" clId="{B9D45507-DFAF-4B79-8B6B-A205B46B7094}" dt="2022-01-16T20:17:50.025" v="4"/>
        <pc:sldMkLst>
          <pc:docMk/>
          <pc:sldMk cId="2413445056" sldId="355"/>
        </pc:sldMkLst>
      </pc:sldChg>
      <pc:sldChg chg="add">
        <pc:chgData name="Justin D. Reed" userId="c6a793dc6dee29d5" providerId="LiveId" clId="{B9D45507-DFAF-4B79-8B6B-A205B46B7094}" dt="2022-01-16T20:17:50.025" v="4"/>
        <pc:sldMkLst>
          <pc:docMk/>
          <pc:sldMk cId="4044415174" sldId="356"/>
        </pc:sldMkLst>
      </pc:sldChg>
      <pc:sldChg chg="add">
        <pc:chgData name="Justin D. Reed" userId="c6a793dc6dee29d5" providerId="LiveId" clId="{B9D45507-DFAF-4B79-8B6B-A205B46B7094}" dt="2022-01-16T20:17:50.025" v="4"/>
        <pc:sldMkLst>
          <pc:docMk/>
          <pc:sldMk cId="3636925102" sldId="357"/>
        </pc:sldMkLst>
      </pc:sldChg>
      <pc:sldChg chg="add">
        <pc:chgData name="Justin D. Reed" userId="c6a793dc6dee29d5" providerId="LiveId" clId="{B9D45507-DFAF-4B79-8B6B-A205B46B7094}" dt="2022-01-16T20:17:50.025" v="4"/>
        <pc:sldMkLst>
          <pc:docMk/>
          <pc:sldMk cId="2268124544" sldId="358"/>
        </pc:sldMkLst>
      </pc:sldChg>
      <pc:sldChg chg="add del">
        <pc:chgData name="Justin D. Reed" userId="c6a793dc6dee29d5" providerId="LiveId" clId="{B9D45507-DFAF-4B79-8B6B-A205B46B7094}" dt="2022-01-16T20:23:40.810" v="33" actId="47"/>
        <pc:sldMkLst>
          <pc:docMk/>
          <pc:sldMk cId="4145070792" sldId="359"/>
        </pc:sldMkLst>
      </pc:sldChg>
      <pc:sldChg chg="add">
        <pc:chgData name="Justin D. Reed" userId="c6a793dc6dee29d5" providerId="LiveId" clId="{B9D45507-DFAF-4B79-8B6B-A205B46B7094}" dt="2022-01-16T20:18:24.949" v="5"/>
        <pc:sldMkLst>
          <pc:docMk/>
          <pc:sldMk cId="3858554158" sldId="360"/>
        </pc:sldMkLst>
      </pc:sldChg>
      <pc:sldChg chg="add">
        <pc:chgData name="Justin D. Reed" userId="c6a793dc6dee29d5" providerId="LiveId" clId="{B9D45507-DFAF-4B79-8B6B-A205B46B7094}" dt="2022-01-16T20:18:24.949" v="5"/>
        <pc:sldMkLst>
          <pc:docMk/>
          <pc:sldMk cId="4215052650" sldId="361"/>
        </pc:sldMkLst>
      </pc:sldChg>
      <pc:sldChg chg="add">
        <pc:chgData name="Justin D. Reed" userId="c6a793dc6dee29d5" providerId="LiveId" clId="{B9D45507-DFAF-4B79-8B6B-A205B46B7094}" dt="2022-01-16T20:18:24.949" v="5"/>
        <pc:sldMkLst>
          <pc:docMk/>
          <pc:sldMk cId="2667713753" sldId="362"/>
        </pc:sldMkLst>
      </pc:sldChg>
      <pc:sldChg chg="add">
        <pc:chgData name="Justin D. Reed" userId="c6a793dc6dee29d5" providerId="LiveId" clId="{B9D45507-DFAF-4B79-8B6B-A205B46B7094}" dt="2022-01-16T20:18:24.949" v="5"/>
        <pc:sldMkLst>
          <pc:docMk/>
          <pc:sldMk cId="120631458" sldId="363"/>
        </pc:sldMkLst>
      </pc:sldChg>
      <pc:sldChg chg="add">
        <pc:chgData name="Justin D. Reed" userId="c6a793dc6dee29d5" providerId="LiveId" clId="{B9D45507-DFAF-4B79-8B6B-A205B46B7094}" dt="2022-01-16T20:18:24.949" v="5"/>
        <pc:sldMkLst>
          <pc:docMk/>
          <pc:sldMk cId="504983547" sldId="364"/>
        </pc:sldMkLst>
      </pc:sldChg>
      <pc:sldChg chg="add">
        <pc:chgData name="Justin D. Reed" userId="c6a793dc6dee29d5" providerId="LiveId" clId="{B9D45507-DFAF-4B79-8B6B-A205B46B7094}" dt="2022-01-16T20:18:24.949" v="5"/>
        <pc:sldMkLst>
          <pc:docMk/>
          <pc:sldMk cId="3582030356" sldId="365"/>
        </pc:sldMkLst>
      </pc:sldChg>
      <pc:sldChg chg="add">
        <pc:chgData name="Justin D. Reed" userId="c6a793dc6dee29d5" providerId="LiveId" clId="{B9D45507-DFAF-4B79-8B6B-A205B46B7094}" dt="2022-01-16T20:18:24.949" v="5"/>
        <pc:sldMkLst>
          <pc:docMk/>
          <pc:sldMk cId="3075796424" sldId="366"/>
        </pc:sldMkLst>
      </pc:sldChg>
      <pc:sldChg chg="add">
        <pc:chgData name="Justin D. Reed" userId="c6a793dc6dee29d5" providerId="LiveId" clId="{B9D45507-DFAF-4B79-8B6B-A205B46B7094}" dt="2022-01-16T20:18:24.949" v="5"/>
        <pc:sldMkLst>
          <pc:docMk/>
          <pc:sldMk cId="3526438654" sldId="367"/>
        </pc:sldMkLst>
      </pc:sldChg>
      <pc:sldChg chg="add">
        <pc:chgData name="Justin D. Reed" userId="c6a793dc6dee29d5" providerId="LiveId" clId="{B9D45507-DFAF-4B79-8B6B-A205B46B7094}" dt="2022-01-16T20:18:24.949" v="5"/>
        <pc:sldMkLst>
          <pc:docMk/>
          <pc:sldMk cId="1261167442" sldId="368"/>
        </pc:sldMkLst>
      </pc:sldChg>
      <pc:sldChg chg="add del">
        <pc:chgData name="Justin D. Reed" userId="c6a793dc6dee29d5" providerId="LiveId" clId="{B9D45507-DFAF-4B79-8B6B-A205B46B7094}" dt="2022-01-16T20:23:47.891" v="34" actId="47"/>
        <pc:sldMkLst>
          <pc:docMk/>
          <pc:sldMk cId="2889081522" sldId="369"/>
        </pc:sldMkLst>
      </pc:sldChg>
      <pc:sldChg chg="add">
        <pc:chgData name="Justin D. Reed" userId="c6a793dc6dee29d5" providerId="LiveId" clId="{B9D45507-DFAF-4B79-8B6B-A205B46B7094}" dt="2022-01-16T20:18:37.024" v="6"/>
        <pc:sldMkLst>
          <pc:docMk/>
          <pc:sldMk cId="2255023884" sldId="370"/>
        </pc:sldMkLst>
      </pc:sldChg>
      <pc:sldChg chg="add">
        <pc:chgData name="Justin D. Reed" userId="c6a793dc6dee29d5" providerId="LiveId" clId="{B9D45507-DFAF-4B79-8B6B-A205B46B7094}" dt="2022-01-16T20:18:37.024" v="6"/>
        <pc:sldMkLst>
          <pc:docMk/>
          <pc:sldMk cId="3558321180" sldId="371"/>
        </pc:sldMkLst>
      </pc:sldChg>
      <pc:sldChg chg="add">
        <pc:chgData name="Justin D. Reed" userId="c6a793dc6dee29d5" providerId="LiveId" clId="{B9D45507-DFAF-4B79-8B6B-A205B46B7094}" dt="2022-01-16T20:18:37.024" v="6"/>
        <pc:sldMkLst>
          <pc:docMk/>
          <pc:sldMk cId="277504637" sldId="372"/>
        </pc:sldMkLst>
      </pc:sldChg>
      <pc:sldChg chg="add">
        <pc:chgData name="Justin D. Reed" userId="c6a793dc6dee29d5" providerId="LiveId" clId="{B9D45507-DFAF-4B79-8B6B-A205B46B7094}" dt="2022-01-16T20:18:37.024" v="6"/>
        <pc:sldMkLst>
          <pc:docMk/>
          <pc:sldMk cId="714868703" sldId="373"/>
        </pc:sldMkLst>
      </pc:sldChg>
      <pc:sldChg chg="add">
        <pc:chgData name="Justin D. Reed" userId="c6a793dc6dee29d5" providerId="LiveId" clId="{B9D45507-DFAF-4B79-8B6B-A205B46B7094}" dt="2022-01-16T20:18:37.024" v="6"/>
        <pc:sldMkLst>
          <pc:docMk/>
          <pc:sldMk cId="2743065624" sldId="374"/>
        </pc:sldMkLst>
      </pc:sldChg>
      <pc:sldChg chg="add">
        <pc:chgData name="Justin D. Reed" userId="c6a793dc6dee29d5" providerId="LiveId" clId="{B9D45507-DFAF-4B79-8B6B-A205B46B7094}" dt="2022-01-16T20:18:37.024" v="6"/>
        <pc:sldMkLst>
          <pc:docMk/>
          <pc:sldMk cId="1346143319" sldId="375"/>
        </pc:sldMkLst>
      </pc:sldChg>
      <pc:sldChg chg="add">
        <pc:chgData name="Justin D. Reed" userId="c6a793dc6dee29d5" providerId="LiveId" clId="{B9D45507-DFAF-4B79-8B6B-A205B46B7094}" dt="2022-01-16T20:18:37.024" v="6"/>
        <pc:sldMkLst>
          <pc:docMk/>
          <pc:sldMk cId="3722137619" sldId="376"/>
        </pc:sldMkLst>
      </pc:sldChg>
      <pc:sldChg chg="add">
        <pc:chgData name="Justin D. Reed" userId="c6a793dc6dee29d5" providerId="LiveId" clId="{B9D45507-DFAF-4B79-8B6B-A205B46B7094}" dt="2022-01-16T20:18:37.024" v="6"/>
        <pc:sldMkLst>
          <pc:docMk/>
          <pc:sldMk cId="2571515669" sldId="377"/>
        </pc:sldMkLst>
      </pc:sldChg>
      <pc:sldChg chg="add">
        <pc:chgData name="Justin D. Reed" userId="c6a793dc6dee29d5" providerId="LiveId" clId="{B9D45507-DFAF-4B79-8B6B-A205B46B7094}" dt="2022-01-16T20:18:37.024" v="6"/>
        <pc:sldMkLst>
          <pc:docMk/>
          <pc:sldMk cId="3972238227" sldId="378"/>
        </pc:sldMkLst>
      </pc:sldChg>
      <pc:sldChg chg="add">
        <pc:chgData name="Justin D. Reed" userId="c6a793dc6dee29d5" providerId="LiveId" clId="{B9D45507-DFAF-4B79-8B6B-A205B46B7094}" dt="2022-01-16T20:18:37.024" v="6"/>
        <pc:sldMkLst>
          <pc:docMk/>
          <pc:sldMk cId="3669981372" sldId="379"/>
        </pc:sldMkLst>
      </pc:sldChg>
      <pc:sldChg chg="add del">
        <pc:chgData name="Justin D. Reed" userId="c6a793dc6dee29d5" providerId="LiveId" clId="{B9D45507-DFAF-4B79-8B6B-A205B46B7094}" dt="2022-01-16T20:23:55.248" v="35" actId="47"/>
        <pc:sldMkLst>
          <pc:docMk/>
          <pc:sldMk cId="4000157304" sldId="380"/>
        </pc:sldMkLst>
      </pc:sldChg>
      <pc:sldChg chg="add">
        <pc:chgData name="Justin D. Reed" userId="c6a793dc6dee29d5" providerId="LiveId" clId="{B9D45507-DFAF-4B79-8B6B-A205B46B7094}" dt="2022-01-16T20:18:46.856" v="7"/>
        <pc:sldMkLst>
          <pc:docMk/>
          <pc:sldMk cId="531883354" sldId="381"/>
        </pc:sldMkLst>
      </pc:sldChg>
      <pc:sldChg chg="add">
        <pc:chgData name="Justin D. Reed" userId="c6a793dc6dee29d5" providerId="LiveId" clId="{B9D45507-DFAF-4B79-8B6B-A205B46B7094}" dt="2022-01-16T20:18:46.856" v="7"/>
        <pc:sldMkLst>
          <pc:docMk/>
          <pc:sldMk cId="3476804249" sldId="382"/>
        </pc:sldMkLst>
      </pc:sldChg>
      <pc:sldChg chg="add">
        <pc:chgData name="Justin D. Reed" userId="c6a793dc6dee29d5" providerId="LiveId" clId="{B9D45507-DFAF-4B79-8B6B-A205B46B7094}" dt="2022-01-16T20:18:46.856" v="7"/>
        <pc:sldMkLst>
          <pc:docMk/>
          <pc:sldMk cId="4100067032" sldId="383"/>
        </pc:sldMkLst>
      </pc:sldChg>
      <pc:sldChg chg="add">
        <pc:chgData name="Justin D. Reed" userId="c6a793dc6dee29d5" providerId="LiveId" clId="{B9D45507-DFAF-4B79-8B6B-A205B46B7094}" dt="2022-01-16T20:18:46.856" v="7"/>
        <pc:sldMkLst>
          <pc:docMk/>
          <pc:sldMk cId="139899013" sldId="384"/>
        </pc:sldMkLst>
      </pc:sldChg>
      <pc:sldChg chg="add">
        <pc:chgData name="Justin D. Reed" userId="c6a793dc6dee29d5" providerId="LiveId" clId="{B9D45507-DFAF-4B79-8B6B-A205B46B7094}" dt="2022-01-16T20:18:46.856" v="7"/>
        <pc:sldMkLst>
          <pc:docMk/>
          <pc:sldMk cId="1016337892" sldId="385"/>
        </pc:sldMkLst>
      </pc:sldChg>
      <pc:sldChg chg="add">
        <pc:chgData name="Justin D. Reed" userId="c6a793dc6dee29d5" providerId="LiveId" clId="{B9D45507-DFAF-4B79-8B6B-A205B46B7094}" dt="2022-01-16T20:18:46.856" v="7"/>
        <pc:sldMkLst>
          <pc:docMk/>
          <pc:sldMk cId="2034509189" sldId="386"/>
        </pc:sldMkLst>
      </pc:sldChg>
      <pc:sldChg chg="add">
        <pc:chgData name="Justin D. Reed" userId="c6a793dc6dee29d5" providerId="LiveId" clId="{B9D45507-DFAF-4B79-8B6B-A205B46B7094}" dt="2022-01-16T20:18:46.856" v="7"/>
        <pc:sldMkLst>
          <pc:docMk/>
          <pc:sldMk cId="1567928664" sldId="387"/>
        </pc:sldMkLst>
      </pc:sldChg>
      <pc:sldChg chg="add">
        <pc:chgData name="Justin D. Reed" userId="c6a793dc6dee29d5" providerId="LiveId" clId="{B9D45507-DFAF-4B79-8B6B-A205B46B7094}" dt="2022-01-16T20:18:46.856" v="7"/>
        <pc:sldMkLst>
          <pc:docMk/>
          <pc:sldMk cId="4080949427" sldId="388"/>
        </pc:sldMkLst>
      </pc:sldChg>
      <pc:sldChg chg="add">
        <pc:chgData name="Justin D. Reed" userId="c6a793dc6dee29d5" providerId="LiveId" clId="{B9D45507-DFAF-4B79-8B6B-A205B46B7094}" dt="2022-01-16T20:18:46.856" v="7"/>
        <pc:sldMkLst>
          <pc:docMk/>
          <pc:sldMk cId="3073995864" sldId="389"/>
        </pc:sldMkLst>
      </pc:sldChg>
      <pc:sldChg chg="add del">
        <pc:chgData name="Justin D. Reed" userId="c6a793dc6dee29d5" providerId="LiveId" clId="{B9D45507-DFAF-4B79-8B6B-A205B46B7094}" dt="2022-01-16T20:24:03.687" v="36" actId="47"/>
        <pc:sldMkLst>
          <pc:docMk/>
          <pc:sldMk cId="2075967219" sldId="390"/>
        </pc:sldMkLst>
      </pc:sldChg>
      <pc:sldChg chg="add">
        <pc:chgData name="Justin D. Reed" userId="c6a793dc6dee29d5" providerId="LiveId" clId="{B9D45507-DFAF-4B79-8B6B-A205B46B7094}" dt="2022-01-16T20:18:55.758" v="8"/>
        <pc:sldMkLst>
          <pc:docMk/>
          <pc:sldMk cId="154913136" sldId="391"/>
        </pc:sldMkLst>
      </pc:sldChg>
      <pc:sldChg chg="add">
        <pc:chgData name="Justin D. Reed" userId="c6a793dc6dee29d5" providerId="LiveId" clId="{B9D45507-DFAF-4B79-8B6B-A205B46B7094}" dt="2022-01-16T20:18:55.758" v="8"/>
        <pc:sldMkLst>
          <pc:docMk/>
          <pc:sldMk cId="562903963" sldId="392"/>
        </pc:sldMkLst>
      </pc:sldChg>
      <pc:sldChg chg="add">
        <pc:chgData name="Justin D. Reed" userId="c6a793dc6dee29d5" providerId="LiveId" clId="{B9D45507-DFAF-4B79-8B6B-A205B46B7094}" dt="2022-01-16T20:18:55.758" v="8"/>
        <pc:sldMkLst>
          <pc:docMk/>
          <pc:sldMk cId="3121542121" sldId="393"/>
        </pc:sldMkLst>
      </pc:sldChg>
      <pc:sldChg chg="add">
        <pc:chgData name="Justin D. Reed" userId="c6a793dc6dee29d5" providerId="LiveId" clId="{B9D45507-DFAF-4B79-8B6B-A205B46B7094}" dt="2022-01-16T20:18:55.758" v="8"/>
        <pc:sldMkLst>
          <pc:docMk/>
          <pc:sldMk cId="3926554866" sldId="394"/>
        </pc:sldMkLst>
      </pc:sldChg>
      <pc:sldChg chg="add">
        <pc:chgData name="Justin D. Reed" userId="c6a793dc6dee29d5" providerId="LiveId" clId="{B9D45507-DFAF-4B79-8B6B-A205B46B7094}" dt="2022-01-16T20:18:55.758" v="8"/>
        <pc:sldMkLst>
          <pc:docMk/>
          <pc:sldMk cId="4085381122" sldId="395"/>
        </pc:sldMkLst>
      </pc:sldChg>
      <pc:sldChg chg="add">
        <pc:chgData name="Justin D. Reed" userId="c6a793dc6dee29d5" providerId="LiveId" clId="{B9D45507-DFAF-4B79-8B6B-A205B46B7094}" dt="2022-01-16T20:18:55.758" v="8"/>
        <pc:sldMkLst>
          <pc:docMk/>
          <pc:sldMk cId="1220682558" sldId="396"/>
        </pc:sldMkLst>
      </pc:sldChg>
      <pc:sldChg chg="add">
        <pc:chgData name="Justin D. Reed" userId="c6a793dc6dee29d5" providerId="LiveId" clId="{B9D45507-DFAF-4B79-8B6B-A205B46B7094}" dt="2022-01-16T20:18:55.758" v="8"/>
        <pc:sldMkLst>
          <pc:docMk/>
          <pc:sldMk cId="3745420255" sldId="397"/>
        </pc:sldMkLst>
      </pc:sldChg>
      <pc:sldChg chg="add">
        <pc:chgData name="Justin D. Reed" userId="c6a793dc6dee29d5" providerId="LiveId" clId="{B9D45507-DFAF-4B79-8B6B-A205B46B7094}" dt="2022-01-16T20:18:55.758" v="8"/>
        <pc:sldMkLst>
          <pc:docMk/>
          <pc:sldMk cId="3880565838" sldId="398"/>
        </pc:sldMkLst>
      </pc:sldChg>
      <pc:sldChg chg="add">
        <pc:chgData name="Justin D. Reed" userId="c6a793dc6dee29d5" providerId="LiveId" clId="{B9D45507-DFAF-4B79-8B6B-A205B46B7094}" dt="2022-01-16T20:18:55.758" v="8"/>
        <pc:sldMkLst>
          <pc:docMk/>
          <pc:sldMk cId="1867034426" sldId="399"/>
        </pc:sldMkLst>
      </pc:sldChg>
      <pc:sldChg chg="add">
        <pc:chgData name="Justin D. Reed" userId="c6a793dc6dee29d5" providerId="LiveId" clId="{B9D45507-DFAF-4B79-8B6B-A205B46B7094}" dt="2022-01-16T20:18:55.758" v="8"/>
        <pc:sldMkLst>
          <pc:docMk/>
          <pc:sldMk cId="3508000590" sldId="400"/>
        </pc:sldMkLst>
      </pc:sldChg>
      <pc:sldChg chg="add del">
        <pc:chgData name="Justin D. Reed" userId="c6a793dc6dee29d5" providerId="LiveId" clId="{B9D45507-DFAF-4B79-8B6B-A205B46B7094}" dt="2022-01-16T20:24:10.634" v="37" actId="47"/>
        <pc:sldMkLst>
          <pc:docMk/>
          <pc:sldMk cId="1061921913" sldId="401"/>
        </pc:sldMkLst>
      </pc:sldChg>
      <pc:sldChg chg="add">
        <pc:chgData name="Justin D. Reed" userId="c6a793dc6dee29d5" providerId="LiveId" clId="{B9D45507-DFAF-4B79-8B6B-A205B46B7094}" dt="2022-01-16T20:19:05.628" v="9"/>
        <pc:sldMkLst>
          <pc:docMk/>
          <pc:sldMk cId="2519411352" sldId="402"/>
        </pc:sldMkLst>
      </pc:sldChg>
      <pc:sldChg chg="add">
        <pc:chgData name="Justin D. Reed" userId="c6a793dc6dee29d5" providerId="LiveId" clId="{B9D45507-DFAF-4B79-8B6B-A205B46B7094}" dt="2022-01-16T20:19:05.628" v="9"/>
        <pc:sldMkLst>
          <pc:docMk/>
          <pc:sldMk cId="2964939034" sldId="403"/>
        </pc:sldMkLst>
      </pc:sldChg>
      <pc:sldChg chg="add">
        <pc:chgData name="Justin D. Reed" userId="c6a793dc6dee29d5" providerId="LiveId" clId="{B9D45507-DFAF-4B79-8B6B-A205B46B7094}" dt="2022-01-16T20:19:05.628" v="9"/>
        <pc:sldMkLst>
          <pc:docMk/>
          <pc:sldMk cId="3370254210" sldId="404"/>
        </pc:sldMkLst>
      </pc:sldChg>
      <pc:sldChg chg="add">
        <pc:chgData name="Justin D. Reed" userId="c6a793dc6dee29d5" providerId="LiveId" clId="{B9D45507-DFAF-4B79-8B6B-A205B46B7094}" dt="2022-01-16T20:19:05.628" v="9"/>
        <pc:sldMkLst>
          <pc:docMk/>
          <pc:sldMk cId="612680308" sldId="405"/>
        </pc:sldMkLst>
      </pc:sldChg>
      <pc:sldChg chg="add">
        <pc:chgData name="Justin D. Reed" userId="c6a793dc6dee29d5" providerId="LiveId" clId="{B9D45507-DFAF-4B79-8B6B-A205B46B7094}" dt="2022-01-16T20:19:05.628" v="9"/>
        <pc:sldMkLst>
          <pc:docMk/>
          <pc:sldMk cId="1734266521" sldId="406"/>
        </pc:sldMkLst>
      </pc:sldChg>
      <pc:sldChg chg="add">
        <pc:chgData name="Justin D. Reed" userId="c6a793dc6dee29d5" providerId="LiveId" clId="{B9D45507-DFAF-4B79-8B6B-A205B46B7094}" dt="2022-01-16T20:19:05.628" v="9"/>
        <pc:sldMkLst>
          <pc:docMk/>
          <pc:sldMk cId="1345833758" sldId="407"/>
        </pc:sldMkLst>
      </pc:sldChg>
      <pc:sldChg chg="add">
        <pc:chgData name="Justin D. Reed" userId="c6a793dc6dee29d5" providerId="LiveId" clId="{B9D45507-DFAF-4B79-8B6B-A205B46B7094}" dt="2022-01-16T20:19:05.628" v="9"/>
        <pc:sldMkLst>
          <pc:docMk/>
          <pc:sldMk cId="779135864" sldId="408"/>
        </pc:sldMkLst>
      </pc:sldChg>
      <pc:sldChg chg="add">
        <pc:chgData name="Justin D. Reed" userId="c6a793dc6dee29d5" providerId="LiveId" clId="{B9D45507-DFAF-4B79-8B6B-A205B46B7094}" dt="2022-01-16T20:19:05.628" v="9"/>
        <pc:sldMkLst>
          <pc:docMk/>
          <pc:sldMk cId="3456357426" sldId="409"/>
        </pc:sldMkLst>
      </pc:sldChg>
      <pc:sldChg chg="add">
        <pc:chgData name="Justin D. Reed" userId="c6a793dc6dee29d5" providerId="LiveId" clId="{B9D45507-DFAF-4B79-8B6B-A205B46B7094}" dt="2022-01-16T20:19:05.628" v="9"/>
        <pc:sldMkLst>
          <pc:docMk/>
          <pc:sldMk cId="4136974550" sldId="410"/>
        </pc:sldMkLst>
      </pc:sldChg>
      <pc:sldChg chg="add">
        <pc:chgData name="Justin D. Reed" userId="c6a793dc6dee29d5" providerId="LiveId" clId="{B9D45507-DFAF-4B79-8B6B-A205B46B7094}" dt="2022-01-16T20:19:05.628" v="9"/>
        <pc:sldMkLst>
          <pc:docMk/>
          <pc:sldMk cId="2670873496" sldId="411"/>
        </pc:sldMkLst>
      </pc:sldChg>
      <pc:sldChg chg="add">
        <pc:chgData name="Justin D. Reed" userId="c6a793dc6dee29d5" providerId="LiveId" clId="{B9D45507-DFAF-4B79-8B6B-A205B46B7094}" dt="2022-01-16T20:19:05.628" v="9"/>
        <pc:sldMkLst>
          <pc:docMk/>
          <pc:sldMk cId="2163288746" sldId="412"/>
        </pc:sldMkLst>
      </pc:sldChg>
      <pc:sldChg chg="add del">
        <pc:chgData name="Justin D. Reed" userId="c6a793dc6dee29d5" providerId="LiveId" clId="{B9D45507-DFAF-4B79-8B6B-A205B46B7094}" dt="2022-01-16T20:24:21.918" v="38" actId="47"/>
        <pc:sldMkLst>
          <pc:docMk/>
          <pc:sldMk cId="2674364378" sldId="413"/>
        </pc:sldMkLst>
      </pc:sldChg>
      <pc:sldChg chg="delSp add modAnim">
        <pc:chgData name="Justin D. Reed" userId="c6a793dc6dee29d5" providerId="LiveId" clId="{B9D45507-DFAF-4B79-8B6B-A205B46B7094}" dt="2022-01-16T20:19:19.019" v="11" actId="478"/>
        <pc:sldMkLst>
          <pc:docMk/>
          <pc:sldMk cId="2180256503" sldId="414"/>
        </pc:sldMkLst>
        <pc:picChg chg="del">
          <ac:chgData name="Justin D. Reed" userId="c6a793dc6dee29d5" providerId="LiveId" clId="{B9D45507-DFAF-4B79-8B6B-A205B46B7094}" dt="2022-01-16T20:19:19.019" v="11" actId="478"/>
          <ac:picMkLst>
            <pc:docMk/>
            <pc:sldMk cId="2180256503" sldId="414"/>
            <ac:picMk id="1026" creationId="{AD84CE88-567F-4812-8A35-52FD0C24EC18}"/>
          </ac:picMkLst>
        </pc:picChg>
      </pc:sldChg>
      <pc:sldChg chg="add">
        <pc:chgData name="Justin D. Reed" userId="c6a793dc6dee29d5" providerId="LiveId" clId="{B9D45507-DFAF-4B79-8B6B-A205B46B7094}" dt="2022-01-16T20:19:16.912" v="10"/>
        <pc:sldMkLst>
          <pc:docMk/>
          <pc:sldMk cId="2322158777" sldId="415"/>
        </pc:sldMkLst>
      </pc:sldChg>
      <pc:sldChg chg="add">
        <pc:chgData name="Justin D. Reed" userId="c6a793dc6dee29d5" providerId="LiveId" clId="{B9D45507-DFAF-4B79-8B6B-A205B46B7094}" dt="2022-01-16T20:19:16.912" v="10"/>
        <pc:sldMkLst>
          <pc:docMk/>
          <pc:sldMk cId="4219880507" sldId="416"/>
        </pc:sldMkLst>
      </pc:sldChg>
      <pc:sldChg chg="add">
        <pc:chgData name="Justin D. Reed" userId="c6a793dc6dee29d5" providerId="LiveId" clId="{B9D45507-DFAF-4B79-8B6B-A205B46B7094}" dt="2022-01-16T20:19:16.912" v="10"/>
        <pc:sldMkLst>
          <pc:docMk/>
          <pc:sldMk cId="768855039" sldId="417"/>
        </pc:sldMkLst>
      </pc:sldChg>
      <pc:sldChg chg="add">
        <pc:chgData name="Justin D. Reed" userId="c6a793dc6dee29d5" providerId="LiveId" clId="{B9D45507-DFAF-4B79-8B6B-A205B46B7094}" dt="2022-01-16T20:19:16.912" v="10"/>
        <pc:sldMkLst>
          <pc:docMk/>
          <pc:sldMk cId="2246887376" sldId="418"/>
        </pc:sldMkLst>
      </pc:sldChg>
      <pc:sldChg chg="add">
        <pc:chgData name="Justin D. Reed" userId="c6a793dc6dee29d5" providerId="LiveId" clId="{B9D45507-DFAF-4B79-8B6B-A205B46B7094}" dt="2022-01-16T20:19:16.912" v="10"/>
        <pc:sldMkLst>
          <pc:docMk/>
          <pc:sldMk cId="304805238" sldId="419"/>
        </pc:sldMkLst>
      </pc:sldChg>
      <pc:sldChg chg="add">
        <pc:chgData name="Justin D. Reed" userId="c6a793dc6dee29d5" providerId="LiveId" clId="{B9D45507-DFAF-4B79-8B6B-A205B46B7094}" dt="2022-01-16T20:19:16.912" v="10"/>
        <pc:sldMkLst>
          <pc:docMk/>
          <pc:sldMk cId="4005483477" sldId="420"/>
        </pc:sldMkLst>
      </pc:sldChg>
      <pc:sldChg chg="add">
        <pc:chgData name="Justin D. Reed" userId="c6a793dc6dee29d5" providerId="LiveId" clId="{B9D45507-DFAF-4B79-8B6B-A205B46B7094}" dt="2022-01-16T20:19:16.912" v="10"/>
        <pc:sldMkLst>
          <pc:docMk/>
          <pc:sldMk cId="1884002175" sldId="421"/>
        </pc:sldMkLst>
      </pc:sldChg>
      <pc:sldChg chg="add">
        <pc:chgData name="Justin D. Reed" userId="c6a793dc6dee29d5" providerId="LiveId" clId="{B9D45507-DFAF-4B79-8B6B-A205B46B7094}" dt="2022-01-16T20:19:16.912" v="10"/>
        <pc:sldMkLst>
          <pc:docMk/>
          <pc:sldMk cId="4042404099" sldId="422"/>
        </pc:sldMkLst>
      </pc:sldChg>
      <pc:sldChg chg="add del">
        <pc:chgData name="Justin D. Reed" userId="c6a793dc6dee29d5" providerId="LiveId" clId="{B9D45507-DFAF-4B79-8B6B-A205B46B7094}" dt="2022-01-16T20:24:29.147" v="39" actId="47"/>
        <pc:sldMkLst>
          <pc:docMk/>
          <pc:sldMk cId="1918851464" sldId="423"/>
        </pc:sldMkLst>
      </pc:sldChg>
      <pc:sldChg chg="add">
        <pc:chgData name="Justin D. Reed" userId="c6a793dc6dee29d5" providerId="LiveId" clId="{B9D45507-DFAF-4B79-8B6B-A205B46B7094}" dt="2022-01-16T20:19:32.388" v="12"/>
        <pc:sldMkLst>
          <pc:docMk/>
          <pc:sldMk cId="88849207" sldId="424"/>
        </pc:sldMkLst>
      </pc:sldChg>
      <pc:sldChg chg="add">
        <pc:chgData name="Justin D. Reed" userId="c6a793dc6dee29d5" providerId="LiveId" clId="{B9D45507-DFAF-4B79-8B6B-A205B46B7094}" dt="2022-01-16T20:19:32.388" v="12"/>
        <pc:sldMkLst>
          <pc:docMk/>
          <pc:sldMk cId="1025104839" sldId="425"/>
        </pc:sldMkLst>
      </pc:sldChg>
      <pc:sldChg chg="add">
        <pc:chgData name="Justin D. Reed" userId="c6a793dc6dee29d5" providerId="LiveId" clId="{B9D45507-DFAF-4B79-8B6B-A205B46B7094}" dt="2022-01-16T20:19:32.388" v="12"/>
        <pc:sldMkLst>
          <pc:docMk/>
          <pc:sldMk cId="3111876754" sldId="426"/>
        </pc:sldMkLst>
      </pc:sldChg>
      <pc:sldChg chg="add">
        <pc:chgData name="Justin D. Reed" userId="c6a793dc6dee29d5" providerId="LiveId" clId="{B9D45507-DFAF-4B79-8B6B-A205B46B7094}" dt="2022-01-16T20:19:32.388" v="12"/>
        <pc:sldMkLst>
          <pc:docMk/>
          <pc:sldMk cId="3566671172" sldId="427"/>
        </pc:sldMkLst>
      </pc:sldChg>
      <pc:sldChg chg="add">
        <pc:chgData name="Justin D. Reed" userId="c6a793dc6dee29d5" providerId="LiveId" clId="{B9D45507-DFAF-4B79-8B6B-A205B46B7094}" dt="2022-01-16T20:19:32.388" v="12"/>
        <pc:sldMkLst>
          <pc:docMk/>
          <pc:sldMk cId="45987620" sldId="428"/>
        </pc:sldMkLst>
      </pc:sldChg>
      <pc:sldChg chg="add">
        <pc:chgData name="Justin D. Reed" userId="c6a793dc6dee29d5" providerId="LiveId" clId="{B9D45507-DFAF-4B79-8B6B-A205B46B7094}" dt="2022-01-16T20:19:32.388" v="12"/>
        <pc:sldMkLst>
          <pc:docMk/>
          <pc:sldMk cId="922431952" sldId="429"/>
        </pc:sldMkLst>
      </pc:sldChg>
      <pc:sldChg chg="add">
        <pc:chgData name="Justin D. Reed" userId="c6a793dc6dee29d5" providerId="LiveId" clId="{B9D45507-DFAF-4B79-8B6B-A205B46B7094}" dt="2022-01-16T20:19:32.388" v="12"/>
        <pc:sldMkLst>
          <pc:docMk/>
          <pc:sldMk cId="1652011261" sldId="430"/>
        </pc:sldMkLst>
      </pc:sldChg>
      <pc:sldChg chg="add">
        <pc:chgData name="Justin D. Reed" userId="c6a793dc6dee29d5" providerId="LiveId" clId="{B9D45507-DFAF-4B79-8B6B-A205B46B7094}" dt="2022-01-16T20:19:32.388" v="12"/>
        <pc:sldMkLst>
          <pc:docMk/>
          <pc:sldMk cId="699962826" sldId="431"/>
        </pc:sldMkLst>
      </pc:sldChg>
      <pc:sldChg chg="add">
        <pc:chgData name="Justin D. Reed" userId="c6a793dc6dee29d5" providerId="LiveId" clId="{B9D45507-DFAF-4B79-8B6B-A205B46B7094}" dt="2022-01-16T20:19:32.388" v="12"/>
        <pc:sldMkLst>
          <pc:docMk/>
          <pc:sldMk cId="161202539" sldId="432"/>
        </pc:sldMkLst>
      </pc:sldChg>
      <pc:sldChg chg="add">
        <pc:chgData name="Justin D. Reed" userId="c6a793dc6dee29d5" providerId="LiveId" clId="{B9D45507-DFAF-4B79-8B6B-A205B46B7094}" dt="2022-01-16T20:19:32.388" v="12"/>
        <pc:sldMkLst>
          <pc:docMk/>
          <pc:sldMk cId="3659102265" sldId="433"/>
        </pc:sldMkLst>
      </pc:sldChg>
      <pc:sldChg chg="add">
        <pc:chgData name="Justin D. Reed" userId="c6a793dc6dee29d5" providerId="LiveId" clId="{B9D45507-DFAF-4B79-8B6B-A205B46B7094}" dt="2022-01-16T20:19:32.388" v="12"/>
        <pc:sldMkLst>
          <pc:docMk/>
          <pc:sldMk cId="3387735494" sldId="434"/>
        </pc:sldMkLst>
      </pc:sldChg>
      <pc:sldChg chg="add">
        <pc:chgData name="Justin D. Reed" userId="c6a793dc6dee29d5" providerId="LiveId" clId="{B9D45507-DFAF-4B79-8B6B-A205B46B7094}" dt="2022-01-16T20:19:32.388" v="12"/>
        <pc:sldMkLst>
          <pc:docMk/>
          <pc:sldMk cId="4082446266" sldId="435"/>
        </pc:sldMkLst>
      </pc:sldChg>
      <pc:sldChg chg="add del">
        <pc:chgData name="Justin D. Reed" userId="c6a793dc6dee29d5" providerId="LiveId" clId="{B9D45507-DFAF-4B79-8B6B-A205B46B7094}" dt="2022-01-16T20:24:37.519" v="40" actId="47"/>
        <pc:sldMkLst>
          <pc:docMk/>
          <pc:sldMk cId="911997243" sldId="436"/>
        </pc:sldMkLst>
      </pc:sldChg>
      <pc:sldChg chg="add">
        <pc:chgData name="Justin D. Reed" userId="c6a793dc6dee29d5" providerId="LiveId" clId="{B9D45507-DFAF-4B79-8B6B-A205B46B7094}" dt="2022-01-16T20:19:42.946" v="13"/>
        <pc:sldMkLst>
          <pc:docMk/>
          <pc:sldMk cId="1468014788" sldId="437"/>
        </pc:sldMkLst>
      </pc:sldChg>
      <pc:sldChg chg="add">
        <pc:chgData name="Justin D. Reed" userId="c6a793dc6dee29d5" providerId="LiveId" clId="{B9D45507-DFAF-4B79-8B6B-A205B46B7094}" dt="2022-01-16T20:19:42.946" v="13"/>
        <pc:sldMkLst>
          <pc:docMk/>
          <pc:sldMk cId="3099409669" sldId="438"/>
        </pc:sldMkLst>
      </pc:sldChg>
      <pc:sldChg chg="add">
        <pc:chgData name="Justin D. Reed" userId="c6a793dc6dee29d5" providerId="LiveId" clId="{B9D45507-DFAF-4B79-8B6B-A205B46B7094}" dt="2022-01-16T20:19:42.946" v="13"/>
        <pc:sldMkLst>
          <pc:docMk/>
          <pc:sldMk cId="684968137" sldId="439"/>
        </pc:sldMkLst>
      </pc:sldChg>
      <pc:sldChg chg="add">
        <pc:chgData name="Justin D. Reed" userId="c6a793dc6dee29d5" providerId="LiveId" clId="{B9D45507-DFAF-4B79-8B6B-A205B46B7094}" dt="2022-01-16T20:19:42.946" v="13"/>
        <pc:sldMkLst>
          <pc:docMk/>
          <pc:sldMk cId="2060458996" sldId="440"/>
        </pc:sldMkLst>
      </pc:sldChg>
      <pc:sldChg chg="add">
        <pc:chgData name="Justin D. Reed" userId="c6a793dc6dee29d5" providerId="LiveId" clId="{B9D45507-DFAF-4B79-8B6B-A205B46B7094}" dt="2022-01-16T20:19:42.946" v="13"/>
        <pc:sldMkLst>
          <pc:docMk/>
          <pc:sldMk cId="2003821465" sldId="441"/>
        </pc:sldMkLst>
      </pc:sldChg>
      <pc:sldChg chg="add">
        <pc:chgData name="Justin D. Reed" userId="c6a793dc6dee29d5" providerId="LiveId" clId="{B9D45507-DFAF-4B79-8B6B-A205B46B7094}" dt="2022-01-16T20:19:42.946" v="13"/>
        <pc:sldMkLst>
          <pc:docMk/>
          <pc:sldMk cId="1511947487" sldId="442"/>
        </pc:sldMkLst>
      </pc:sldChg>
      <pc:sldChg chg="add">
        <pc:chgData name="Justin D. Reed" userId="c6a793dc6dee29d5" providerId="LiveId" clId="{B9D45507-DFAF-4B79-8B6B-A205B46B7094}" dt="2022-01-16T20:19:42.946" v="13"/>
        <pc:sldMkLst>
          <pc:docMk/>
          <pc:sldMk cId="1115237573" sldId="443"/>
        </pc:sldMkLst>
      </pc:sldChg>
      <pc:sldChg chg="add">
        <pc:chgData name="Justin D. Reed" userId="c6a793dc6dee29d5" providerId="LiveId" clId="{B9D45507-DFAF-4B79-8B6B-A205B46B7094}" dt="2022-01-16T20:19:42.946" v="13"/>
        <pc:sldMkLst>
          <pc:docMk/>
          <pc:sldMk cId="3599904486" sldId="444"/>
        </pc:sldMkLst>
      </pc:sldChg>
      <pc:sldChg chg="add">
        <pc:chgData name="Justin D. Reed" userId="c6a793dc6dee29d5" providerId="LiveId" clId="{B9D45507-DFAF-4B79-8B6B-A205B46B7094}" dt="2022-01-16T20:19:42.946" v="13"/>
        <pc:sldMkLst>
          <pc:docMk/>
          <pc:sldMk cId="2768559328" sldId="445"/>
        </pc:sldMkLst>
      </pc:sldChg>
      <pc:sldChg chg="add">
        <pc:chgData name="Justin D. Reed" userId="c6a793dc6dee29d5" providerId="LiveId" clId="{B9D45507-DFAF-4B79-8B6B-A205B46B7094}" dt="2022-01-16T20:19:42.946" v="13"/>
        <pc:sldMkLst>
          <pc:docMk/>
          <pc:sldMk cId="3242819734" sldId="446"/>
        </pc:sldMkLst>
      </pc:sldChg>
      <pc:sldChg chg="add">
        <pc:chgData name="Justin D. Reed" userId="c6a793dc6dee29d5" providerId="LiveId" clId="{B9D45507-DFAF-4B79-8B6B-A205B46B7094}" dt="2022-01-16T20:19:42.946" v="13"/>
        <pc:sldMkLst>
          <pc:docMk/>
          <pc:sldMk cId="3104141173" sldId="447"/>
        </pc:sldMkLst>
      </pc:sldChg>
      <pc:sldChg chg="add">
        <pc:chgData name="Justin D. Reed" userId="c6a793dc6dee29d5" providerId="LiveId" clId="{B9D45507-DFAF-4B79-8B6B-A205B46B7094}" dt="2022-01-16T20:19:42.946" v="13"/>
        <pc:sldMkLst>
          <pc:docMk/>
          <pc:sldMk cId="1830571668" sldId="448"/>
        </pc:sldMkLst>
      </pc:sldChg>
      <pc:sldChg chg="add">
        <pc:chgData name="Justin D. Reed" userId="c6a793dc6dee29d5" providerId="LiveId" clId="{B9D45507-DFAF-4B79-8B6B-A205B46B7094}" dt="2022-01-16T20:19:42.946" v="13"/>
        <pc:sldMkLst>
          <pc:docMk/>
          <pc:sldMk cId="164422195" sldId="449"/>
        </pc:sldMkLst>
      </pc:sldChg>
      <pc:sldChg chg="add del">
        <pc:chgData name="Justin D. Reed" userId="c6a793dc6dee29d5" providerId="LiveId" clId="{B9D45507-DFAF-4B79-8B6B-A205B46B7094}" dt="2022-01-16T20:24:45.854" v="41" actId="47"/>
        <pc:sldMkLst>
          <pc:docMk/>
          <pc:sldMk cId="179296132" sldId="450"/>
        </pc:sldMkLst>
      </pc:sldChg>
      <pc:sldChg chg="add">
        <pc:chgData name="Justin D. Reed" userId="c6a793dc6dee29d5" providerId="LiveId" clId="{B9D45507-DFAF-4B79-8B6B-A205B46B7094}" dt="2022-01-16T20:19:53.073" v="14"/>
        <pc:sldMkLst>
          <pc:docMk/>
          <pc:sldMk cId="1252069404" sldId="451"/>
        </pc:sldMkLst>
      </pc:sldChg>
      <pc:sldChg chg="add">
        <pc:chgData name="Justin D. Reed" userId="c6a793dc6dee29d5" providerId="LiveId" clId="{B9D45507-DFAF-4B79-8B6B-A205B46B7094}" dt="2022-01-16T20:19:53.073" v="14"/>
        <pc:sldMkLst>
          <pc:docMk/>
          <pc:sldMk cId="2791469611" sldId="452"/>
        </pc:sldMkLst>
      </pc:sldChg>
      <pc:sldChg chg="add">
        <pc:chgData name="Justin D. Reed" userId="c6a793dc6dee29d5" providerId="LiveId" clId="{B9D45507-DFAF-4B79-8B6B-A205B46B7094}" dt="2022-01-16T20:19:53.073" v="14"/>
        <pc:sldMkLst>
          <pc:docMk/>
          <pc:sldMk cId="4254753817" sldId="453"/>
        </pc:sldMkLst>
      </pc:sldChg>
      <pc:sldChg chg="add">
        <pc:chgData name="Justin D. Reed" userId="c6a793dc6dee29d5" providerId="LiveId" clId="{B9D45507-DFAF-4B79-8B6B-A205B46B7094}" dt="2022-01-16T20:19:53.073" v="14"/>
        <pc:sldMkLst>
          <pc:docMk/>
          <pc:sldMk cId="3274934380" sldId="454"/>
        </pc:sldMkLst>
      </pc:sldChg>
      <pc:sldChg chg="add">
        <pc:chgData name="Justin D. Reed" userId="c6a793dc6dee29d5" providerId="LiveId" clId="{B9D45507-DFAF-4B79-8B6B-A205B46B7094}" dt="2022-01-16T20:19:53.073" v="14"/>
        <pc:sldMkLst>
          <pc:docMk/>
          <pc:sldMk cId="2293362989" sldId="455"/>
        </pc:sldMkLst>
      </pc:sldChg>
      <pc:sldChg chg="add">
        <pc:chgData name="Justin D. Reed" userId="c6a793dc6dee29d5" providerId="LiveId" clId="{B9D45507-DFAF-4B79-8B6B-A205B46B7094}" dt="2022-01-16T20:19:53.073" v="14"/>
        <pc:sldMkLst>
          <pc:docMk/>
          <pc:sldMk cId="1375191338" sldId="456"/>
        </pc:sldMkLst>
      </pc:sldChg>
      <pc:sldChg chg="add">
        <pc:chgData name="Justin D. Reed" userId="c6a793dc6dee29d5" providerId="LiveId" clId="{B9D45507-DFAF-4B79-8B6B-A205B46B7094}" dt="2022-01-16T20:19:53.073" v="14"/>
        <pc:sldMkLst>
          <pc:docMk/>
          <pc:sldMk cId="1437247789" sldId="457"/>
        </pc:sldMkLst>
      </pc:sldChg>
      <pc:sldChg chg="add">
        <pc:chgData name="Justin D. Reed" userId="c6a793dc6dee29d5" providerId="LiveId" clId="{B9D45507-DFAF-4B79-8B6B-A205B46B7094}" dt="2022-01-16T20:19:53.073" v="14"/>
        <pc:sldMkLst>
          <pc:docMk/>
          <pc:sldMk cId="3510364540" sldId="458"/>
        </pc:sldMkLst>
      </pc:sldChg>
      <pc:sldChg chg="add">
        <pc:chgData name="Justin D. Reed" userId="c6a793dc6dee29d5" providerId="LiveId" clId="{B9D45507-DFAF-4B79-8B6B-A205B46B7094}" dt="2022-01-16T20:19:53.073" v="14"/>
        <pc:sldMkLst>
          <pc:docMk/>
          <pc:sldMk cId="1055592147" sldId="459"/>
        </pc:sldMkLst>
      </pc:sldChg>
      <pc:sldChg chg="add">
        <pc:chgData name="Justin D. Reed" userId="c6a793dc6dee29d5" providerId="LiveId" clId="{B9D45507-DFAF-4B79-8B6B-A205B46B7094}" dt="2022-01-16T20:19:53.073" v="14"/>
        <pc:sldMkLst>
          <pc:docMk/>
          <pc:sldMk cId="3092423410" sldId="460"/>
        </pc:sldMkLst>
      </pc:sldChg>
      <pc:sldChg chg="add">
        <pc:chgData name="Justin D. Reed" userId="c6a793dc6dee29d5" providerId="LiveId" clId="{B9D45507-DFAF-4B79-8B6B-A205B46B7094}" dt="2022-01-16T20:19:53.073" v="14"/>
        <pc:sldMkLst>
          <pc:docMk/>
          <pc:sldMk cId="2361773109" sldId="461"/>
        </pc:sldMkLst>
      </pc:sldChg>
      <pc:sldChg chg="add">
        <pc:chgData name="Justin D. Reed" userId="c6a793dc6dee29d5" providerId="LiveId" clId="{B9D45507-DFAF-4B79-8B6B-A205B46B7094}" dt="2022-01-16T20:19:53.073" v="14"/>
        <pc:sldMkLst>
          <pc:docMk/>
          <pc:sldMk cId="542235610" sldId="462"/>
        </pc:sldMkLst>
      </pc:sldChg>
      <pc:sldChg chg="add del">
        <pc:chgData name="Justin D. Reed" userId="c6a793dc6dee29d5" providerId="LiveId" clId="{B9D45507-DFAF-4B79-8B6B-A205B46B7094}" dt="2022-01-16T20:24:57.620" v="42" actId="47"/>
        <pc:sldMkLst>
          <pc:docMk/>
          <pc:sldMk cId="3663172869" sldId="463"/>
        </pc:sldMkLst>
      </pc:sldChg>
      <pc:sldChg chg="add">
        <pc:chgData name="Justin D. Reed" userId="c6a793dc6dee29d5" providerId="LiveId" clId="{B9D45507-DFAF-4B79-8B6B-A205B46B7094}" dt="2022-01-16T20:20:04.905" v="15"/>
        <pc:sldMkLst>
          <pc:docMk/>
          <pc:sldMk cId="1697248698" sldId="464"/>
        </pc:sldMkLst>
      </pc:sldChg>
      <pc:sldChg chg="add del">
        <pc:chgData name="Justin D. Reed" userId="c6a793dc6dee29d5" providerId="LiveId" clId="{B9D45507-DFAF-4B79-8B6B-A205B46B7094}" dt="2022-01-16T20:20:09.116" v="16" actId="47"/>
        <pc:sldMkLst>
          <pc:docMk/>
          <pc:sldMk cId="1901169706" sldId="465"/>
        </pc:sldMkLst>
      </pc:sldChg>
      <pc:sldChg chg="add">
        <pc:chgData name="Justin D. Reed" userId="c6a793dc6dee29d5" providerId="LiveId" clId="{B9D45507-DFAF-4B79-8B6B-A205B46B7094}" dt="2022-01-16T20:20:04.905" v="15"/>
        <pc:sldMkLst>
          <pc:docMk/>
          <pc:sldMk cId="2090792452" sldId="466"/>
        </pc:sldMkLst>
      </pc:sldChg>
      <pc:sldChg chg="add">
        <pc:chgData name="Justin D. Reed" userId="c6a793dc6dee29d5" providerId="LiveId" clId="{B9D45507-DFAF-4B79-8B6B-A205B46B7094}" dt="2022-01-16T20:20:04.905" v="15"/>
        <pc:sldMkLst>
          <pc:docMk/>
          <pc:sldMk cId="2726795525" sldId="467"/>
        </pc:sldMkLst>
      </pc:sldChg>
      <pc:sldChg chg="add">
        <pc:chgData name="Justin D. Reed" userId="c6a793dc6dee29d5" providerId="LiveId" clId="{B9D45507-DFAF-4B79-8B6B-A205B46B7094}" dt="2022-01-16T20:20:04.905" v="15"/>
        <pc:sldMkLst>
          <pc:docMk/>
          <pc:sldMk cId="233868856" sldId="468"/>
        </pc:sldMkLst>
      </pc:sldChg>
      <pc:sldChg chg="add">
        <pc:chgData name="Justin D. Reed" userId="c6a793dc6dee29d5" providerId="LiveId" clId="{B9D45507-DFAF-4B79-8B6B-A205B46B7094}" dt="2022-01-16T20:20:04.905" v="15"/>
        <pc:sldMkLst>
          <pc:docMk/>
          <pc:sldMk cId="3890866252" sldId="469"/>
        </pc:sldMkLst>
      </pc:sldChg>
      <pc:sldChg chg="add">
        <pc:chgData name="Justin D. Reed" userId="c6a793dc6dee29d5" providerId="LiveId" clId="{B9D45507-DFAF-4B79-8B6B-A205B46B7094}" dt="2022-01-16T20:20:04.905" v="15"/>
        <pc:sldMkLst>
          <pc:docMk/>
          <pc:sldMk cId="3787004310" sldId="470"/>
        </pc:sldMkLst>
      </pc:sldChg>
      <pc:sldChg chg="add">
        <pc:chgData name="Justin D. Reed" userId="c6a793dc6dee29d5" providerId="LiveId" clId="{B9D45507-DFAF-4B79-8B6B-A205B46B7094}" dt="2022-01-16T20:20:04.905" v="15"/>
        <pc:sldMkLst>
          <pc:docMk/>
          <pc:sldMk cId="3676188588" sldId="471"/>
        </pc:sldMkLst>
      </pc:sldChg>
      <pc:sldChg chg="add">
        <pc:chgData name="Justin D. Reed" userId="c6a793dc6dee29d5" providerId="LiveId" clId="{B9D45507-DFAF-4B79-8B6B-A205B46B7094}" dt="2022-01-16T20:20:04.905" v="15"/>
        <pc:sldMkLst>
          <pc:docMk/>
          <pc:sldMk cId="170434613" sldId="472"/>
        </pc:sldMkLst>
      </pc:sldChg>
      <pc:sldChg chg="add">
        <pc:chgData name="Justin D. Reed" userId="c6a793dc6dee29d5" providerId="LiveId" clId="{B9D45507-DFAF-4B79-8B6B-A205B46B7094}" dt="2022-01-16T20:20:04.905" v="15"/>
        <pc:sldMkLst>
          <pc:docMk/>
          <pc:sldMk cId="3798848059" sldId="473"/>
        </pc:sldMkLst>
      </pc:sldChg>
      <pc:sldChg chg="add">
        <pc:chgData name="Justin D. Reed" userId="c6a793dc6dee29d5" providerId="LiveId" clId="{B9D45507-DFAF-4B79-8B6B-A205B46B7094}" dt="2022-01-16T20:20:04.905" v="15"/>
        <pc:sldMkLst>
          <pc:docMk/>
          <pc:sldMk cId="746524639" sldId="474"/>
        </pc:sldMkLst>
      </pc:sldChg>
      <pc:sldChg chg="add">
        <pc:chgData name="Justin D. Reed" userId="c6a793dc6dee29d5" providerId="LiveId" clId="{B9D45507-DFAF-4B79-8B6B-A205B46B7094}" dt="2022-01-16T20:20:04.905" v="15"/>
        <pc:sldMkLst>
          <pc:docMk/>
          <pc:sldMk cId="219595419" sldId="475"/>
        </pc:sldMkLst>
      </pc:sldChg>
      <pc:sldChg chg="add del">
        <pc:chgData name="Justin D. Reed" userId="c6a793dc6dee29d5" providerId="LiveId" clId="{B9D45507-DFAF-4B79-8B6B-A205B46B7094}" dt="2022-01-16T20:25:06.515" v="43" actId="47"/>
        <pc:sldMkLst>
          <pc:docMk/>
          <pc:sldMk cId="3709109565" sldId="476"/>
        </pc:sldMkLst>
      </pc:sldChg>
      <pc:sldChg chg="add">
        <pc:chgData name="Justin D. Reed" userId="c6a793dc6dee29d5" providerId="LiveId" clId="{B9D45507-DFAF-4B79-8B6B-A205B46B7094}" dt="2022-01-16T20:20:29.533" v="17"/>
        <pc:sldMkLst>
          <pc:docMk/>
          <pc:sldMk cId="3450367080" sldId="477"/>
        </pc:sldMkLst>
      </pc:sldChg>
      <pc:sldChg chg="add">
        <pc:chgData name="Justin D. Reed" userId="c6a793dc6dee29d5" providerId="LiveId" clId="{B9D45507-DFAF-4B79-8B6B-A205B46B7094}" dt="2022-01-16T20:20:29.533" v="17"/>
        <pc:sldMkLst>
          <pc:docMk/>
          <pc:sldMk cId="38011426" sldId="478"/>
        </pc:sldMkLst>
      </pc:sldChg>
      <pc:sldChg chg="add">
        <pc:chgData name="Justin D. Reed" userId="c6a793dc6dee29d5" providerId="LiveId" clId="{B9D45507-DFAF-4B79-8B6B-A205B46B7094}" dt="2022-01-16T20:20:29.533" v="17"/>
        <pc:sldMkLst>
          <pc:docMk/>
          <pc:sldMk cId="3291728359" sldId="479"/>
        </pc:sldMkLst>
      </pc:sldChg>
      <pc:sldChg chg="add">
        <pc:chgData name="Justin D. Reed" userId="c6a793dc6dee29d5" providerId="LiveId" clId="{B9D45507-DFAF-4B79-8B6B-A205B46B7094}" dt="2022-01-16T20:20:29.533" v="17"/>
        <pc:sldMkLst>
          <pc:docMk/>
          <pc:sldMk cId="1206645732" sldId="480"/>
        </pc:sldMkLst>
      </pc:sldChg>
      <pc:sldChg chg="add">
        <pc:chgData name="Justin D. Reed" userId="c6a793dc6dee29d5" providerId="LiveId" clId="{B9D45507-DFAF-4B79-8B6B-A205B46B7094}" dt="2022-01-16T20:20:29.533" v="17"/>
        <pc:sldMkLst>
          <pc:docMk/>
          <pc:sldMk cId="3624968021" sldId="481"/>
        </pc:sldMkLst>
      </pc:sldChg>
      <pc:sldChg chg="add">
        <pc:chgData name="Justin D. Reed" userId="c6a793dc6dee29d5" providerId="LiveId" clId="{B9D45507-DFAF-4B79-8B6B-A205B46B7094}" dt="2022-01-16T20:20:29.533" v="17"/>
        <pc:sldMkLst>
          <pc:docMk/>
          <pc:sldMk cId="739450925" sldId="482"/>
        </pc:sldMkLst>
      </pc:sldChg>
      <pc:sldChg chg="add">
        <pc:chgData name="Justin D. Reed" userId="c6a793dc6dee29d5" providerId="LiveId" clId="{B9D45507-DFAF-4B79-8B6B-A205B46B7094}" dt="2022-01-16T20:20:29.533" v="17"/>
        <pc:sldMkLst>
          <pc:docMk/>
          <pc:sldMk cId="2262399829" sldId="483"/>
        </pc:sldMkLst>
      </pc:sldChg>
      <pc:sldChg chg="add">
        <pc:chgData name="Justin D. Reed" userId="c6a793dc6dee29d5" providerId="LiveId" clId="{B9D45507-DFAF-4B79-8B6B-A205B46B7094}" dt="2022-01-16T20:20:29.533" v="17"/>
        <pc:sldMkLst>
          <pc:docMk/>
          <pc:sldMk cId="205653219" sldId="484"/>
        </pc:sldMkLst>
      </pc:sldChg>
      <pc:sldChg chg="add">
        <pc:chgData name="Justin D. Reed" userId="c6a793dc6dee29d5" providerId="LiveId" clId="{B9D45507-DFAF-4B79-8B6B-A205B46B7094}" dt="2022-01-16T20:20:29.533" v="17"/>
        <pc:sldMkLst>
          <pc:docMk/>
          <pc:sldMk cId="2213376623" sldId="485"/>
        </pc:sldMkLst>
      </pc:sldChg>
      <pc:sldChg chg="add">
        <pc:chgData name="Justin D. Reed" userId="c6a793dc6dee29d5" providerId="LiveId" clId="{B9D45507-DFAF-4B79-8B6B-A205B46B7094}" dt="2022-01-16T20:20:29.533" v="17"/>
        <pc:sldMkLst>
          <pc:docMk/>
          <pc:sldMk cId="2371941779" sldId="486"/>
        </pc:sldMkLst>
      </pc:sldChg>
      <pc:sldChg chg="add">
        <pc:chgData name="Justin D. Reed" userId="c6a793dc6dee29d5" providerId="LiveId" clId="{B9D45507-DFAF-4B79-8B6B-A205B46B7094}" dt="2022-01-16T20:20:29.533" v="17"/>
        <pc:sldMkLst>
          <pc:docMk/>
          <pc:sldMk cId="217392008" sldId="487"/>
        </pc:sldMkLst>
      </pc:sldChg>
      <pc:sldChg chg="add del">
        <pc:chgData name="Justin D. Reed" userId="c6a793dc6dee29d5" providerId="LiveId" clId="{B9D45507-DFAF-4B79-8B6B-A205B46B7094}" dt="2022-01-16T20:25:14.150" v="44" actId="47"/>
        <pc:sldMkLst>
          <pc:docMk/>
          <pc:sldMk cId="3138590185" sldId="488"/>
        </pc:sldMkLst>
      </pc:sldChg>
      <pc:sldChg chg="add">
        <pc:chgData name="Justin D. Reed" userId="c6a793dc6dee29d5" providerId="LiveId" clId="{B9D45507-DFAF-4B79-8B6B-A205B46B7094}" dt="2022-01-16T20:20:38.783" v="18"/>
        <pc:sldMkLst>
          <pc:docMk/>
          <pc:sldMk cId="2565540081" sldId="489"/>
        </pc:sldMkLst>
      </pc:sldChg>
      <pc:sldChg chg="add">
        <pc:chgData name="Justin D. Reed" userId="c6a793dc6dee29d5" providerId="LiveId" clId="{B9D45507-DFAF-4B79-8B6B-A205B46B7094}" dt="2022-01-16T20:20:38.783" v="18"/>
        <pc:sldMkLst>
          <pc:docMk/>
          <pc:sldMk cId="1456886942" sldId="490"/>
        </pc:sldMkLst>
      </pc:sldChg>
      <pc:sldChg chg="add">
        <pc:chgData name="Justin D. Reed" userId="c6a793dc6dee29d5" providerId="LiveId" clId="{B9D45507-DFAF-4B79-8B6B-A205B46B7094}" dt="2022-01-16T20:20:38.783" v="18"/>
        <pc:sldMkLst>
          <pc:docMk/>
          <pc:sldMk cId="1657517847" sldId="491"/>
        </pc:sldMkLst>
      </pc:sldChg>
      <pc:sldChg chg="add">
        <pc:chgData name="Justin D. Reed" userId="c6a793dc6dee29d5" providerId="LiveId" clId="{B9D45507-DFAF-4B79-8B6B-A205B46B7094}" dt="2022-01-16T20:20:38.783" v="18"/>
        <pc:sldMkLst>
          <pc:docMk/>
          <pc:sldMk cId="813505548" sldId="492"/>
        </pc:sldMkLst>
      </pc:sldChg>
      <pc:sldChg chg="add">
        <pc:chgData name="Justin D. Reed" userId="c6a793dc6dee29d5" providerId="LiveId" clId="{B9D45507-DFAF-4B79-8B6B-A205B46B7094}" dt="2022-01-16T20:20:38.783" v="18"/>
        <pc:sldMkLst>
          <pc:docMk/>
          <pc:sldMk cId="3546443912" sldId="493"/>
        </pc:sldMkLst>
      </pc:sldChg>
      <pc:sldChg chg="add">
        <pc:chgData name="Justin D. Reed" userId="c6a793dc6dee29d5" providerId="LiveId" clId="{B9D45507-DFAF-4B79-8B6B-A205B46B7094}" dt="2022-01-16T20:20:38.783" v="18"/>
        <pc:sldMkLst>
          <pc:docMk/>
          <pc:sldMk cId="1807027564" sldId="494"/>
        </pc:sldMkLst>
      </pc:sldChg>
      <pc:sldChg chg="add">
        <pc:chgData name="Justin D. Reed" userId="c6a793dc6dee29d5" providerId="LiveId" clId="{B9D45507-DFAF-4B79-8B6B-A205B46B7094}" dt="2022-01-16T20:20:38.783" v="18"/>
        <pc:sldMkLst>
          <pc:docMk/>
          <pc:sldMk cId="3505099914" sldId="495"/>
        </pc:sldMkLst>
      </pc:sldChg>
      <pc:sldChg chg="add">
        <pc:chgData name="Justin D. Reed" userId="c6a793dc6dee29d5" providerId="LiveId" clId="{B9D45507-DFAF-4B79-8B6B-A205B46B7094}" dt="2022-01-16T20:20:38.783" v="18"/>
        <pc:sldMkLst>
          <pc:docMk/>
          <pc:sldMk cId="2090139463" sldId="496"/>
        </pc:sldMkLst>
      </pc:sldChg>
      <pc:sldChg chg="add">
        <pc:chgData name="Justin D. Reed" userId="c6a793dc6dee29d5" providerId="LiveId" clId="{B9D45507-DFAF-4B79-8B6B-A205B46B7094}" dt="2022-01-16T20:20:38.783" v="18"/>
        <pc:sldMkLst>
          <pc:docMk/>
          <pc:sldMk cId="1939238553" sldId="497"/>
        </pc:sldMkLst>
      </pc:sldChg>
      <pc:sldChg chg="add del">
        <pc:chgData name="Justin D. Reed" userId="c6a793dc6dee29d5" providerId="LiveId" clId="{B9D45507-DFAF-4B79-8B6B-A205B46B7094}" dt="2022-01-16T20:25:24.454" v="45" actId="47"/>
        <pc:sldMkLst>
          <pc:docMk/>
          <pc:sldMk cId="37633356" sldId="498"/>
        </pc:sldMkLst>
      </pc:sldChg>
      <pc:sldChg chg="add">
        <pc:chgData name="Justin D. Reed" userId="c6a793dc6dee29d5" providerId="LiveId" clId="{B9D45507-DFAF-4B79-8B6B-A205B46B7094}" dt="2022-01-16T20:20:49.028" v="19"/>
        <pc:sldMkLst>
          <pc:docMk/>
          <pc:sldMk cId="1082946718" sldId="499"/>
        </pc:sldMkLst>
      </pc:sldChg>
      <pc:sldChg chg="add">
        <pc:chgData name="Justin D. Reed" userId="c6a793dc6dee29d5" providerId="LiveId" clId="{B9D45507-DFAF-4B79-8B6B-A205B46B7094}" dt="2022-01-16T20:20:49.028" v="19"/>
        <pc:sldMkLst>
          <pc:docMk/>
          <pc:sldMk cId="3440443766" sldId="500"/>
        </pc:sldMkLst>
      </pc:sldChg>
      <pc:sldChg chg="add">
        <pc:chgData name="Justin D. Reed" userId="c6a793dc6dee29d5" providerId="LiveId" clId="{B9D45507-DFAF-4B79-8B6B-A205B46B7094}" dt="2022-01-16T20:20:49.028" v="19"/>
        <pc:sldMkLst>
          <pc:docMk/>
          <pc:sldMk cId="4146168404" sldId="501"/>
        </pc:sldMkLst>
      </pc:sldChg>
      <pc:sldChg chg="add">
        <pc:chgData name="Justin D. Reed" userId="c6a793dc6dee29d5" providerId="LiveId" clId="{B9D45507-DFAF-4B79-8B6B-A205B46B7094}" dt="2022-01-16T20:20:49.028" v="19"/>
        <pc:sldMkLst>
          <pc:docMk/>
          <pc:sldMk cId="2701615104" sldId="502"/>
        </pc:sldMkLst>
      </pc:sldChg>
      <pc:sldChg chg="add">
        <pc:chgData name="Justin D. Reed" userId="c6a793dc6dee29d5" providerId="LiveId" clId="{B9D45507-DFAF-4B79-8B6B-A205B46B7094}" dt="2022-01-16T20:20:49.028" v="19"/>
        <pc:sldMkLst>
          <pc:docMk/>
          <pc:sldMk cId="3465841059" sldId="503"/>
        </pc:sldMkLst>
      </pc:sldChg>
      <pc:sldChg chg="add">
        <pc:chgData name="Justin D. Reed" userId="c6a793dc6dee29d5" providerId="LiveId" clId="{B9D45507-DFAF-4B79-8B6B-A205B46B7094}" dt="2022-01-16T20:20:49.028" v="19"/>
        <pc:sldMkLst>
          <pc:docMk/>
          <pc:sldMk cId="994177269" sldId="504"/>
        </pc:sldMkLst>
      </pc:sldChg>
      <pc:sldChg chg="add">
        <pc:chgData name="Justin D. Reed" userId="c6a793dc6dee29d5" providerId="LiveId" clId="{B9D45507-DFAF-4B79-8B6B-A205B46B7094}" dt="2022-01-16T20:20:49.028" v="19"/>
        <pc:sldMkLst>
          <pc:docMk/>
          <pc:sldMk cId="3295927444" sldId="505"/>
        </pc:sldMkLst>
      </pc:sldChg>
      <pc:sldChg chg="add">
        <pc:chgData name="Justin D. Reed" userId="c6a793dc6dee29d5" providerId="LiveId" clId="{B9D45507-DFAF-4B79-8B6B-A205B46B7094}" dt="2022-01-16T20:20:49.028" v="19"/>
        <pc:sldMkLst>
          <pc:docMk/>
          <pc:sldMk cId="1731667730" sldId="506"/>
        </pc:sldMkLst>
      </pc:sldChg>
      <pc:sldChg chg="add">
        <pc:chgData name="Justin D. Reed" userId="c6a793dc6dee29d5" providerId="LiveId" clId="{B9D45507-DFAF-4B79-8B6B-A205B46B7094}" dt="2022-01-16T20:20:49.028" v="19"/>
        <pc:sldMkLst>
          <pc:docMk/>
          <pc:sldMk cId="2167053581" sldId="507"/>
        </pc:sldMkLst>
      </pc:sldChg>
      <pc:sldChg chg="add">
        <pc:chgData name="Justin D. Reed" userId="c6a793dc6dee29d5" providerId="LiveId" clId="{B9D45507-DFAF-4B79-8B6B-A205B46B7094}" dt="2022-01-16T20:20:49.028" v="19"/>
        <pc:sldMkLst>
          <pc:docMk/>
          <pc:sldMk cId="3591278810" sldId="508"/>
        </pc:sldMkLst>
      </pc:sldChg>
      <pc:sldChg chg="add">
        <pc:chgData name="Justin D. Reed" userId="c6a793dc6dee29d5" providerId="LiveId" clId="{B9D45507-DFAF-4B79-8B6B-A205B46B7094}" dt="2022-01-16T20:20:49.028" v="19"/>
        <pc:sldMkLst>
          <pc:docMk/>
          <pc:sldMk cId="2065419218" sldId="509"/>
        </pc:sldMkLst>
      </pc:sldChg>
      <pc:sldChg chg="add">
        <pc:chgData name="Justin D. Reed" userId="c6a793dc6dee29d5" providerId="LiveId" clId="{B9D45507-DFAF-4B79-8B6B-A205B46B7094}" dt="2022-01-16T20:20:49.028" v="19"/>
        <pc:sldMkLst>
          <pc:docMk/>
          <pc:sldMk cId="218767343" sldId="510"/>
        </pc:sldMkLst>
      </pc:sldChg>
      <pc:sldChg chg="add">
        <pc:chgData name="Justin D. Reed" userId="c6a793dc6dee29d5" providerId="LiveId" clId="{B9D45507-DFAF-4B79-8B6B-A205B46B7094}" dt="2022-01-16T20:20:49.028" v="19"/>
        <pc:sldMkLst>
          <pc:docMk/>
          <pc:sldMk cId="1972263958" sldId="511"/>
        </pc:sldMkLst>
      </pc:sldChg>
      <pc:sldChg chg="add">
        <pc:chgData name="Justin D. Reed" userId="c6a793dc6dee29d5" providerId="LiveId" clId="{B9D45507-DFAF-4B79-8B6B-A205B46B7094}" dt="2022-01-16T20:20:49.028" v="19"/>
        <pc:sldMkLst>
          <pc:docMk/>
          <pc:sldMk cId="865644583" sldId="512"/>
        </pc:sldMkLst>
      </pc:sldChg>
      <pc:sldChg chg="add del">
        <pc:chgData name="Justin D. Reed" userId="c6a793dc6dee29d5" providerId="LiveId" clId="{B9D45507-DFAF-4B79-8B6B-A205B46B7094}" dt="2022-01-16T20:25:35.136" v="46" actId="47"/>
        <pc:sldMkLst>
          <pc:docMk/>
          <pc:sldMk cId="2506271122" sldId="513"/>
        </pc:sldMkLst>
      </pc:sldChg>
      <pc:sldChg chg="add">
        <pc:chgData name="Justin D. Reed" userId="c6a793dc6dee29d5" providerId="LiveId" clId="{B9D45507-DFAF-4B79-8B6B-A205B46B7094}" dt="2022-01-16T20:20:59.327" v="20"/>
        <pc:sldMkLst>
          <pc:docMk/>
          <pc:sldMk cId="3029649100" sldId="514"/>
        </pc:sldMkLst>
      </pc:sldChg>
      <pc:sldChg chg="add">
        <pc:chgData name="Justin D. Reed" userId="c6a793dc6dee29d5" providerId="LiveId" clId="{B9D45507-DFAF-4B79-8B6B-A205B46B7094}" dt="2022-01-16T20:20:59.327" v="20"/>
        <pc:sldMkLst>
          <pc:docMk/>
          <pc:sldMk cId="299508762" sldId="515"/>
        </pc:sldMkLst>
      </pc:sldChg>
      <pc:sldChg chg="add">
        <pc:chgData name="Justin D. Reed" userId="c6a793dc6dee29d5" providerId="LiveId" clId="{B9D45507-DFAF-4B79-8B6B-A205B46B7094}" dt="2022-01-16T20:20:59.327" v="20"/>
        <pc:sldMkLst>
          <pc:docMk/>
          <pc:sldMk cId="2528440233" sldId="516"/>
        </pc:sldMkLst>
      </pc:sldChg>
      <pc:sldChg chg="add">
        <pc:chgData name="Justin D. Reed" userId="c6a793dc6dee29d5" providerId="LiveId" clId="{B9D45507-DFAF-4B79-8B6B-A205B46B7094}" dt="2022-01-16T20:20:59.327" v="20"/>
        <pc:sldMkLst>
          <pc:docMk/>
          <pc:sldMk cId="2577216138" sldId="517"/>
        </pc:sldMkLst>
      </pc:sldChg>
      <pc:sldChg chg="add">
        <pc:chgData name="Justin D. Reed" userId="c6a793dc6dee29d5" providerId="LiveId" clId="{B9D45507-DFAF-4B79-8B6B-A205B46B7094}" dt="2022-01-16T20:20:59.327" v="20"/>
        <pc:sldMkLst>
          <pc:docMk/>
          <pc:sldMk cId="260445583" sldId="518"/>
        </pc:sldMkLst>
      </pc:sldChg>
      <pc:sldChg chg="add">
        <pc:chgData name="Justin D. Reed" userId="c6a793dc6dee29d5" providerId="LiveId" clId="{B9D45507-DFAF-4B79-8B6B-A205B46B7094}" dt="2022-01-16T20:20:59.327" v="20"/>
        <pc:sldMkLst>
          <pc:docMk/>
          <pc:sldMk cId="4226874096" sldId="519"/>
        </pc:sldMkLst>
      </pc:sldChg>
      <pc:sldChg chg="add">
        <pc:chgData name="Justin D. Reed" userId="c6a793dc6dee29d5" providerId="LiveId" clId="{B9D45507-DFAF-4B79-8B6B-A205B46B7094}" dt="2022-01-16T20:20:59.327" v="20"/>
        <pc:sldMkLst>
          <pc:docMk/>
          <pc:sldMk cId="3095316295" sldId="520"/>
        </pc:sldMkLst>
      </pc:sldChg>
      <pc:sldChg chg="add">
        <pc:chgData name="Justin D. Reed" userId="c6a793dc6dee29d5" providerId="LiveId" clId="{B9D45507-DFAF-4B79-8B6B-A205B46B7094}" dt="2022-01-16T20:20:59.327" v="20"/>
        <pc:sldMkLst>
          <pc:docMk/>
          <pc:sldMk cId="559421233" sldId="521"/>
        </pc:sldMkLst>
      </pc:sldChg>
      <pc:sldChg chg="add">
        <pc:chgData name="Justin D. Reed" userId="c6a793dc6dee29d5" providerId="LiveId" clId="{B9D45507-DFAF-4B79-8B6B-A205B46B7094}" dt="2022-01-16T20:20:59.327" v="20"/>
        <pc:sldMkLst>
          <pc:docMk/>
          <pc:sldMk cId="2133825746" sldId="522"/>
        </pc:sldMkLst>
      </pc:sldChg>
      <pc:sldChg chg="add">
        <pc:chgData name="Justin D. Reed" userId="c6a793dc6dee29d5" providerId="LiveId" clId="{B9D45507-DFAF-4B79-8B6B-A205B46B7094}" dt="2022-01-16T20:20:59.327" v="20"/>
        <pc:sldMkLst>
          <pc:docMk/>
          <pc:sldMk cId="750202560" sldId="523"/>
        </pc:sldMkLst>
      </pc:sldChg>
      <pc:sldChg chg="add">
        <pc:chgData name="Justin D. Reed" userId="c6a793dc6dee29d5" providerId="LiveId" clId="{B9D45507-DFAF-4B79-8B6B-A205B46B7094}" dt="2022-01-16T20:20:59.327" v="20"/>
        <pc:sldMkLst>
          <pc:docMk/>
          <pc:sldMk cId="1130635252" sldId="524"/>
        </pc:sldMkLst>
      </pc:sldChg>
      <pc:sldChg chg="add del">
        <pc:chgData name="Justin D. Reed" userId="c6a793dc6dee29d5" providerId="LiveId" clId="{B9D45507-DFAF-4B79-8B6B-A205B46B7094}" dt="2022-01-16T20:25:42.164" v="47" actId="47"/>
        <pc:sldMkLst>
          <pc:docMk/>
          <pc:sldMk cId="1796917335" sldId="525"/>
        </pc:sldMkLst>
      </pc:sldChg>
      <pc:sldChg chg="add">
        <pc:chgData name="Justin D. Reed" userId="c6a793dc6dee29d5" providerId="LiveId" clId="{B9D45507-DFAF-4B79-8B6B-A205B46B7094}" dt="2022-01-16T20:21:10.621" v="21"/>
        <pc:sldMkLst>
          <pc:docMk/>
          <pc:sldMk cId="3473300628" sldId="526"/>
        </pc:sldMkLst>
      </pc:sldChg>
      <pc:sldChg chg="add">
        <pc:chgData name="Justin D. Reed" userId="c6a793dc6dee29d5" providerId="LiveId" clId="{B9D45507-DFAF-4B79-8B6B-A205B46B7094}" dt="2022-01-16T20:21:10.621" v="21"/>
        <pc:sldMkLst>
          <pc:docMk/>
          <pc:sldMk cId="1177311745" sldId="527"/>
        </pc:sldMkLst>
      </pc:sldChg>
      <pc:sldChg chg="add">
        <pc:chgData name="Justin D. Reed" userId="c6a793dc6dee29d5" providerId="LiveId" clId="{B9D45507-DFAF-4B79-8B6B-A205B46B7094}" dt="2022-01-16T20:21:10.621" v="21"/>
        <pc:sldMkLst>
          <pc:docMk/>
          <pc:sldMk cId="2323822322" sldId="528"/>
        </pc:sldMkLst>
      </pc:sldChg>
      <pc:sldChg chg="add">
        <pc:chgData name="Justin D. Reed" userId="c6a793dc6dee29d5" providerId="LiveId" clId="{B9D45507-DFAF-4B79-8B6B-A205B46B7094}" dt="2022-01-16T20:21:10.621" v="21"/>
        <pc:sldMkLst>
          <pc:docMk/>
          <pc:sldMk cId="2316779173" sldId="529"/>
        </pc:sldMkLst>
      </pc:sldChg>
      <pc:sldChg chg="add">
        <pc:chgData name="Justin D. Reed" userId="c6a793dc6dee29d5" providerId="LiveId" clId="{B9D45507-DFAF-4B79-8B6B-A205B46B7094}" dt="2022-01-16T20:21:10.621" v="21"/>
        <pc:sldMkLst>
          <pc:docMk/>
          <pc:sldMk cId="4284517114" sldId="530"/>
        </pc:sldMkLst>
      </pc:sldChg>
      <pc:sldChg chg="add">
        <pc:chgData name="Justin D. Reed" userId="c6a793dc6dee29d5" providerId="LiveId" clId="{B9D45507-DFAF-4B79-8B6B-A205B46B7094}" dt="2022-01-16T20:21:10.621" v="21"/>
        <pc:sldMkLst>
          <pc:docMk/>
          <pc:sldMk cId="4027450500" sldId="531"/>
        </pc:sldMkLst>
      </pc:sldChg>
      <pc:sldChg chg="add">
        <pc:chgData name="Justin D. Reed" userId="c6a793dc6dee29d5" providerId="LiveId" clId="{B9D45507-DFAF-4B79-8B6B-A205B46B7094}" dt="2022-01-16T20:21:10.621" v="21"/>
        <pc:sldMkLst>
          <pc:docMk/>
          <pc:sldMk cId="1554057964" sldId="532"/>
        </pc:sldMkLst>
      </pc:sldChg>
      <pc:sldChg chg="add">
        <pc:chgData name="Justin D. Reed" userId="c6a793dc6dee29d5" providerId="LiveId" clId="{B9D45507-DFAF-4B79-8B6B-A205B46B7094}" dt="2022-01-16T20:21:10.621" v="21"/>
        <pc:sldMkLst>
          <pc:docMk/>
          <pc:sldMk cId="3479598376" sldId="533"/>
        </pc:sldMkLst>
      </pc:sldChg>
      <pc:sldChg chg="add">
        <pc:chgData name="Justin D. Reed" userId="c6a793dc6dee29d5" providerId="LiveId" clId="{B9D45507-DFAF-4B79-8B6B-A205B46B7094}" dt="2022-01-16T20:21:10.621" v="21"/>
        <pc:sldMkLst>
          <pc:docMk/>
          <pc:sldMk cId="3348209347" sldId="534"/>
        </pc:sldMkLst>
      </pc:sldChg>
      <pc:sldChg chg="add">
        <pc:chgData name="Justin D. Reed" userId="c6a793dc6dee29d5" providerId="LiveId" clId="{B9D45507-DFAF-4B79-8B6B-A205B46B7094}" dt="2022-01-16T20:21:10.621" v="21"/>
        <pc:sldMkLst>
          <pc:docMk/>
          <pc:sldMk cId="2485493588" sldId="535"/>
        </pc:sldMkLst>
      </pc:sldChg>
      <pc:sldChg chg="add del">
        <pc:chgData name="Justin D. Reed" userId="c6a793dc6dee29d5" providerId="LiveId" clId="{B9D45507-DFAF-4B79-8B6B-A205B46B7094}" dt="2022-01-16T20:25:49.747" v="48" actId="47"/>
        <pc:sldMkLst>
          <pc:docMk/>
          <pc:sldMk cId="4002602040" sldId="536"/>
        </pc:sldMkLst>
      </pc:sldChg>
      <pc:sldChg chg="add">
        <pc:chgData name="Justin D. Reed" userId="c6a793dc6dee29d5" providerId="LiveId" clId="{B9D45507-DFAF-4B79-8B6B-A205B46B7094}" dt="2022-01-16T20:21:26.663" v="22"/>
        <pc:sldMkLst>
          <pc:docMk/>
          <pc:sldMk cId="858568115" sldId="537"/>
        </pc:sldMkLst>
      </pc:sldChg>
      <pc:sldChg chg="add">
        <pc:chgData name="Justin D. Reed" userId="c6a793dc6dee29d5" providerId="LiveId" clId="{B9D45507-DFAF-4B79-8B6B-A205B46B7094}" dt="2022-01-16T20:21:26.663" v="22"/>
        <pc:sldMkLst>
          <pc:docMk/>
          <pc:sldMk cId="3697163304" sldId="538"/>
        </pc:sldMkLst>
      </pc:sldChg>
      <pc:sldChg chg="add">
        <pc:chgData name="Justin D. Reed" userId="c6a793dc6dee29d5" providerId="LiveId" clId="{B9D45507-DFAF-4B79-8B6B-A205B46B7094}" dt="2022-01-16T20:21:26.663" v="22"/>
        <pc:sldMkLst>
          <pc:docMk/>
          <pc:sldMk cId="328465932" sldId="539"/>
        </pc:sldMkLst>
      </pc:sldChg>
      <pc:sldChg chg="add">
        <pc:chgData name="Justin D. Reed" userId="c6a793dc6dee29d5" providerId="LiveId" clId="{B9D45507-DFAF-4B79-8B6B-A205B46B7094}" dt="2022-01-16T20:21:26.663" v="22"/>
        <pc:sldMkLst>
          <pc:docMk/>
          <pc:sldMk cId="3854259306" sldId="540"/>
        </pc:sldMkLst>
      </pc:sldChg>
      <pc:sldChg chg="add">
        <pc:chgData name="Justin D. Reed" userId="c6a793dc6dee29d5" providerId="LiveId" clId="{B9D45507-DFAF-4B79-8B6B-A205B46B7094}" dt="2022-01-16T20:21:26.663" v="22"/>
        <pc:sldMkLst>
          <pc:docMk/>
          <pc:sldMk cId="4046211838" sldId="541"/>
        </pc:sldMkLst>
      </pc:sldChg>
      <pc:sldChg chg="add">
        <pc:chgData name="Justin D. Reed" userId="c6a793dc6dee29d5" providerId="LiveId" clId="{B9D45507-DFAF-4B79-8B6B-A205B46B7094}" dt="2022-01-16T20:21:26.663" v="22"/>
        <pc:sldMkLst>
          <pc:docMk/>
          <pc:sldMk cId="3092292611" sldId="542"/>
        </pc:sldMkLst>
      </pc:sldChg>
      <pc:sldChg chg="add">
        <pc:chgData name="Justin D. Reed" userId="c6a793dc6dee29d5" providerId="LiveId" clId="{B9D45507-DFAF-4B79-8B6B-A205B46B7094}" dt="2022-01-16T20:21:26.663" v="22"/>
        <pc:sldMkLst>
          <pc:docMk/>
          <pc:sldMk cId="3360169246" sldId="543"/>
        </pc:sldMkLst>
      </pc:sldChg>
      <pc:sldChg chg="add">
        <pc:chgData name="Justin D. Reed" userId="c6a793dc6dee29d5" providerId="LiveId" clId="{B9D45507-DFAF-4B79-8B6B-A205B46B7094}" dt="2022-01-16T20:21:26.663" v="22"/>
        <pc:sldMkLst>
          <pc:docMk/>
          <pc:sldMk cId="4282534732" sldId="544"/>
        </pc:sldMkLst>
      </pc:sldChg>
      <pc:sldChg chg="add del">
        <pc:chgData name="Justin D. Reed" userId="c6a793dc6dee29d5" providerId="LiveId" clId="{B9D45507-DFAF-4B79-8B6B-A205B46B7094}" dt="2022-01-16T20:25:57.444" v="49" actId="47"/>
        <pc:sldMkLst>
          <pc:docMk/>
          <pc:sldMk cId="3092114075" sldId="545"/>
        </pc:sldMkLst>
      </pc:sldChg>
      <pc:sldChg chg="add">
        <pc:chgData name="Justin D. Reed" userId="c6a793dc6dee29d5" providerId="LiveId" clId="{B9D45507-DFAF-4B79-8B6B-A205B46B7094}" dt="2022-01-16T20:21:39.298" v="23"/>
        <pc:sldMkLst>
          <pc:docMk/>
          <pc:sldMk cId="3600022937" sldId="546"/>
        </pc:sldMkLst>
      </pc:sldChg>
      <pc:sldChg chg="add">
        <pc:chgData name="Justin D. Reed" userId="c6a793dc6dee29d5" providerId="LiveId" clId="{B9D45507-DFAF-4B79-8B6B-A205B46B7094}" dt="2022-01-16T20:21:39.298" v="23"/>
        <pc:sldMkLst>
          <pc:docMk/>
          <pc:sldMk cId="2562501235" sldId="547"/>
        </pc:sldMkLst>
      </pc:sldChg>
      <pc:sldChg chg="add">
        <pc:chgData name="Justin D. Reed" userId="c6a793dc6dee29d5" providerId="LiveId" clId="{B9D45507-DFAF-4B79-8B6B-A205B46B7094}" dt="2022-01-16T20:21:39.298" v="23"/>
        <pc:sldMkLst>
          <pc:docMk/>
          <pc:sldMk cId="1761847092" sldId="548"/>
        </pc:sldMkLst>
      </pc:sldChg>
      <pc:sldChg chg="add">
        <pc:chgData name="Justin D. Reed" userId="c6a793dc6dee29d5" providerId="LiveId" clId="{B9D45507-DFAF-4B79-8B6B-A205B46B7094}" dt="2022-01-16T20:21:39.298" v="23"/>
        <pc:sldMkLst>
          <pc:docMk/>
          <pc:sldMk cId="2779798551" sldId="549"/>
        </pc:sldMkLst>
      </pc:sldChg>
      <pc:sldChg chg="add">
        <pc:chgData name="Justin D. Reed" userId="c6a793dc6dee29d5" providerId="LiveId" clId="{B9D45507-DFAF-4B79-8B6B-A205B46B7094}" dt="2022-01-16T20:21:39.298" v="23"/>
        <pc:sldMkLst>
          <pc:docMk/>
          <pc:sldMk cId="245358922" sldId="550"/>
        </pc:sldMkLst>
      </pc:sldChg>
      <pc:sldChg chg="add">
        <pc:chgData name="Justin D. Reed" userId="c6a793dc6dee29d5" providerId="LiveId" clId="{B9D45507-DFAF-4B79-8B6B-A205B46B7094}" dt="2022-01-16T20:21:39.298" v="23"/>
        <pc:sldMkLst>
          <pc:docMk/>
          <pc:sldMk cId="3250251063" sldId="551"/>
        </pc:sldMkLst>
      </pc:sldChg>
      <pc:sldChg chg="add">
        <pc:chgData name="Justin D. Reed" userId="c6a793dc6dee29d5" providerId="LiveId" clId="{B9D45507-DFAF-4B79-8B6B-A205B46B7094}" dt="2022-01-16T20:21:39.298" v="23"/>
        <pc:sldMkLst>
          <pc:docMk/>
          <pc:sldMk cId="566721893" sldId="552"/>
        </pc:sldMkLst>
      </pc:sldChg>
      <pc:sldChg chg="add">
        <pc:chgData name="Justin D. Reed" userId="c6a793dc6dee29d5" providerId="LiveId" clId="{B9D45507-DFAF-4B79-8B6B-A205B46B7094}" dt="2022-01-16T20:21:39.298" v="23"/>
        <pc:sldMkLst>
          <pc:docMk/>
          <pc:sldMk cId="3469160795" sldId="553"/>
        </pc:sldMkLst>
      </pc:sldChg>
      <pc:sldChg chg="add">
        <pc:chgData name="Justin D. Reed" userId="c6a793dc6dee29d5" providerId="LiveId" clId="{B9D45507-DFAF-4B79-8B6B-A205B46B7094}" dt="2022-01-16T20:21:39.298" v="23"/>
        <pc:sldMkLst>
          <pc:docMk/>
          <pc:sldMk cId="3665888826" sldId="554"/>
        </pc:sldMkLst>
      </pc:sldChg>
      <pc:sldChg chg="add">
        <pc:chgData name="Justin D. Reed" userId="c6a793dc6dee29d5" providerId="LiveId" clId="{B9D45507-DFAF-4B79-8B6B-A205B46B7094}" dt="2022-01-16T20:21:39.298" v="23"/>
        <pc:sldMkLst>
          <pc:docMk/>
          <pc:sldMk cId="3013581411" sldId="555"/>
        </pc:sldMkLst>
      </pc:sldChg>
      <pc:sldChg chg="add">
        <pc:chgData name="Justin D. Reed" userId="c6a793dc6dee29d5" providerId="LiveId" clId="{B9D45507-DFAF-4B79-8B6B-A205B46B7094}" dt="2022-01-16T20:21:39.298" v="23"/>
        <pc:sldMkLst>
          <pc:docMk/>
          <pc:sldMk cId="2979443976" sldId="556"/>
        </pc:sldMkLst>
      </pc:sldChg>
      <pc:sldChg chg="add">
        <pc:chgData name="Justin D. Reed" userId="c6a793dc6dee29d5" providerId="LiveId" clId="{B9D45507-DFAF-4B79-8B6B-A205B46B7094}" dt="2022-01-16T20:21:39.298" v="23"/>
        <pc:sldMkLst>
          <pc:docMk/>
          <pc:sldMk cId="494047750" sldId="557"/>
        </pc:sldMkLst>
      </pc:sldChg>
      <pc:sldChg chg="add">
        <pc:chgData name="Justin D. Reed" userId="c6a793dc6dee29d5" providerId="LiveId" clId="{B9D45507-DFAF-4B79-8B6B-A205B46B7094}" dt="2022-01-16T20:21:39.298" v="23"/>
        <pc:sldMkLst>
          <pc:docMk/>
          <pc:sldMk cId="3133932906" sldId="558"/>
        </pc:sldMkLst>
      </pc:sldChg>
      <pc:sldChg chg="add">
        <pc:chgData name="Justin D. Reed" userId="c6a793dc6dee29d5" providerId="LiveId" clId="{B9D45507-DFAF-4B79-8B6B-A205B46B7094}" dt="2022-01-16T20:21:39.298" v="23"/>
        <pc:sldMkLst>
          <pc:docMk/>
          <pc:sldMk cId="1745060479" sldId="559"/>
        </pc:sldMkLst>
      </pc:sldChg>
      <pc:sldChg chg="add del">
        <pc:chgData name="Justin D. Reed" userId="c6a793dc6dee29d5" providerId="LiveId" clId="{B9D45507-DFAF-4B79-8B6B-A205B46B7094}" dt="2022-01-16T20:26:05.414" v="50" actId="47"/>
        <pc:sldMkLst>
          <pc:docMk/>
          <pc:sldMk cId="1993686380" sldId="560"/>
        </pc:sldMkLst>
      </pc:sldChg>
      <pc:sldChg chg="add">
        <pc:chgData name="Justin D. Reed" userId="c6a793dc6dee29d5" providerId="LiveId" clId="{B9D45507-DFAF-4B79-8B6B-A205B46B7094}" dt="2022-01-16T20:21:50.652" v="24"/>
        <pc:sldMkLst>
          <pc:docMk/>
          <pc:sldMk cId="2586224796" sldId="561"/>
        </pc:sldMkLst>
      </pc:sldChg>
      <pc:sldChg chg="add">
        <pc:chgData name="Justin D. Reed" userId="c6a793dc6dee29d5" providerId="LiveId" clId="{B9D45507-DFAF-4B79-8B6B-A205B46B7094}" dt="2022-01-16T20:21:50.652" v="24"/>
        <pc:sldMkLst>
          <pc:docMk/>
          <pc:sldMk cId="2547537091" sldId="562"/>
        </pc:sldMkLst>
      </pc:sldChg>
      <pc:sldChg chg="add">
        <pc:chgData name="Justin D. Reed" userId="c6a793dc6dee29d5" providerId="LiveId" clId="{B9D45507-DFAF-4B79-8B6B-A205B46B7094}" dt="2022-01-16T20:21:50.652" v="24"/>
        <pc:sldMkLst>
          <pc:docMk/>
          <pc:sldMk cId="1236990106" sldId="563"/>
        </pc:sldMkLst>
      </pc:sldChg>
      <pc:sldChg chg="add">
        <pc:chgData name="Justin D. Reed" userId="c6a793dc6dee29d5" providerId="LiveId" clId="{B9D45507-DFAF-4B79-8B6B-A205B46B7094}" dt="2022-01-16T20:21:50.652" v="24"/>
        <pc:sldMkLst>
          <pc:docMk/>
          <pc:sldMk cId="2010718924" sldId="564"/>
        </pc:sldMkLst>
      </pc:sldChg>
      <pc:sldChg chg="add">
        <pc:chgData name="Justin D. Reed" userId="c6a793dc6dee29d5" providerId="LiveId" clId="{B9D45507-DFAF-4B79-8B6B-A205B46B7094}" dt="2022-01-16T20:21:50.652" v="24"/>
        <pc:sldMkLst>
          <pc:docMk/>
          <pc:sldMk cId="524347883" sldId="565"/>
        </pc:sldMkLst>
      </pc:sldChg>
      <pc:sldChg chg="add">
        <pc:chgData name="Justin D. Reed" userId="c6a793dc6dee29d5" providerId="LiveId" clId="{B9D45507-DFAF-4B79-8B6B-A205B46B7094}" dt="2022-01-16T20:21:50.652" v="24"/>
        <pc:sldMkLst>
          <pc:docMk/>
          <pc:sldMk cId="3507428651" sldId="566"/>
        </pc:sldMkLst>
      </pc:sldChg>
      <pc:sldChg chg="add">
        <pc:chgData name="Justin D. Reed" userId="c6a793dc6dee29d5" providerId="LiveId" clId="{B9D45507-DFAF-4B79-8B6B-A205B46B7094}" dt="2022-01-16T20:21:50.652" v="24"/>
        <pc:sldMkLst>
          <pc:docMk/>
          <pc:sldMk cId="214905083" sldId="567"/>
        </pc:sldMkLst>
      </pc:sldChg>
      <pc:sldChg chg="add">
        <pc:chgData name="Justin D. Reed" userId="c6a793dc6dee29d5" providerId="LiveId" clId="{B9D45507-DFAF-4B79-8B6B-A205B46B7094}" dt="2022-01-16T20:21:50.652" v="24"/>
        <pc:sldMkLst>
          <pc:docMk/>
          <pc:sldMk cId="2120862632" sldId="568"/>
        </pc:sldMkLst>
      </pc:sldChg>
      <pc:sldChg chg="add">
        <pc:chgData name="Justin D. Reed" userId="c6a793dc6dee29d5" providerId="LiveId" clId="{B9D45507-DFAF-4B79-8B6B-A205B46B7094}" dt="2022-01-16T20:21:50.652" v="24"/>
        <pc:sldMkLst>
          <pc:docMk/>
          <pc:sldMk cId="1559207557" sldId="569"/>
        </pc:sldMkLst>
      </pc:sldChg>
      <pc:sldChg chg="modSp add mod">
        <pc:chgData name="Justin D. Reed" userId="c6a793dc6dee29d5" providerId="LiveId" clId="{B9D45507-DFAF-4B79-8B6B-A205B46B7094}" dt="2022-01-16T20:44:25.776" v="203" actId="20577"/>
        <pc:sldMkLst>
          <pc:docMk/>
          <pc:sldMk cId="857232453" sldId="570"/>
        </pc:sldMkLst>
        <pc:spChg chg="mod">
          <ac:chgData name="Justin D. Reed" userId="c6a793dc6dee29d5" providerId="LiveId" clId="{B9D45507-DFAF-4B79-8B6B-A205B46B7094}" dt="2022-01-16T20:44:25.776" v="203" actId="20577"/>
          <ac:spMkLst>
            <pc:docMk/>
            <pc:sldMk cId="857232453" sldId="570"/>
            <ac:spMk id="4" creationId="{E5D7EE40-CFB1-411B-B9A5-3D4A940C3B0F}"/>
          </ac:spMkLst>
        </pc:spChg>
      </pc:sldChg>
      <pc:sldChg chg="delSp modSp new mod ord">
        <pc:chgData name="Justin D. Reed" userId="c6a793dc6dee29d5" providerId="LiveId" clId="{B9D45507-DFAF-4B79-8B6B-A205B46B7094}" dt="2022-01-16T20:38:00.265" v="199" actId="20577"/>
        <pc:sldMkLst>
          <pc:docMk/>
          <pc:sldMk cId="3524208984" sldId="571"/>
        </pc:sldMkLst>
        <pc:spChg chg="del">
          <ac:chgData name="Justin D. Reed" userId="c6a793dc6dee29d5" providerId="LiveId" clId="{B9D45507-DFAF-4B79-8B6B-A205B46B7094}" dt="2022-01-16T20:34:46.652" v="59" actId="478"/>
          <ac:spMkLst>
            <pc:docMk/>
            <pc:sldMk cId="3524208984" sldId="571"/>
            <ac:spMk id="2" creationId="{E779FDA0-014C-4BFC-8912-3F8103CC512B}"/>
          </ac:spMkLst>
        </pc:spChg>
        <pc:spChg chg="mod">
          <ac:chgData name="Justin D. Reed" userId="c6a793dc6dee29d5" providerId="LiveId" clId="{B9D45507-DFAF-4B79-8B6B-A205B46B7094}" dt="2022-01-16T20:38:00.265" v="199" actId="20577"/>
          <ac:spMkLst>
            <pc:docMk/>
            <pc:sldMk cId="3524208984" sldId="571"/>
            <ac:spMk id="3" creationId="{7A3DBFE3-B09A-4579-9460-B7532859F7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4683-EE42-4019-AD2A-34A7A10D9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3212A-14DA-497D-A85D-BED0230D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8480EA-1E07-42F9-BDB9-D2C5F328598A}"/>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5" name="Footer Placeholder 4">
            <a:extLst>
              <a:ext uri="{FF2B5EF4-FFF2-40B4-BE49-F238E27FC236}">
                <a16:creationId xmlns:a16="http://schemas.microsoft.com/office/drawing/2014/main" id="{A80E177A-DE1B-46A0-B82E-6E86B806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7336-B3AB-46B8-96D2-9B7D805AAA9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1014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CBB4-7BF9-45D3-B7C1-4569AA358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D1039-FAE3-4777-888F-41AF749DA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F259-DB96-4BA3-BFF9-7A19B4827EF9}"/>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5" name="Footer Placeholder 4">
            <a:extLst>
              <a:ext uri="{FF2B5EF4-FFF2-40B4-BE49-F238E27FC236}">
                <a16:creationId xmlns:a16="http://schemas.microsoft.com/office/drawing/2014/main" id="{DD86C3CF-F048-41D2-AD95-C8A7C7BD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DFE73-A494-4E68-A610-26DD36A5E18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0536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5D3E-2E80-44EE-9D89-E401DAE40C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BC3B0-ACF7-4868-898E-7EC7BC83A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C7528-947B-4BA7-AED3-941C7191F537}"/>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5" name="Footer Placeholder 4">
            <a:extLst>
              <a:ext uri="{FF2B5EF4-FFF2-40B4-BE49-F238E27FC236}">
                <a16:creationId xmlns:a16="http://schemas.microsoft.com/office/drawing/2014/main" id="{005BA31E-E534-4245-B0FF-CE29800E2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59988-8FE8-4DB3-99E4-B141C204F746}"/>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53344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1E71-B977-4144-A939-464B78800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D9EE-C155-4767-81DA-FD349BD00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D26D3-17E9-475E-8226-B7B465CC8CC7}"/>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5" name="Footer Placeholder 4">
            <a:extLst>
              <a:ext uri="{FF2B5EF4-FFF2-40B4-BE49-F238E27FC236}">
                <a16:creationId xmlns:a16="http://schemas.microsoft.com/office/drawing/2014/main" id="{6C5C8E52-37F2-4E42-84F7-98AFCB9A3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24AD-C3C0-4DCA-B101-2C941BC44679}"/>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615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44CD-6298-42D4-99B8-9A14A5ED5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7E351-2F68-4F09-B870-2C3767C9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2AFE8-79CC-4C37-B3EA-3B1AA0C29F0B}"/>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5" name="Footer Placeholder 4">
            <a:extLst>
              <a:ext uri="{FF2B5EF4-FFF2-40B4-BE49-F238E27FC236}">
                <a16:creationId xmlns:a16="http://schemas.microsoft.com/office/drawing/2014/main" id="{C9000F06-15CA-4083-A7A3-944D7A71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6058F-5329-4979-9B8A-4B474947F415}"/>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995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0A77-9FD7-4A16-9D10-AF87C5C0E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BD83-7818-4B01-A3ED-5E6234675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4C391-70BC-41D8-85D7-06CF7B398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FB5D2-8430-4809-8EEF-8C63C5D8CBAC}"/>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6" name="Footer Placeholder 5">
            <a:extLst>
              <a:ext uri="{FF2B5EF4-FFF2-40B4-BE49-F238E27FC236}">
                <a16:creationId xmlns:a16="http://schemas.microsoft.com/office/drawing/2014/main" id="{E8EE8786-BA3F-4AF0-B14B-0930DE31E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B3160-D58B-4F9D-AC2B-B924BAD128DC}"/>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98828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F231-419F-42FD-B20C-4C2E88CD3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E3977-CE54-4C48-B079-C848317E5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D1A30-0EFC-4401-8717-C10A70D58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685CF-7E15-445B-B070-35E81E387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56431-94C9-43D8-98E5-F705A8438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499C-A193-4A6A-B756-B02457C50C62}"/>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8" name="Footer Placeholder 7">
            <a:extLst>
              <a:ext uri="{FF2B5EF4-FFF2-40B4-BE49-F238E27FC236}">
                <a16:creationId xmlns:a16="http://schemas.microsoft.com/office/drawing/2014/main" id="{D7DC1D8C-DFB5-43FF-B233-B55145C88E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D1C81-8571-4D6A-832F-4B43209E6AA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93089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57FA-C253-4C0F-AE13-2D2CFDE47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4EA01-A331-4814-A5DA-936CD32D2960}"/>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4" name="Footer Placeholder 3">
            <a:extLst>
              <a:ext uri="{FF2B5EF4-FFF2-40B4-BE49-F238E27FC236}">
                <a16:creationId xmlns:a16="http://schemas.microsoft.com/office/drawing/2014/main" id="{6009F032-9B49-463E-B13A-EAC61AAEE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3197D-6E05-4E10-8D5C-7C3E08404FE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8349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49A39-A010-4E8C-9F2B-863DDF2B6691}"/>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3" name="Footer Placeholder 2">
            <a:extLst>
              <a:ext uri="{FF2B5EF4-FFF2-40B4-BE49-F238E27FC236}">
                <a16:creationId xmlns:a16="http://schemas.microsoft.com/office/drawing/2014/main" id="{919F7236-CB1F-4CE2-84B9-A532503E7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61DA1-8B8E-4B84-986D-8377511A91D4}"/>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87888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ED82-C1E3-4390-85CA-DD8A46CCA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EEB9B-B08B-469B-BBD9-57ADB10AF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463CC-C2E5-4CCE-B7E0-F0EE17FA7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F8D8C-E2C0-442B-8D08-DC926624EB1A}"/>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6" name="Footer Placeholder 5">
            <a:extLst>
              <a:ext uri="{FF2B5EF4-FFF2-40B4-BE49-F238E27FC236}">
                <a16:creationId xmlns:a16="http://schemas.microsoft.com/office/drawing/2014/main" id="{24DCBA93-F01B-417F-A911-2B1A32E49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15EE4-6D49-4E6B-BEE2-E698049C2A27}"/>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600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EBA2-AD5D-4774-A8E6-C0807C8D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332CA-AF89-458A-813B-0CAB2E709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CCDD0-266A-439B-B7A1-55D7D3402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38870-EA97-4B39-8053-DF43AFD18C8B}"/>
              </a:ext>
            </a:extLst>
          </p:cNvPr>
          <p:cNvSpPr>
            <a:spLocks noGrp="1"/>
          </p:cNvSpPr>
          <p:nvPr>
            <p:ph type="dt" sz="half" idx="10"/>
          </p:nvPr>
        </p:nvSpPr>
        <p:spPr/>
        <p:txBody>
          <a:bodyPr/>
          <a:lstStyle/>
          <a:p>
            <a:fld id="{52C97067-255B-41CB-B2AE-64BCB3609428}" type="datetimeFigureOut">
              <a:rPr lang="en-US" smtClean="0"/>
              <a:t>1/16/2022</a:t>
            </a:fld>
            <a:endParaRPr lang="en-US"/>
          </a:p>
        </p:txBody>
      </p:sp>
      <p:sp>
        <p:nvSpPr>
          <p:cNvPr id="6" name="Footer Placeholder 5">
            <a:extLst>
              <a:ext uri="{FF2B5EF4-FFF2-40B4-BE49-F238E27FC236}">
                <a16:creationId xmlns:a16="http://schemas.microsoft.com/office/drawing/2014/main" id="{F7800573-3E59-47A0-BA74-816AE8D6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AA5B1-2080-4C3A-8303-F9356745703B}"/>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8844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44772-54E5-4D08-BEDC-BECC49CFE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FB288-AB5B-415E-8E57-48B3BE0FF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7DDA2-C57A-4BF8-ADE4-F22E11DE1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7067-255B-41CB-B2AE-64BCB3609428}" type="datetimeFigureOut">
              <a:rPr lang="en-US" smtClean="0"/>
              <a:t>1/16/2022</a:t>
            </a:fld>
            <a:endParaRPr lang="en-US"/>
          </a:p>
        </p:txBody>
      </p:sp>
      <p:sp>
        <p:nvSpPr>
          <p:cNvPr id="5" name="Footer Placeholder 4">
            <a:extLst>
              <a:ext uri="{FF2B5EF4-FFF2-40B4-BE49-F238E27FC236}">
                <a16:creationId xmlns:a16="http://schemas.microsoft.com/office/drawing/2014/main" id="{F1BB2888-6476-4024-8F2A-D8947662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F778C-CDF5-4085-B6F6-B348FC197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69DC0-D471-4868-A16F-642CC4211318}" type="slidenum">
              <a:rPr lang="en-US" smtClean="0"/>
              <a:t>‹#›</a:t>
            </a:fld>
            <a:endParaRPr lang="en-US"/>
          </a:p>
        </p:txBody>
      </p:sp>
    </p:spTree>
    <p:extLst>
      <p:ext uri="{BB962C8B-B14F-4D97-AF65-F5344CB8AC3E}">
        <p14:creationId xmlns:p14="http://schemas.microsoft.com/office/powerpoint/2010/main" val="34200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hejustinreedshow.com/uploads/1/3/2/5/13250674/2_samuel_1-24.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3DBFE3-B09A-4579-9460-B7532859F7CC}"/>
              </a:ext>
            </a:extLst>
          </p:cNvPr>
          <p:cNvSpPr>
            <a:spLocks noGrp="1"/>
          </p:cNvSpPr>
          <p:nvPr>
            <p:ph idx="1"/>
          </p:nvPr>
        </p:nvSpPr>
        <p:spPr>
          <a:xfrm>
            <a:off x="163773" y="163773"/>
            <a:ext cx="11887200" cy="6523630"/>
          </a:xfrm>
        </p:spPr>
        <p:txBody>
          <a:bodyPr>
            <a:normAutofit/>
          </a:bodyPr>
          <a:lstStyle/>
          <a:p>
            <a:pPr marL="0" indent="0" algn="ctr">
              <a:buNone/>
            </a:pPr>
            <a:endParaRPr lang="en-US" sz="5000" dirty="0">
              <a:solidFill>
                <a:schemeClr val="bg1"/>
              </a:solidFill>
              <a:latin typeface="Alegreya SC" panose="02000503050000020004" pitchFamily="2" charset="0"/>
            </a:endParaRPr>
          </a:p>
          <a:p>
            <a:pPr marL="0" indent="0" algn="ctr">
              <a:buNone/>
            </a:pPr>
            <a:r>
              <a:rPr lang="en-US" sz="5000" dirty="0">
                <a:solidFill>
                  <a:schemeClr val="bg1"/>
                </a:solidFill>
                <a:latin typeface="Alegreya SC" panose="02000503050000020004" pitchFamily="2" charset="0"/>
              </a:rPr>
              <a:t>2 Samuel PowerPoints</a:t>
            </a:r>
          </a:p>
          <a:p>
            <a:pPr marL="0" indent="0" algn="ctr">
              <a:buNone/>
            </a:pPr>
            <a:endParaRPr lang="en-US" sz="5000" dirty="0">
              <a:solidFill>
                <a:schemeClr val="bg1"/>
              </a:solidFill>
              <a:latin typeface="Alegreya SC" panose="02000503050000020004" pitchFamily="2" charset="0"/>
            </a:endParaRPr>
          </a:p>
          <a:p>
            <a:pPr marL="0" indent="0" algn="ctr">
              <a:buNone/>
            </a:pPr>
            <a:r>
              <a:rPr lang="en-US" sz="5000" dirty="0">
                <a:solidFill>
                  <a:schemeClr val="bg1"/>
                </a:solidFill>
                <a:latin typeface="Alegreya SC" panose="02000503050000020004" pitchFamily="2" charset="0"/>
              </a:rPr>
              <a:t>Please refer to master list for </a:t>
            </a:r>
            <a:br>
              <a:rPr lang="en-US" sz="5000" dirty="0">
                <a:solidFill>
                  <a:schemeClr val="bg1"/>
                </a:solidFill>
                <a:latin typeface="Alegreya SC" panose="02000503050000020004" pitchFamily="2" charset="0"/>
              </a:rPr>
            </a:br>
            <a:r>
              <a:rPr lang="en-US" sz="5000" dirty="0">
                <a:solidFill>
                  <a:schemeClr val="bg1"/>
                </a:solidFill>
                <a:latin typeface="Alegreya SC" panose="02000503050000020004" pitchFamily="2" charset="0"/>
              </a:rPr>
              <a:t>start numbers for each chapter.</a:t>
            </a:r>
          </a:p>
          <a:p>
            <a:pPr marL="0" indent="0" algn="ctr">
              <a:buNone/>
            </a:pPr>
            <a:endParaRPr lang="en-US" sz="5000" dirty="0">
              <a:solidFill>
                <a:schemeClr val="bg1"/>
              </a:solidFill>
              <a:latin typeface="Alegreya SC" panose="02000503050000020004" pitchFamily="2" charset="0"/>
            </a:endParaRPr>
          </a:p>
          <a:p>
            <a:pPr marL="0" indent="0" algn="ctr">
              <a:buNone/>
            </a:pPr>
            <a:r>
              <a:rPr lang="en-US" sz="5000" dirty="0">
                <a:solidFill>
                  <a:schemeClr val="bg1"/>
                </a:solidFill>
                <a:latin typeface="Alegreya SC" panose="02000503050000020004" pitchFamily="2" charset="0"/>
              </a:rPr>
              <a:t>Master list &amp; notes </a:t>
            </a:r>
            <a:r>
              <a:rPr lang="en-US" sz="5000" dirty="0">
                <a:solidFill>
                  <a:schemeClr val="bg1"/>
                </a:solidFill>
                <a:latin typeface="Alegreya SC" panose="02000503050000020004" pitchFamily="2" charset="0"/>
                <a:hlinkClick r:id="rId2"/>
              </a:rPr>
              <a:t>here</a:t>
            </a:r>
            <a:r>
              <a:rPr lang="en-US" sz="5000" dirty="0">
                <a:solidFill>
                  <a:schemeClr val="bg1"/>
                </a:solidFill>
                <a:latin typeface="Alegreya SC" panose="02000503050000020004" pitchFamily="2" charset="0"/>
              </a:rPr>
              <a:t>. </a:t>
            </a:r>
          </a:p>
        </p:txBody>
      </p:sp>
    </p:spTree>
    <p:extLst>
      <p:ext uri="{BB962C8B-B14F-4D97-AF65-F5344CB8AC3E}">
        <p14:creationId xmlns:p14="http://schemas.microsoft.com/office/powerpoint/2010/main" val="352420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 Friend’s Lament			    17-27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847055"/>
            <a:ext cx="12191998" cy="6602759"/>
          </a:xfrm>
        </p:spPr>
        <p:txBody>
          <a:bodyPr>
            <a:normAutofit fontScale="92500"/>
          </a:bodyPr>
          <a:lstStyle/>
          <a:p>
            <a:r>
              <a:rPr lang="en-US" sz="5000" dirty="0">
                <a:solidFill>
                  <a:schemeClr val="bg1"/>
                </a:solidFill>
              </a:rPr>
              <a:t>17: Funeral dirge or a mournful elegy – Barnes. Eulogy made no reference to Saul’s sins or faults.</a:t>
            </a:r>
          </a:p>
          <a:p>
            <a:r>
              <a:rPr lang="en-US" sz="5000" dirty="0">
                <a:solidFill>
                  <a:schemeClr val="bg1"/>
                </a:solidFill>
              </a:rPr>
              <a:t>18: Book of </a:t>
            </a:r>
            <a:r>
              <a:rPr lang="en-US" sz="5000" dirty="0" err="1">
                <a:solidFill>
                  <a:schemeClr val="bg1"/>
                </a:solidFill>
              </a:rPr>
              <a:t>Jasher</a:t>
            </a:r>
            <a:r>
              <a:rPr lang="en-US" sz="5000" dirty="0">
                <a:solidFill>
                  <a:schemeClr val="bg1"/>
                </a:solidFill>
              </a:rPr>
              <a:t> – not preserved for us today, historical anthology of poems of ancient Israel. Cf. Joshua 10.</a:t>
            </a:r>
          </a:p>
          <a:p>
            <a:r>
              <a:rPr lang="en-US" sz="5000" dirty="0">
                <a:solidFill>
                  <a:schemeClr val="bg1"/>
                </a:solidFill>
              </a:rPr>
              <a:t>19: Mighty brought low in death! Frequently used in the funerals of great men.</a:t>
            </a:r>
          </a:p>
          <a:p>
            <a:r>
              <a:rPr lang="en-US" sz="5000" dirty="0">
                <a:solidFill>
                  <a:schemeClr val="bg1"/>
                </a:solidFill>
              </a:rPr>
              <a:t>20: Philistine women would go out rejoicing over Saul’s death – David quells rejoicing, 1S 18:16</a:t>
            </a:r>
          </a:p>
        </p:txBody>
      </p:sp>
    </p:spTree>
    <p:extLst>
      <p:ext uri="{BB962C8B-B14F-4D97-AF65-F5344CB8AC3E}">
        <p14:creationId xmlns:p14="http://schemas.microsoft.com/office/powerpoint/2010/main" val="54887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err="1">
                <a:solidFill>
                  <a:schemeClr val="bg1"/>
                </a:solidFill>
              </a:rPr>
              <a:t>Hanun</a:t>
            </a:r>
            <a:r>
              <a:rPr lang="en-US" sz="4100" dirty="0">
                <a:solidFill>
                  <a:schemeClr val="bg1"/>
                </a:solidFill>
              </a:rPr>
              <a:t> embarrassed D’s men in battle and they had to wait their embarrassment out. In Christ, we have nothing that can embarrass us, Romans 1:16.</a:t>
            </a:r>
          </a:p>
          <a:p>
            <a:pPr marL="914400" indent="-914400">
              <a:buFont typeface="+mj-lt"/>
              <a:buAutoNum type="arabicPeriod"/>
            </a:pPr>
            <a:r>
              <a:rPr lang="en-US" sz="4100" dirty="0">
                <a:solidFill>
                  <a:schemeClr val="bg1"/>
                </a:solidFill>
              </a:rPr>
              <a:t>We would do well to adopt the attitude that Joab had in battle – fighting to accomplish God’s Will. When we align our lives to live by God’s Will we are pleasing to God.</a:t>
            </a:r>
          </a:p>
          <a:p>
            <a:pPr marL="914400" indent="-914400">
              <a:buFont typeface="+mj-lt"/>
              <a:buAutoNum type="arabicPeriod"/>
            </a:pPr>
            <a:r>
              <a:rPr lang="en-US" sz="4100" dirty="0" err="1">
                <a:solidFill>
                  <a:schemeClr val="bg1"/>
                </a:solidFill>
              </a:rPr>
              <a:t>Hadadezer</a:t>
            </a:r>
            <a:r>
              <a:rPr lang="en-US" sz="4100" dirty="0">
                <a:solidFill>
                  <a:schemeClr val="bg1"/>
                </a:solidFill>
              </a:rPr>
              <a:t> had to finally submit to D as king and become subject to his decrees. Today, we must quit following our desires and submit to the Will of God. </a:t>
            </a:r>
          </a:p>
        </p:txBody>
      </p:sp>
    </p:spTree>
    <p:extLst>
      <p:ext uri="{BB962C8B-B14F-4D97-AF65-F5344CB8AC3E}">
        <p14:creationId xmlns:p14="http://schemas.microsoft.com/office/powerpoint/2010/main" val="35080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300" dirty="0">
                <a:solidFill>
                  <a:schemeClr val="bg1"/>
                </a:solidFill>
              </a:rPr>
              <a:t>Ch. 11: Blunder with Bathsheba</a:t>
            </a:r>
          </a:p>
        </p:txBody>
      </p:sp>
    </p:spTree>
    <p:extLst>
      <p:ext uri="{BB962C8B-B14F-4D97-AF65-F5344CB8AC3E}">
        <p14:creationId xmlns:p14="http://schemas.microsoft.com/office/powerpoint/2010/main" val="2519411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Blunder with Bathsheba</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The Bad Days, Chapters 11-20</a:t>
            </a:r>
          </a:p>
          <a:p>
            <a:r>
              <a:rPr lang="en-US" sz="5000" dirty="0">
                <a:solidFill>
                  <a:schemeClr val="bg1"/>
                </a:solidFill>
              </a:rPr>
              <a:t>This chapter illustrates God’s ultimate plan being fulfilled &gt; getting to Christ.</a:t>
            </a:r>
          </a:p>
          <a:p>
            <a:r>
              <a:rPr lang="en-US" sz="5000" dirty="0">
                <a:solidFill>
                  <a:schemeClr val="bg1"/>
                </a:solidFill>
              </a:rPr>
              <a:t>Mathew 1: David (Bathsheba) &gt; Solomon &gt; Joseph (Mary) &gt; Jesus</a:t>
            </a:r>
          </a:p>
          <a:p>
            <a:r>
              <a:rPr lang="en-US" sz="5000" dirty="0">
                <a:solidFill>
                  <a:schemeClr val="bg1"/>
                </a:solidFill>
              </a:rPr>
              <a:t>Luke 3: David &gt; Nathan &gt; Joseph &gt; Jesus</a:t>
            </a:r>
          </a:p>
          <a:p>
            <a:r>
              <a:rPr lang="en-US" sz="5000" dirty="0">
                <a:solidFill>
                  <a:schemeClr val="bg1"/>
                </a:solidFill>
              </a:rPr>
              <a:t>Sin has its consequences. </a:t>
            </a:r>
          </a:p>
        </p:txBody>
      </p:sp>
    </p:spTree>
    <p:extLst>
      <p:ext uri="{BB962C8B-B14F-4D97-AF65-F5344CB8AC3E}">
        <p14:creationId xmlns:p14="http://schemas.microsoft.com/office/powerpoint/2010/main" val="29649390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The Sin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victory at </a:t>
            </a:r>
            <a:r>
              <a:rPr lang="en-US" sz="5000" dirty="0" err="1">
                <a:solidFill>
                  <a:schemeClr val="bg1"/>
                </a:solidFill>
              </a:rPr>
              <a:t>Medeba</a:t>
            </a:r>
            <a:r>
              <a:rPr lang="en-US" sz="5000" dirty="0">
                <a:solidFill>
                  <a:schemeClr val="bg1"/>
                </a:solidFill>
              </a:rPr>
              <a:t> took place in autumn, winter coming on, Joab returned to Jerusalem; D should have gone to battle, not stayed home!</a:t>
            </a:r>
          </a:p>
          <a:p>
            <a:r>
              <a:rPr lang="en-US" sz="5000" dirty="0">
                <a:solidFill>
                  <a:schemeClr val="bg1"/>
                </a:solidFill>
              </a:rPr>
              <a:t>2: in the East, it was improper to look over to the inner court of the adjacent building; D had a harem of ~20 women, didn’t need any more &gt; had too many to start with!</a:t>
            </a:r>
          </a:p>
        </p:txBody>
      </p:sp>
    </p:spTree>
    <p:extLst>
      <p:ext uri="{BB962C8B-B14F-4D97-AF65-F5344CB8AC3E}">
        <p14:creationId xmlns:p14="http://schemas.microsoft.com/office/powerpoint/2010/main" val="33702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The Sin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 also called </a:t>
            </a:r>
            <a:r>
              <a:rPr lang="en-US" sz="5000" dirty="0" err="1">
                <a:solidFill>
                  <a:schemeClr val="bg1"/>
                </a:solidFill>
              </a:rPr>
              <a:t>Bethshua</a:t>
            </a:r>
            <a:r>
              <a:rPr lang="en-US" sz="5000" dirty="0">
                <a:solidFill>
                  <a:schemeClr val="bg1"/>
                </a:solidFill>
              </a:rPr>
              <a:t> in 1C 3:5; </a:t>
            </a:r>
            <a:r>
              <a:rPr lang="en-US" sz="5000" dirty="0" err="1">
                <a:solidFill>
                  <a:schemeClr val="bg1"/>
                </a:solidFill>
              </a:rPr>
              <a:t>Eliam</a:t>
            </a:r>
            <a:r>
              <a:rPr lang="en-US" sz="5000" dirty="0">
                <a:solidFill>
                  <a:schemeClr val="bg1"/>
                </a:solidFill>
              </a:rPr>
              <a:t> is the son of </a:t>
            </a:r>
            <a:r>
              <a:rPr lang="en-US" sz="5000" dirty="0" err="1">
                <a:solidFill>
                  <a:schemeClr val="bg1"/>
                </a:solidFill>
              </a:rPr>
              <a:t>Ahithopel</a:t>
            </a:r>
            <a:r>
              <a:rPr lang="en-US" sz="5000" dirty="0">
                <a:solidFill>
                  <a:schemeClr val="bg1"/>
                </a:solidFill>
              </a:rPr>
              <a:t>, 2S 23:34; she is A’s grand-daughter; Uriah is the hero of the story; residence adjacent to palace indicates status</a:t>
            </a:r>
          </a:p>
          <a:p>
            <a:r>
              <a:rPr lang="en-US" sz="5000" dirty="0">
                <a:solidFill>
                  <a:schemeClr val="bg1"/>
                </a:solidFill>
              </a:rPr>
              <a:t>4: no record of unwillingness on B’s part; uncleanness: after </a:t>
            </a:r>
            <a:r>
              <a:rPr lang="en-US" sz="5000" i="1" dirty="0">
                <a:solidFill>
                  <a:schemeClr val="bg1"/>
                </a:solidFill>
              </a:rPr>
              <a:t>time of the month</a:t>
            </a:r>
            <a:r>
              <a:rPr lang="en-US" sz="5000" dirty="0">
                <a:solidFill>
                  <a:schemeClr val="bg1"/>
                </a:solidFill>
              </a:rPr>
              <a:t> allowed conception to occur easily; shameful to lie with her!</a:t>
            </a:r>
          </a:p>
        </p:txBody>
      </p:sp>
    </p:spTree>
    <p:extLst>
      <p:ext uri="{BB962C8B-B14F-4D97-AF65-F5344CB8AC3E}">
        <p14:creationId xmlns:p14="http://schemas.microsoft.com/office/powerpoint/2010/main" val="6126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The Sin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5: both guilty of Lev. 20:10. B recognizes they are in grave trouble &amp; alarmed. </a:t>
            </a:r>
          </a:p>
        </p:txBody>
      </p:sp>
    </p:spTree>
    <p:extLst>
      <p:ext uri="{BB962C8B-B14F-4D97-AF65-F5344CB8AC3E}">
        <p14:creationId xmlns:p14="http://schemas.microsoft.com/office/powerpoint/2010/main" val="17342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The Coverup (9 Total)			  6-13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1S 21:5: stern prohibition of sexual relations on the part of soldiers who were consecrated to warfare</a:t>
            </a:r>
          </a:p>
          <a:p>
            <a:r>
              <a:rPr lang="en-US" sz="5000" dirty="0">
                <a:solidFill>
                  <a:schemeClr val="bg1"/>
                </a:solidFill>
              </a:rPr>
              <a:t>6: </a:t>
            </a:r>
            <a:r>
              <a:rPr lang="en-US" sz="5000" u="sng" dirty="0">
                <a:solidFill>
                  <a:schemeClr val="bg1"/>
                </a:solidFill>
              </a:rPr>
              <a:t>1</a:t>
            </a:r>
            <a:r>
              <a:rPr lang="en-US" sz="5000" dirty="0">
                <a:solidFill>
                  <a:schemeClr val="bg1"/>
                </a:solidFill>
              </a:rPr>
              <a:t> send me Uriah: hoping to make this child look legitimately Uriah’s</a:t>
            </a:r>
          </a:p>
          <a:p>
            <a:r>
              <a:rPr lang="en-US" sz="5000" dirty="0">
                <a:solidFill>
                  <a:schemeClr val="bg1"/>
                </a:solidFill>
              </a:rPr>
              <a:t>7: </a:t>
            </a:r>
            <a:r>
              <a:rPr lang="en-US" sz="5000" u="sng" dirty="0">
                <a:solidFill>
                  <a:schemeClr val="bg1"/>
                </a:solidFill>
              </a:rPr>
              <a:t>2</a:t>
            </a:r>
            <a:r>
              <a:rPr lang="en-US" sz="5000" dirty="0">
                <a:solidFill>
                  <a:schemeClr val="bg1"/>
                </a:solidFill>
              </a:rPr>
              <a:t> pure hypocrisy: deception on why he was called</a:t>
            </a:r>
          </a:p>
        </p:txBody>
      </p:sp>
    </p:spTree>
    <p:extLst>
      <p:ext uri="{BB962C8B-B14F-4D97-AF65-F5344CB8AC3E}">
        <p14:creationId xmlns:p14="http://schemas.microsoft.com/office/powerpoint/2010/main" val="13458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The Coverup (9 Total)			  6-13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8: </a:t>
            </a:r>
            <a:r>
              <a:rPr lang="en-US" sz="5000" u="sng" dirty="0">
                <a:solidFill>
                  <a:schemeClr val="bg1"/>
                </a:solidFill>
              </a:rPr>
              <a:t>3</a:t>
            </a:r>
            <a:r>
              <a:rPr lang="en-US" sz="5000" dirty="0">
                <a:solidFill>
                  <a:schemeClr val="bg1"/>
                </a:solidFill>
              </a:rPr>
              <a:t> go to your house &amp; wash your feet: well-known idiom, cf. v. 11.</a:t>
            </a:r>
          </a:p>
          <a:p>
            <a:r>
              <a:rPr lang="en-US" sz="5000" dirty="0">
                <a:solidFill>
                  <a:schemeClr val="bg1"/>
                </a:solidFill>
              </a:rPr>
              <a:t>9: D instructed servants to spy, possibly the same ones that brought B to D</a:t>
            </a:r>
          </a:p>
          <a:p>
            <a:r>
              <a:rPr lang="en-US" sz="5000" dirty="0">
                <a:solidFill>
                  <a:schemeClr val="bg1"/>
                </a:solidFill>
              </a:rPr>
              <a:t>10: shameful conduct probably becoming known</a:t>
            </a:r>
          </a:p>
          <a:p>
            <a:r>
              <a:rPr lang="en-US" sz="5000" dirty="0">
                <a:solidFill>
                  <a:schemeClr val="bg1"/>
                </a:solidFill>
              </a:rPr>
              <a:t>11: apparently Ark taken into battle, Absalom did such, 15:24</a:t>
            </a:r>
          </a:p>
        </p:txBody>
      </p:sp>
    </p:spTree>
    <p:extLst>
      <p:ext uri="{BB962C8B-B14F-4D97-AF65-F5344CB8AC3E}">
        <p14:creationId xmlns:p14="http://schemas.microsoft.com/office/powerpoint/2010/main" val="77913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The Coverup (9 Total)			  6-13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tents: possibly used for </a:t>
            </a:r>
            <a:r>
              <a:rPr lang="en-US" sz="5000" i="1" dirty="0">
                <a:solidFill>
                  <a:schemeClr val="bg1"/>
                </a:solidFill>
              </a:rPr>
              <a:t>Feast of Tabernacles</a:t>
            </a:r>
            <a:r>
              <a:rPr lang="en-US" sz="5000" dirty="0">
                <a:solidFill>
                  <a:schemeClr val="bg1"/>
                </a:solidFill>
              </a:rPr>
              <a:t> meaning 6 months have passed since the start of the siege; refusal shows D’s efforts in vain. </a:t>
            </a:r>
          </a:p>
          <a:p>
            <a:r>
              <a:rPr lang="en-US" sz="5000" dirty="0">
                <a:solidFill>
                  <a:schemeClr val="bg1"/>
                </a:solidFill>
              </a:rPr>
              <a:t>12: </a:t>
            </a:r>
            <a:r>
              <a:rPr lang="en-US" sz="5000" u="sng" dirty="0">
                <a:solidFill>
                  <a:schemeClr val="bg1"/>
                </a:solidFill>
              </a:rPr>
              <a:t>4</a:t>
            </a:r>
            <a:r>
              <a:rPr lang="en-US" sz="5000" dirty="0">
                <a:solidFill>
                  <a:schemeClr val="bg1"/>
                </a:solidFill>
              </a:rPr>
              <a:t> keeping Uriah in town</a:t>
            </a:r>
          </a:p>
          <a:p>
            <a:r>
              <a:rPr lang="en-US" sz="5000" dirty="0">
                <a:solidFill>
                  <a:schemeClr val="bg1"/>
                </a:solidFill>
              </a:rPr>
              <a:t>13: </a:t>
            </a:r>
            <a:r>
              <a:rPr lang="en-US" sz="5000" u="sng" dirty="0">
                <a:solidFill>
                  <a:schemeClr val="bg1"/>
                </a:solidFill>
              </a:rPr>
              <a:t>5</a:t>
            </a:r>
            <a:r>
              <a:rPr lang="en-US" sz="5000" dirty="0">
                <a:solidFill>
                  <a:schemeClr val="bg1"/>
                </a:solidFill>
              </a:rPr>
              <a:t> making Uriah drunk, Habakkuk 2:15-16. </a:t>
            </a:r>
            <a:r>
              <a:rPr lang="en-US" sz="4800" dirty="0">
                <a:solidFill>
                  <a:schemeClr val="bg1"/>
                </a:solidFill>
              </a:rPr>
              <a:t>Matthew Henry</a:t>
            </a:r>
            <a:r>
              <a:rPr lang="en-US" sz="5000" dirty="0">
                <a:solidFill>
                  <a:schemeClr val="bg1"/>
                </a:solidFill>
              </a:rPr>
              <a:t>: “Robbing a man of his reason is worse than robbing him of his money.”</a:t>
            </a:r>
          </a:p>
        </p:txBody>
      </p:sp>
    </p:spTree>
    <p:extLst>
      <p:ext uri="{BB962C8B-B14F-4D97-AF65-F5344CB8AC3E}">
        <p14:creationId xmlns:p14="http://schemas.microsoft.com/office/powerpoint/2010/main" val="345635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Removal of Evidence		    14-29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14: </a:t>
            </a:r>
            <a:r>
              <a:rPr lang="en-US" sz="5000" u="sng" dirty="0">
                <a:solidFill>
                  <a:schemeClr val="bg1"/>
                </a:solidFill>
              </a:rPr>
              <a:t>6</a:t>
            </a:r>
            <a:r>
              <a:rPr lang="en-US" sz="5000" dirty="0">
                <a:solidFill>
                  <a:schemeClr val="bg1"/>
                </a:solidFill>
              </a:rPr>
              <a:t> letter to Joab: most despicable act of treachery; Uriah carried his death note!</a:t>
            </a:r>
          </a:p>
          <a:p>
            <a:r>
              <a:rPr lang="en-US" sz="5000" dirty="0">
                <a:solidFill>
                  <a:schemeClr val="bg1"/>
                </a:solidFill>
              </a:rPr>
              <a:t>16: </a:t>
            </a:r>
            <a:r>
              <a:rPr lang="en-US" sz="5000" u="sng" dirty="0">
                <a:solidFill>
                  <a:schemeClr val="bg1"/>
                </a:solidFill>
              </a:rPr>
              <a:t>7</a:t>
            </a:r>
            <a:r>
              <a:rPr lang="en-US" sz="5000" dirty="0">
                <a:solidFill>
                  <a:schemeClr val="bg1"/>
                </a:solidFill>
              </a:rPr>
              <a:t> massacre of 18 men: </a:t>
            </a:r>
            <a:r>
              <a:rPr lang="en-US" sz="5000" i="1" dirty="0">
                <a:solidFill>
                  <a:schemeClr val="bg1"/>
                </a:solidFill>
              </a:rPr>
              <a:t>LXX</a:t>
            </a:r>
            <a:r>
              <a:rPr lang="en-US" sz="5000" dirty="0">
                <a:solidFill>
                  <a:schemeClr val="bg1"/>
                </a:solidFill>
              </a:rPr>
              <a:t> provides info on number. These men were murdered by direct command of king David.</a:t>
            </a:r>
          </a:p>
          <a:p>
            <a:r>
              <a:rPr lang="en-US" sz="5000" dirty="0">
                <a:solidFill>
                  <a:schemeClr val="bg1"/>
                </a:solidFill>
              </a:rPr>
              <a:t>18: </a:t>
            </a:r>
            <a:r>
              <a:rPr lang="en-US" sz="5000" u="sng" dirty="0">
                <a:solidFill>
                  <a:schemeClr val="bg1"/>
                </a:solidFill>
              </a:rPr>
              <a:t>8</a:t>
            </a:r>
            <a:r>
              <a:rPr lang="en-US" sz="5000" dirty="0">
                <a:solidFill>
                  <a:schemeClr val="bg1"/>
                </a:solidFill>
              </a:rPr>
              <a:t> Joab’s letter: would’ve looked like everything was going normal on warfront; little speculation on this.</a:t>
            </a:r>
          </a:p>
        </p:txBody>
      </p:sp>
    </p:spTree>
    <p:extLst>
      <p:ext uri="{BB962C8B-B14F-4D97-AF65-F5344CB8AC3E}">
        <p14:creationId xmlns:p14="http://schemas.microsoft.com/office/powerpoint/2010/main" val="413697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 Friend’s Lament			    17-27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847055"/>
            <a:ext cx="12191998" cy="6602759"/>
          </a:xfrm>
        </p:spPr>
        <p:txBody>
          <a:bodyPr>
            <a:normAutofit fontScale="92500"/>
          </a:bodyPr>
          <a:lstStyle/>
          <a:p>
            <a:r>
              <a:rPr lang="en-US" sz="5000" dirty="0">
                <a:solidFill>
                  <a:schemeClr val="bg1"/>
                </a:solidFill>
              </a:rPr>
              <a:t>21: curse pronounced at scene of death, land still naked and sterile today.</a:t>
            </a:r>
          </a:p>
          <a:p>
            <a:r>
              <a:rPr lang="en-US" sz="5000" dirty="0">
                <a:solidFill>
                  <a:schemeClr val="bg1"/>
                </a:solidFill>
              </a:rPr>
              <a:t>22: David praises the fallen warriors, Deut. 32:42</a:t>
            </a:r>
          </a:p>
          <a:p>
            <a:r>
              <a:rPr lang="en-US" sz="5000" dirty="0">
                <a:solidFill>
                  <a:schemeClr val="bg1"/>
                </a:solidFill>
              </a:rPr>
              <a:t>24: women commanded to grieve; scarlet, gold – great advances in prosperity in Saul’s reign.</a:t>
            </a:r>
          </a:p>
          <a:p>
            <a:r>
              <a:rPr lang="en-US" sz="5000" dirty="0">
                <a:solidFill>
                  <a:schemeClr val="bg1"/>
                </a:solidFill>
              </a:rPr>
              <a:t>26: a truly great friendship; Prov. 18:24</a:t>
            </a:r>
          </a:p>
          <a:p>
            <a:r>
              <a:rPr lang="en-US" sz="5000" dirty="0">
                <a:solidFill>
                  <a:schemeClr val="bg1"/>
                </a:solidFill>
              </a:rPr>
              <a:t>27: weapons of war parallelism to Saul and Jonathan themselves. </a:t>
            </a:r>
          </a:p>
        </p:txBody>
      </p:sp>
    </p:spTree>
    <p:extLst>
      <p:ext uri="{BB962C8B-B14F-4D97-AF65-F5344CB8AC3E}">
        <p14:creationId xmlns:p14="http://schemas.microsoft.com/office/powerpoint/2010/main" val="42343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Removal of Evidence		    14-29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22-25: whole city of Jerusalem becoming aware of D’s sinful actions. No way to avoid consequences: B is pregnant with D’s child</a:t>
            </a:r>
          </a:p>
          <a:p>
            <a:r>
              <a:rPr lang="en-US" sz="5000" dirty="0">
                <a:solidFill>
                  <a:schemeClr val="bg1"/>
                </a:solidFill>
              </a:rPr>
              <a:t>26: </a:t>
            </a:r>
            <a:r>
              <a:rPr lang="en-US" sz="5000" u="sng" dirty="0">
                <a:solidFill>
                  <a:schemeClr val="bg1"/>
                </a:solidFill>
              </a:rPr>
              <a:t>9</a:t>
            </a:r>
            <a:r>
              <a:rPr lang="en-US" sz="5000" dirty="0">
                <a:solidFill>
                  <a:schemeClr val="bg1"/>
                </a:solidFill>
              </a:rPr>
              <a:t> marriage: not long after the period of mourning passed, a “shotgun wedding.” </a:t>
            </a:r>
            <a:r>
              <a:rPr lang="en-US" sz="5000" i="1" dirty="0">
                <a:solidFill>
                  <a:schemeClr val="bg1"/>
                </a:solidFill>
              </a:rPr>
              <a:t>“Child would have been born 5 months early.”</a:t>
            </a:r>
          </a:p>
          <a:p>
            <a:r>
              <a:rPr lang="en-US" sz="5000" dirty="0">
                <a:solidFill>
                  <a:schemeClr val="bg1"/>
                </a:solidFill>
              </a:rPr>
              <a:t>27: God displeased. A moment of tragic sorrow for D and all Israel.</a:t>
            </a:r>
          </a:p>
        </p:txBody>
      </p:sp>
    </p:spTree>
    <p:extLst>
      <p:ext uri="{BB962C8B-B14F-4D97-AF65-F5344CB8AC3E}">
        <p14:creationId xmlns:p14="http://schemas.microsoft.com/office/powerpoint/2010/main" val="26708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Just because we see something we like doesn’t mean we can take it. D was under the command not to covet his neighbor’s wife” – Jesus instituted the same today.</a:t>
            </a:r>
          </a:p>
          <a:p>
            <a:pPr marL="914400" indent="-914400">
              <a:buFont typeface="+mj-lt"/>
              <a:buAutoNum type="arabicPeriod"/>
            </a:pPr>
            <a:r>
              <a:rPr lang="en-US" sz="4100" dirty="0">
                <a:solidFill>
                  <a:schemeClr val="bg1"/>
                </a:solidFill>
              </a:rPr>
              <a:t>People today try to coverup their sins. D tried 9 times and none of them worked. Too many try to cover up with #9: God knows, and people know. Admit sin, repent of sin, live faithful to God.</a:t>
            </a:r>
          </a:p>
          <a:p>
            <a:pPr marL="914400" indent="-914400">
              <a:buFont typeface="+mj-lt"/>
              <a:buAutoNum type="arabicPeriod"/>
            </a:pPr>
            <a:r>
              <a:rPr lang="en-US" sz="4100" dirty="0">
                <a:solidFill>
                  <a:schemeClr val="bg1"/>
                </a:solidFill>
              </a:rPr>
              <a:t>Uriah is the true hero in this chapter; he does his best to obey his commands and should be praised.</a:t>
            </a:r>
          </a:p>
        </p:txBody>
      </p:sp>
    </p:spTree>
    <p:extLst>
      <p:ext uri="{BB962C8B-B14F-4D97-AF65-F5344CB8AC3E}">
        <p14:creationId xmlns:p14="http://schemas.microsoft.com/office/powerpoint/2010/main" val="21632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12: Punishment Pronounced</a:t>
            </a:r>
          </a:p>
        </p:txBody>
      </p:sp>
      <p:sp>
        <p:nvSpPr>
          <p:cNvPr id="2" name="TextBox 1">
            <a:extLst>
              <a:ext uri="{FF2B5EF4-FFF2-40B4-BE49-F238E27FC236}">
                <a16:creationId xmlns:a16="http://schemas.microsoft.com/office/drawing/2014/main" id="{825014D3-C720-4C4D-AE3C-0D0C393936F0}"/>
              </a:ext>
            </a:extLst>
          </p:cNvPr>
          <p:cNvSpPr txBox="1"/>
          <p:nvPr/>
        </p:nvSpPr>
        <p:spPr>
          <a:xfrm>
            <a:off x="2776756" y="5494789"/>
            <a:ext cx="9415244" cy="1200329"/>
          </a:xfrm>
          <a:prstGeom prst="rect">
            <a:avLst/>
          </a:prstGeom>
          <a:solidFill>
            <a:schemeClr val="tx1"/>
          </a:solidFill>
        </p:spPr>
        <p:txBody>
          <a:bodyPr wrap="square" rtlCol="0">
            <a:spAutoFit/>
          </a:bodyPr>
          <a:lstStyle/>
          <a:p>
            <a:r>
              <a:rPr lang="en-US" sz="7200" dirty="0">
                <a:solidFill>
                  <a:schemeClr val="bg1"/>
                </a:solidFill>
              </a:rPr>
              <a:t>or a Tough Tale</a:t>
            </a:r>
          </a:p>
        </p:txBody>
      </p:sp>
    </p:spTree>
    <p:extLst>
      <p:ext uri="{BB962C8B-B14F-4D97-AF65-F5344CB8AC3E}">
        <p14:creationId xmlns:p14="http://schemas.microsoft.com/office/powerpoint/2010/main" val="21802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Punishment Pronounced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Nathan’s perfect knowledge may have started with hearing from those around the court.</a:t>
            </a:r>
          </a:p>
          <a:p>
            <a:r>
              <a:rPr lang="en-US" sz="5000" dirty="0">
                <a:solidFill>
                  <a:schemeClr val="bg1"/>
                </a:solidFill>
              </a:rPr>
              <a:t>God, no doubt, revealed it to him.</a:t>
            </a:r>
          </a:p>
          <a:p>
            <a:r>
              <a:rPr lang="en-US" sz="5000" dirty="0">
                <a:solidFill>
                  <a:schemeClr val="bg1"/>
                </a:solidFill>
              </a:rPr>
              <a:t>D no doubt felt shameful yet accomplished that he had successfully covered up his sin.</a:t>
            </a:r>
          </a:p>
        </p:txBody>
      </p:sp>
    </p:spTree>
    <p:extLst>
      <p:ext uri="{BB962C8B-B14F-4D97-AF65-F5344CB8AC3E}">
        <p14:creationId xmlns:p14="http://schemas.microsoft.com/office/powerpoint/2010/main" val="23221587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Parable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 rare parable in the OT; Nathan appears to simply need judgment in a case presented; D had no reason to think anything was up – all previous communication was favorable, Ch. 7</a:t>
            </a:r>
          </a:p>
          <a:p>
            <a:r>
              <a:rPr lang="en-US" sz="5000" dirty="0">
                <a:solidFill>
                  <a:schemeClr val="bg1"/>
                </a:solidFill>
              </a:rPr>
              <a:t>4: keeping with Ex. 22:1</a:t>
            </a:r>
          </a:p>
          <a:p>
            <a:r>
              <a:rPr lang="en-US" sz="5000" dirty="0">
                <a:solidFill>
                  <a:schemeClr val="bg1"/>
                </a:solidFill>
              </a:rPr>
              <a:t>5: easier to see other’s sins</a:t>
            </a:r>
          </a:p>
          <a:p>
            <a:r>
              <a:rPr lang="en-US" sz="5000" dirty="0">
                <a:solidFill>
                  <a:schemeClr val="bg1"/>
                </a:solidFill>
              </a:rPr>
              <a:t>6: no pity for Bathsheba, </a:t>
            </a:r>
            <a:r>
              <a:rPr lang="en-US" sz="5000" dirty="0" err="1">
                <a:solidFill>
                  <a:schemeClr val="bg1"/>
                </a:solidFill>
              </a:rPr>
              <a:t>Ahithopel</a:t>
            </a:r>
            <a:r>
              <a:rPr lang="en-US" sz="5000" dirty="0">
                <a:solidFill>
                  <a:schemeClr val="bg1"/>
                </a:solidFill>
              </a:rPr>
              <a:t>, Uriah, Joab, families of slaughtered soldiers</a:t>
            </a:r>
          </a:p>
        </p:txBody>
      </p:sp>
    </p:spTree>
    <p:extLst>
      <p:ext uri="{BB962C8B-B14F-4D97-AF65-F5344CB8AC3E}">
        <p14:creationId xmlns:p14="http://schemas.microsoft.com/office/powerpoint/2010/main" val="42198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Parable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7: God: “I anointed.” Samuel merely a representative</a:t>
            </a:r>
          </a:p>
          <a:p>
            <a:r>
              <a:rPr lang="en-US" sz="5000" dirty="0">
                <a:solidFill>
                  <a:schemeClr val="bg1"/>
                </a:solidFill>
              </a:rPr>
              <a:t>8: reference to the multiplicity of D’s wives</a:t>
            </a:r>
          </a:p>
          <a:p>
            <a:r>
              <a:rPr lang="en-US" sz="5000" dirty="0">
                <a:solidFill>
                  <a:schemeClr val="bg1"/>
                </a:solidFill>
              </a:rPr>
              <a:t>9: D sunk so low he had his enemies do his murdering for him; profound shock to D – imagine the courage Nathan needed.</a:t>
            </a:r>
          </a:p>
        </p:txBody>
      </p:sp>
    </p:spTree>
    <p:extLst>
      <p:ext uri="{BB962C8B-B14F-4D97-AF65-F5344CB8AC3E}">
        <p14:creationId xmlns:p14="http://schemas.microsoft.com/office/powerpoint/2010/main" val="7688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Punishment					    10-23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10: sword never depart: 3 sons of D would be murdered: Amnon, Absalom, Adonijah &gt; did not end here.</a:t>
            </a:r>
          </a:p>
          <a:p>
            <a:r>
              <a:rPr lang="en-US" sz="5000" dirty="0">
                <a:solidFill>
                  <a:schemeClr val="bg1"/>
                </a:solidFill>
              </a:rPr>
              <a:t>11: Take your wives: Absalom lived near D &amp; was a neighbor; Absalom’s 1</a:t>
            </a:r>
            <a:r>
              <a:rPr lang="en-US" sz="5000" baseline="30000" dirty="0">
                <a:solidFill>
                  <a:schemeClr val="bg1"/>
                </a:solidFill>
              </a:rPr>
              <a:t>st</a:t>
            </a:r>
            <a:r>
              <a:rPr lang="en-US" sz="5000" dirty="0">
                <a:solidFill>
                  <a:schemeClr val="bg1"/>
                </a:solidFill>
              </a:rPr>
              <a:t> action to take D’s throne was to lie publicly with the king’s concubines, 16:22; light of the sun: broad daylight</a:t>
            </a:r>
          </a:p>
        </p:txBody>
      </p:sp>
    </p:spTree>
    <p:extLst>
      <p:ext uri="{BB962C8B-B14F-4D97-AF65-F5344CB8AC3E}">
        <p14:creationId xmlns:p14="http://schemas.microsoft.com/office/powerpoint/2010/main" val="224688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Punishment					    10-23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 offered no excuses; Nathan illustrates the great nature regarding the forgiveness of sins</a:t>
            </a:r>
          </a:p>
          <a:p>
            <a:r>
              <a:rPr lang="en-US" sz="5000" dirty="0">
                <a:solidFill>
                  <a:schemeClr val="bg1"/>
                </a:solidFill>
              </a:rPr>
              <a:t>Shall not die: either to the man in Nathan’s story (which is D) or [as DeHoff put it] the sin of adultery, Lev. 20:10. Likely both. </a:t>
            </a:r>
          </a:p>
          <a:p>
            <a:r>
              <a:rPr lang="en-US" sz="5000" dirty="0">
                <a:solidFill>
                  <a:schemeClr val="bg1"/>
                </a:solidFill>
              </a:rPr>
              <a:t>15-23 brings great comfort to those in times of loss – very self-explanatory </a:t>
            </a:r>
          </a:p>
        </p:txBody>
      </p:sp>
    </p:spTree>
    <p:extLst>
      <p:ext uri="{BB962C8B-B14F-4D97-AF65-F5344CB8AC3E}">
        <p14:creationId xmlns:p14="http://schemas.microsoft.com/office/powerpoint/2010/main" val="3048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Parturition (birth)			    24-31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24: Solomon means peaceable – given at circumcision; Jedidiah: given by the Lord, same root as D, means “to love.” Why did God choose Solomon? Payne: S = oldest son born in Jerusalem to a wife, not concubine!</a:t>
            </a:r>
          </a:p>
          <a:p>
            <a:r>
              <a:rPr lang="en-US" sz="5000" dirty="0">
                <a:solidFill>
                  <a:schemeClr val="bg1"/>
                </a:solidFill>
              </a:rPr>
              <a:t>27: city of waters: captured the city’s water supply, a fortification that still flows today</a:t>
            </a:r>
          </a:p>
        </p:txBody>
      </p:sp>
    </p:spTree>
    <p:extLst>
      <p:ext uri="{BB962C8B-B14F-4D97-AF65-F5344CB8AC3E}">
        <p14:creationId xmlns:p14="http://schemas.microsoft.com/office/powerpoint/2010/main" val="40054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Parturition (birth)			    24-31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30: their king: weighed a talent of gold [100/125lbs]; D probably didn’t physically wear it; the weight signifies it adorned a statue of their idol – </a:t>
            </a:r>
            <a:r>
              <a:rPr lang="en-US" sz="5000" dirty="0" err="1">
                <a:solidFill>
                  <a:schemeClr val="bg1"/>
                </a:solidFill>
              </a:rPr>
              <a:t>Malcam</a:t>
            </a:r>
            <a:r>
              <a:rPr lang="en-US" sz="5000" dirty="0">
                <a:solidFill>
                  <a:schemeClr val="bg1"/>
                </a:solidFill>
              </a:rPr>
              <a:t>.</a:t>
            </a:r>
          </a:p>
          <a:p>
            <a:r>
              <a:rPr lang="en-US" sz="5000" dirty="0">
                <a:solidFill>
                  <a:schemeClr val="bg1"/>
                </a:solidFill>
              </a:rPr>
              <a:t>David had no pity on these people. </a:t>
            </a:r>
          </a:p>
        </p:txBody>
      </p:sp>
    </p:spTree>
    <p:extLst>
      <p:ext uri="{BB962C8B-B14F-4D97-AF65-F5344CB8AC3E}">
        <p14:creationId xmlns:p14="http://schemas.microsoft.com/office/powerpoint/2010/main" val="18840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Lying is always a sin. Oftentimes, we must lie to cover up another lie and that turns in to a vicious cycle quickly. We are better off to always tell the truth, John 8:32. </a:t>
            </a:r>
          </a:p>
          <a:p>
            <a:pPr marL="914400" indent="-914400">
              <a:buFont typeface="+mj-lt"/>
              <a:buAutoNum type="arabicPeriod"/>
            </a:pPr>
            <a:r>
              <a:rPr lang="en-US" sz="4100" dirty="0">
                <a:solidFill>
                  <a:schemeClr val="bg1"/>
                </a:solidFill>
              </a:rPr>
              <a:t>Suicide is not the answer to get out of a situation. Yes, me must pay for our actions but there is always a way out where we don’t have to take our lives.</a:t>
            </a:r>
          </a:p>
          <a:p>
            <a:pPr marL="914400" indent="-914400">
              <a:buFont typeface="+mj-lt"/>
              <a:buAutoNum type="arabicPeriod"/>
            </a:pPr>
            <a:r>
              <a:rPr lang="en-US" sz="4100" dirty="0">
                <a:solidFill>
                  <a:schemeClr val="bg1"/>
                </a:solidFill>
              </a:rPr>
              <a:t>Moses said it best in Numbers 32:23: “Be sure your sin will find you out.” God knows all and we never fool God with our sins.</a:t>
            </a:r>
          </a:p>
        </p:txBody>
      </p:sp>
    </p:spTree>
    <p:extLst>
      <p:ext uri="{BB962C8B-B14F-4D97-AF65-F5344CB8AC3E}">
        <p14:creationId xmlns:p14="http://schemas.microsoft.com/office/powerpoint/2010/main" val="39323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Every action we do has consequences. D’s son lost his life because of D’s sin. We really need to weigh the consequences before we act.</a:t>
            </a:r>
          </a:p>
          <a:p>
            <a:pPr marL="914400" indent="-914400">
              <a:buFont typeface="+mj-lt"/>
              <a:buAutoNum type="arabicPeriod"/>
            </a:pPr>
            <a:r>
              <a:rPr lang="en-US" sz="4100" dirty="0">
                <a:solidFill>
                  <a:schemeClr val="bg1"/>
                </a:solidFill>
              </a:rPr>
              <a:t>It is not always easy to inform someone when they are out-of-line with God’s teachings. We must be like Nathan and tell the truth always and say it in love, Eph. 4:15.</a:t>
            </a:r>
          </a:p>
          <a:p>
            <a:pPr marL="914400" indent="-914400">
              <a:buFont typeface="+mj-lt"/>
              <a:buAutoNum type="arabicPeriod"/>
            </a:pPr>
            <a:r>
              <a:rPr lang="en-US" sz="4100" dirty="0">
                <a:solidFill>
                  <a:schemeClr val="bg1"/>
                </a:solidFill>
              </a:rPr>
              <a:t>God’s grace and redemptive nature is on full display with the birth of Solomon – the wisest (and most foolish) man to ever live. God can turn </a:t>
            </a:r>
            <a:r>
              <a:rPr lang="en-US" sz="4100">
                <a:solidFill>
                  <a:schemeClr val="bg1"/>
                </a:solidFill>
              </a:rPr>
              <a:t>bad to </a:t>
            </a:r>
            <a:r>
              <a:rPr lang="en-US" sz="4100" dirty="0">
                <a:solidFill>
                  <a:schemeClr val="bg1"/>
                </a:solidFill>
              </a:rPr>
              <a:t>good.</a:t>
            </a:r>
          </a:p>
        </p:txBody>
      </p:sp>
    </p:spTree>
    <p:extLst>
      <p:ext uri="{BB962C8B-B14F-4D97-AF65-F5344CB8AC3E}">
        <p14:creationId xmlns:p14="http://schemas.microsoft.com/office/powerpoint/2010/main" val="40424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13: The Sword Comes Home</a:t>
            </a:r>
          </a:p>
        </p:txBody>
      </p:sp>
    </p:spTree>
    <p:extLst>
      <p:ext uri="{BB962C8B-B14F-4D97-AF65-F5344CB8AC3E}">
        <p14:creationId xmlns:p14="http://schemas.microsoft.com/office/powerpoint/2010/main" val="888492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Sword Comes Home</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Nathan’s words come true and effect the heir-apparent to the throne.</a:t>
            </a:r>
          </a:p>
        </p:txBody>
      </p:sp>
    </p:spTree>
    <p:extLst>
      <p:ext uri="{BB962C8B-B14F-4D97-AF65-F5344CB8AC3E}">
        <p14:creationId xmlns:p14="http://schemas.microsoft.com/office/powerpoint/2010/main" val="10251048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Lust and Rape					  1-14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Absalom and Tamar are by </a:t>
            </a:r>
            <a:r>
              <a:rPr lang="en-US" sz="5000" dirty="0" err="1">
                <a:solidFill>
                  <a:schemeClr val="bg1"/>
                </a:solidFill>
              </a:rPr>
              <a:t>Maacah</a:t>
            </a:r>
            <a:r>
              <a:rPr lang="en-US" sz="5000" dirty="0">
                <a:solidFill>
                  <a:schemeClr val="bg1"/>
                </a:solidFill>
              </a:rPr>
              <a:t>, daughter of king </a:t>
            </a:r>
            <a:r>
              <a:rPr lang="en-US" sz="5000" dirty="0" err="1">
                <a:solidFill>
                  <a:schemeClr val="bg1"/>
                </a:solidFill>
              </a:rPr>
              <a:t>Talmai</a:t>
            </a:r>
            <a:r>
              <a:rPr lang="en-US" sz="5000" dirty="0">
                <a:solidFill>
                  <a:schemeClr val="bg1"/>
                </a:solidFill>
              </a:rPr>
              <a:t> of </a:t>
            </a:r>
            <a:r>
              <a:rPr lang="en-US" sz="5000" dirty="0" err="1">
                <a:solidFill>
                  <a:schemeClr val="bg1"/>
                </a:solidFill>
              </a:rPr>
              <a:t>Gesher</a:t>
            </a:r>
            <a:r>
              <a:rPr lang="en-US" sz="5000" dirty="0">
                <a:solidFill>
                  <a:schemeClr val="bg1"/>
                </a:solidFill>
              </a:rPr>
              <a:t>. Both noted for their beauty. Tamar = palm tree; Absalom, proud of his hair. Amnon, 1</a:t>
            </a:r>
            <a:r>
              <a:rPr lang="en-US" sz="5000" baseline="30000" dirty="0">
                <a:solidFill>
                  <a:schemeClr val="bg1"/>
                </a:solidFill>
              </a:rPr>
              <a:t>st</a:t>
            </a:r>
            <a:r>
              <a:rPr lang="en-US" sz="5000" dirty="0">
                <a:solidFill>
                  <a:schemeClr val="bg1"/>
                </a:solidFill>
              </a:rPr>
              <a:t> born child of </a:t>
            </a:r>
            <a:r>
              <a:rPr lang="en-US" sz="5000" dirty="0" err="1">
                <a:solidFill>
                  <a:schemeClr val="bg1"/>
                </a:solidFill>
              </a:rPr>
              <a:t>Ahinoam</a:t>
            </a:r>
            <a:r>
              <a:rPr lang="en-US" sz="5000" dirty="0">
                <a:solidFill>
                  <a:schemeClr val="bg1"/>
                </a:solidFill>
              </a:rPr>
              <a:t>, woman of Jezreel. </a:t>
            </a:r>
          </a:p>
          <a:p>
            <a:r>
              <a:rPr lang="en-US" sz="5000" dirty="0">
                <a:solidFill>
                  <a:schemeClr val="bg1"/>
                </a:solidFill>
              </a:rPr>
              <a:t>Loved poor translation, not really loved but allowed himself to be consumed with lust. </a:t>
            </a:r>
          </a:p>
        </p:txBody>
      </p:sp>
    </p:spTree>
    <p:extLst>
      <p:ext uri="{BB962C8B-B14F-4D97-AF65-F5344CB8AC3E}">
        <p14:creationId xmlns:p14="http://schemas.microsoft.com/office/powerpoint/2010/main" val="31118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Lust and Rape					  1-14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None of D’s children followed in his devotion. They did follow his shameful sins!</a:t>
            </a:r>
          </a:p>
          <a:p>
            <a:r>
              <a:rPr lang="en-US" sz="5000" dirty="0">
                <a:solidFill>
                  <a:schemeClr val="bg1"/>
                </a:solidFill>
              </a:rPr>
              <a:t>3: Jonadab: nephew of D, not really a friend of Amnon at all.</a:t>
            </a:r>
          </a:p>
          <a:p>
            <a:r>
              <a:rPr lang="en-US" sz="5000" dirty="0">
                <a:solidFill>
                  <a:schemeClr val="bg1"/>
                </a:solidFill>
              </a:rPr>
              <a:t>6: no time lost in acting upon this evil idea</a:t>
            </a:r>
          </a:p>
          <a:p>
            <a:r>
              <a:rPr lang="en-US" sz="5000" dirty="0">
                <a:solidFill>
                  <a:schemeClr val="bg1"/>
                </a:solidFill>
              </a:rPr>
              <a:t>12: verbal quotation from Gen. 34:17; in tragic moment of rape, Tamar recalls the disgraceful rape of Dinah. </a:t>
            </a:r>
          </a:p>
        </p:txBody>
      </p:sp>
    </p:spTree>
    <p:extLst>
      <p:ext uri="{BB962C8B-B14F-4D97-AF65-F5344CB8AC3E}">
        <p14:creationId xmlns:p14="http://schemas.microsoft.com/office/powerpoint/2010/main" val="35666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Lust and Rape					  1-14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 desperately trying to get out of a terrible situation; knew such a kind of wedding forbidden, Lev. 18:9, 11</a:t>
            </a:r>
          </a:p>
          <a:p>
            <a:r>
              <a:rPr lang="en-US" sz="5000" dirty="0">
                <a:solidFill>
                  <a:schemeClr val="bg1"/>
                </a:solidFill>
              </a:rPr>
              <a:t>Everything </a:t>
            </a:r>
            <a:r>
              <a:rPr lang="en-US" sz="5000">
                <a:solidFill>
                  <a:schemeClr val="bg1"/>
                </a:solidFill>
              </a:rPr>
              <a:t>Tamar cherished </a:t>
            </a:r>
            <a:r>
              <a:rPr lang="en-US" sz="5000" dirty="0">
                <a:solidFill>
                  <a:schemeClr val="bg1"/>
                </a:solidFill>
              </a:rPr>
              <a:t>was taken from her.</a:t>
            </a:r>
          </a:p>
        </p:txBody>
      </p:sp>
    </p:spTree>
    <p:extLst>
      <p:ext uri="{BB962C8B-B14F-4D97-AF65-F5344CB8AC3E}">
        <p14:creationId xmlns:p14="http://schemas.microsoft.com/office/powerpoint/2010/main" val="459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Love and Hatred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15: hated her: where did the “love” go?</a:t>
            </a:r>
          </a:p>
          <a:p>
            <a:r>
              <a:rPr lang="en-US" sz="5000" dirty="0">
                <a:solidFill>
                  <a:schemeClr val="bg1"/>
                </a:solidFill>
              </a:rPr>
              <a:t>16: why was this true? He bolted the door and made it appear she had dishonored Amnon – a lie! It was the other way around. Also, he prevented her from crying out for help, Deut. 22:27.</a:t>
            </a:r>
          </a:p>
        </p:txBody>
      </p:sp>
    </p:spTree>
    <p:extLst>
      <p:ext uri="{BB962C8B-B14F-4D97-AF65-F5344CB8AC3E}">
        <p14:creationId xmlns:p14="http://schemas.microsoft.com/office/powerpoint/2010/main" val="9224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Love and Hatred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18: same word for Joseph’s coat of many colors: long tunic reaching hands and feet. Tamar wore it as an indication of the high rank as virgin daughter of the king. Ashes represent extreme sorrow.</a:t>
            </a:r>
          </a:p>
          <a:p>
            <a:r>
              <a:rPr lang="en-US" sz="5000" dirty="0">
                <a:solidFill>
                  <a:schemeClr val="bg1"/>
                </a:solidFill>
              </a:rPr>
              <a:t>19: probably sent outside without a veil so she tries to cover her head in shame</a:t>
            </a:r>
          </a:p>
          <a:p>
            <a:r>
              <a:rPr lang="en-US" sz="5000" dirty="0">
                <a:solidFill>
                  <a:schemeClr val="bg1"/>
                </a:solidFill>
              </a:rPr>
              <a:t>20: </a:t>
            </a:r>
            <a:r>
              <a:rPr lang="en-US" sz="4400" dirty="0">
                <a:solidFill>
                  <a:schemeClr val="bg1"/>
                </a:solidFill>
              </a:rPr>
              <a:t>“your beautiful sister raped by godless Amnon.”</a:t>
            </a:r>
            <a:endParaRPr lang="en-US" sz="5000" dirty="0">
              <a:solidFill>
                <a:schemeClr val="bg1"/>
              </a:solidFill>
            </a:endParaRPr>
          </a:p>
        </p:txBody>
      </p:sp>
    </p:spTree>
    <p:extLst>
      <p:ext uri="{BB962C8B-B14F-4D97-AF65-F5344CB8AC3E}">
        <p14:creationId xmlns:p14="http://schemas.microsoft.com/office/powerpoint/2010/main" val="165201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Love and Hatred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21: D angry but did nothing about it; punishment is deserved, Lev. 22:28 &gt; must marry the virgin and be severely fined. IF the one that raped was a man’s sister, death is the penalty, Lev. 20:17.</a:t>
            </a:r>
          </a:p>
          <a:p>
            <a:r>
              <a:rPr lang="en-US" sz="5000" dirty="0">
                <a:solidFill>
                  <a:schemeClr val="bg1"/>
                </a:solidFill>
              </a:rPr>
              <a:t>D’s lack of punishment led directly to Absalom’s murdering him</a:t>
            </a:r>
          </a:p>
          <a:p>
            <a:r>
              <a:rPr lang="en-US" sz="5000" dirty="0">
                <a:solidFill>
                  <a:schemeClr val="bg1"/>
                </a:solidFill>
              </a:rPr>
              <a:t>22: hatred will break forth</a:t>
            </a:r>
          </a:p>
        </p:txBody>
      </p:sp>
    </p:spTree>
    <p:extLst>
      <p:ext uri="{BB962C8B-B14F-4D97-AF65-F5344CB8AC3E}">
        <p14:creationId xmlns:p14="http://schemas.microsoft.com/office/powerpoint/2010/main" val="6999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400" dirty="0">
                <a:solidFill>
                  <a:schemeClr val="bg1"/>
                </a:solidFill>
              </a:rPr>
              <a:t>3. Revenge, Report, Return, Longing</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23: 2 years = premeditated; Baal-</a:t>
            </a:r>
            <a:r>
              <a:rPr lang="en-US" sz="5000" dirty="0" err="1">
                <a:solidFill>
                  <a:schemeClr val="bg1"/>
                </a:solidFill>
              </a:rPr>
              <a:t>hazor</a:t>
            </a:r>
            <a:r>
              <a:rPr lang="en-US" sz="5000" dirty="0">
                <a:solidFill>
                  <a:schemeClr val="bg1"/>
                </a:solidFill>
              </a:rPr>
              <a:t>: exact place debated, possibly </a:t>
            </a:r>
            <a:r>
              <a:rPr lang="en-US" sz="5000" dirty="0" err="1">
                <a:solidFill>
                  <a:schemeClr val="bg1"/>
                </a:solidFill>
              </a:rPr>
              <a:t>el-Taiyibe</a:t>
            </a:r>
            <a:r>
              <a:rPr lang="en-US" sz="5000" dirty="0">
                <a:solidFill>
                  <a:schemeClr val="bg1"/>
                </a:solidFill>
              </a:rPr>
              <a:t> 12mi N of J</a:t>
            </a:r>
          </a:p>
          <a:p>
            <a:r>
              <a:rPr lang="en-US" sz="5000" dirty="0">
                <a:solidFill>
                  <a:schemeClr val="bg1"/>
                </a:solidFill>
              </a:rPr>
              <a:t>26: question indicates some suspicion on D’s part. It is apparent that Amnon thought he got away with rape.</a:t>
            </a:r>
          </a:p>
          <a:p>
            <a:r>
              <a:rPr lang="en-US" sz="5000" dirty="0">
                <a:solidFill>
                  <a:schemeClr val="bg1"/>
                </a:solidFill>
              </a:rPr>
              <a:t>29: mule: potentially 1</a:t>
            </a:r>
            <a:r>
              <a:rPr lang="en-US" sz="5000" baseline="30000" dirty="0">
                <a:solidFill>
                  <a:schemeClr val="bg1"/>
                </a:solidFill>
              </a:rPr>
              <a:t>st</a:t>
            </a:r>
            <a:r>
              <a:rPr lang="en-US" sz="5000" dirty="0">
                <a:solidFill>
                  <a:schemeClr val="bg1"/>
                </a:solidFill>
              </a:rPr>
              <a:t> time mentioned. [Gen. 36:24 is translated by Jewish leaders as mule.] Lev. 19:19: hybrid breeding forbidden.</a:t>
            </a:r>
          </a:p>
        </p:txBody>
      </p:sp>
      <p:sp>
        <p:nvSpPr>
          <p:cNvPr id="4" name="TextBox 3">
            <a:extLst>
              <a:ext uri="{FF2B5EF4-FFF2-40B4-BE49-F238E27FC236}">
                <a16:creationId xmlns:a16="http://schemas.microsoft.com/office/drawing/2014/main" id="{F39D1238-CACA-4331-B4BC-E52D662DA96A}"/>
              </a:ext>
            </a:extLst>
          </p:cNvPr>
          <p:cNvSpPr txBox="1"/>
          <p:nvPr/>
        </p:nvSpPr>
        <p:spPr>
          <a:xfrm>
            <a:off x="10628852" y="-148554"/>
            <a:ext cx="1661020" cy="769441"/>
          </a:xfrm>
          <a:prstGeom prst="rect">
            <a:avLst/>
          </a:prstGeom>
          <a:noFill/>
        </p:spPr>
        <p:txBody>
          <a:bodyPr wrap="square" rtlCol="0">
            <a:spAutoFit/>
          </a:bodyPr>
          <a:lstStyle/>
          <a:p>
            <a:pPr algn="r"/>
            <a:r>
              <a:rPr lang="en-US" sz="4400" dirty="0">
                <a:solidFill>
                  <a:schemeClr val="bg1"/>
                </a:solidFill>
              </a:rPr>
              <a:t>23-39</a:t>
            </a:r>
          </a:p>
        </p:txBody>
      </p:sp>
    </p:spTree>
    <p:extLst>
      <p:ext uri="{BB962C8B-B14F-4D97-AF65-F5344CB8AC3E}">
        <p14:creationId xmlns:p14="http://schemas.microsoft.com/office/powerpoint/2010/main" val="1612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lnSpcReduction="10000"/>
          </a:bodyPr>
          <a:lstStyle/>
          <a:p>
            <a:r>
              <a:rPr lang="en-US" sz="8800" dirty="0">
                <a:solidFill>
                  <a:schemeClr val="bg1"/>
                </a:solidFill>
              </a:rPr>
              <a:t>Ch. 2: A Fight for a King</a:t>
            </a:r>
          </a:p>
        </p:txBody>
      </p:sp>
    </p:spTree>
    <p:extLst>
      <p:ext uri="{BB962C8B-B14F-4D97-AF65-F5344CB8AC3E}">
        <p14:creationId xmlns:p14="http://schemas.microsoft.com/office/powerpoint/2010/main" val="19055290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400" dirty="0">
                <a:solidFill>
                  <a:schemeClr val="bg1"/>
                </a:solidFill>
              </a:rPr>
              <a:t>3. Revenge, Report, Return, Longing</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30-33: report gravely exaggerated. Amazing thing: how did Joab have this info in advance of the event?</a:t>
            </a:r>
          </a:p>
          <a:p>
            <a:r>
              <a:rPr lang="en-US" sz="5000" dirty="0">
                <a:solidFill>
                  <a:schemeClr val="bg1"/>
                </a:solidFill>
              </a:rPr>
              <a:t>34-36: Nathan’s words must have rang in D’s ears (12:10).</a:t>
            </a:r>
          </a:p>
          <a:p>
            <a:r>
              <a:rPr lang="en-US" sz="5000" dirty="0">
                <a:solidFill>
                  <a:schemeClr val="bg1"/>
                </a:solidFill>
              </a:rPr>
              <a:t>37-39: Absalom welcomed in court of pagan court (grandfather). D’s heart saddened over Amnon but shifts to miss Absalom. </a:t>
            </a:r>
          </a:p>
        </p:txBody>
      </p:sp>
      <p:sp>
        <p:nvSpPr>
          <p:cNvPr id="4" name="TextBox 3">
            <a:extLst>
              <a:ext uri="{FF2B5EF4-FFF2-40B4-BE49-F238E27FC236}">
                <a16:creationId xmlns:a16="http://schemas.microsoft.com/office/drawing/2014/main" id="{F39D1238-CACA-4331-B4BC-E52D662DA96A}"/>
              </a:ext>
            </a:extLst>
          </p:cNvPr>
          <p:cNvSpPr txBox="1"/>
          <p:nvPr/>
        </p:nvSpPr>
        <p:spPr>
          <a:xfrm>
            <a:off x="10628852" y="-148554"/>
            <a:ext cx="1661020" cy="769441"/>
          </a:xfrm>
          <a:prstGeom prst="rect">
            <a:avLst/>
          </a:prstGeom>
          <a:noFill/>
        </p:spPr>
        <p:txBody>
          <a:bodyPr wrap="square" rtlCol="0">
            <a:spAutoFit/>
          </a:bodyPr>
          <a:lstStyle/>
          <a:p>
            <a:pPr algn="r"/>
            <a:r>
              <a:rPr lang="en-US" sz="4400" dirty="0">
                <a:solidFill>
                  <a:schemeClr val="bg1"/>
                </a:solidFill>
              </a:rPr>
              <a:t>23-39</a:t>
            </a:r>
          </a:p>
        </p:txBody>
      </p:sp>
    </p:spTree>
    <p:extLst>
      <p:ext uri="{BB962C8B-B14F-4D97-AF65-F5344CB8AC3E}">
        <p14:creationId xmlns:p14="http://schemas.microsoft.com/office/powerpoint/2010/main" val="36591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400" dirty="0">
                <a:solidFill>
                  <a:schemeClr val="bg1"/>
                </a:solidFill>
              </a:rPr>
              <a:t>Murder Similarities: Amnon &amp; Uriah</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0" indent="0">
              <a:buNone/>
            </a:pPr>
            <a:r>
              <a:rPr lang="en-US" sz="5000" u="sng" dirty="0">
                <a:solidFill>
                  <a:schemeClr val="bg1"/>
                </a:solidFill>
              </a:rPr>
              <a:t>David						Absalom				</a:t>
            </a:r>
          </a:p>
          <a:p>
            <a:pPr marL="0" indent="0">
              <a:buNone/>
            </a:pPr>
            <a:r>
              <a:rPr lang="en-US" sz="5000" dirty="0">
                <a:solidFill>
                  <a:schemeClr val="bg1"/>
                </a:solidFill>
              </a:rPr>
              <a:t>&gt;Procured help			&gt;Procured help</a:t>
            </a:r>
          </a:p>
          <a:p>
            <a:pPr marL="0" indent="0">
              <a:buNone/>
            </a:pPr>
            <a:r>
              <a:rPr lang="en-US" sz="5000" dirty="0">
                <a:solidFill>
                  <a:schemeClr val="bg1"/>
                </a:solidFill>
              </a:rPr>
              <a:t>&gt;Did not deserve to die	&gt;Did deserve death</a:t>
            </a:r>
          </a:p>
          <a:p>
            <a:pPr marL="0" indent="0">
              <a:buNone/>
            </a:pPr>
            <a:r>
              <a:rPr lang="en-US" sz="5000" dirty="0">
                <a:solidFill>
                  <a:schemeClr val="bg1"/>
                </a:solidFill>
              </a:rPr>
              <a:t>&gt;Involved rape			&gt;Involved rape</a:t>
            </a:r>
          </a:p>
          <a:p>
            <a:pPr marL="0" indent="0">
              <a:buNone/>
            </a:pPr>
            <a:r>
              <a:rPr lang="en-US" sz="5000" dirty="0">
                <a:solidFill>
                  <a:schemeClr val="bg1"/>
                </a:solidFill>
              </a:rPr>
              <a:t>&gt;Victim brought 			&gt;Victim brought </a:t>
            </a:r>
            <a:br>
              <a:rPr lang="en-US" sz="5000" dirty="0">
                <a:solidFill>
                  <a:schemeClr val="bg1"/>
                </a:solidFill>
              </a:rPr>
            </a:br>
            <a:r>
              <a:rPr lang="en-US" sz="5000" dirty="0">
                <a:solidFill>
                  <a:schemeClr val="bg1"/>
                </a:solidFill>
              </a:rPr>
              <a:t>to residence				to residence</a:t>
            </a:r>
          </a:p>
        </p:txBody>
      </p:sp>
    </p:spTree>
    <p:extLst>
      <p:ext uri="{BB962C8B-B14F-4D97-AF65-F5344CB8AC3E}">
        <p14:creationId xmlns:p14="http://schemas.microsoft.com/office/powerpoint/2010/main" val="33877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John categorized sin well in 1 John 2:15-17. Amnon acted upon all three and sinned with his half-sister.</a:t>
            </a:r>
          </a:p>
          <a:p>
            <a:pPr marL="914400" indent="-914400">
              <a:buFont typeface="+mj-lt"/>
              <a:buAutoNum type="arabicPeriod"/>
            </a:pPr>
            <a:r>
              <a:rPr lang="en-US" sz="4100" dirty="0">
                <a:solidFill>
                  <a:schemeClr val="bg1"/>
                </a:solidFill>
              </a:rPr>
              <a:t>Although, according to the Law, Amnon deserved to die, Absalom should have allowed the Law to handle the matter! Today, we should never get in the way of God’s Law when handling punishments. </a:t>
            </a:r>
          </a:p>
          <a:p>
            <a:pPr marL="914400" indent="-914400">
              <a:buFont typeface="+mj-lt"/>
              <a:buAutoNum type="arabicPeriod"/>
            </a:pPr>
            <a:r>
              <a:rPr lang="en-US" sz="4100" dirty="0">
                <a:solidFill>
                  <a:schemeClr val="bg1"/>
                </a:solidFill>
              </a:rPr>
              <a:t>The similarities between D’s sin &amp; Amnon’s sin are striking. Let us not ignore the punishment for sin because we (or a family member) are struggling with a sin. It is a shame to teach anything otherwise</a:t>
            </a:r>
            <a:r>
              <a:rPr lang="en-US" sz="3600" dirty="0">
                <a:solidFill>
                  <a:schemeClr val="bg1"/>
                </a:solidFill>
              </a:rPr>
              <a:t>!</a:t>
            </a:r>
            <a:endParaRPr lang="en-US" sz="4100" dirty="0">
              <a:solidFill>
                <a:schemeClr val="bg1"/>
              </a:solidFill>
            </a:endParaRPr>
          </a:p>
        </p:txBody>
      </p:sp>
    </p:spTree>
    <p:extLst>
      <p:ext uri="{BB962C8B-B14F-4D97-AF65-F5344CB8AC3E}">
        <p14:creationId xmlns:p14="http://schemas.microsoft.com/office/powerpoint/2010/main" val="40824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14: Pardoned Perpetrator</a:t>
            </a:r>
          </a:p>
        </p:txBody>
      </p:sp>
    </p:spTree>
    <p:extLst>
      <p:ext uri="{BB962C8B-B14F-4D97-AF65-F5344CB8AC3E}">
        <p14:creationId xmlns:p14="http://schemas.microsoft.com/office/powerpoint/2010/main" val="14680147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Pardoned Perpetrator</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Ch. 13 – Absalom’s murder of Amnon</a:t>
            </a:r>
          </a:p>
          <a:p>
            <a:r>
              <a:rPr lang="en-US" sz="5000" dirty="0">
                <a:solidFill>
                  <a:schemeClr val="bg1"/>
                </a:solidFill>
              </a:rPr>
              <a:t>Ch. 14-19 – Absalom’s rebellion against David</a:t>
            </a:r>
          </a:p>
          <a:p>
            <a:endParaRPr lang="en-US" sz="5000" dirty="0">
              <a:solidFill>
                <a:schemeClr val="bg1"/>
              </a:solidFill>
            </a:endParaRPr>
          </a:p>
          <a:p>
            <a:r>
              <a:rPr lang="en-US" sz="5000" dirty="0">
                <a:solidFill>
                  <a:schemeClr val="bg1"/>
                </a:solidFill>
              </a:rPr>
              <a:t>Ch. 14 – Three people of interest in our study</a:t>
            </a:r>
          </a:p>
        </p:txBody>
      </p:sp>
    </p:spTree>
    <p:extLst>
      <p:ext uri="{BB962C8B-B14F-4D97-AF65-F5344CB8AC3E}">
        <p14:creationId xmlns:p14="http://schemas.microsoft.com/office/powerpoint/2010/main" val="30994096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Woman								  1-17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Personal motivation: Absalom could ascend to throne, keep Joab around.</a:t>
            </a:r>
          </a:p>
          <a:p>
            <a:r>
              <a:rPr lang="en-US" sz="5000" dirty="0">
                <a:solidFill>
                  <a:schemeClr val="bg1"/>
                </a:solidFill>
              </a:rPr>
              <a:t>Similar to parable/curse of Nathan: any wronged person can appeal to the king.</a:t>
            </a:r>
          </a:p>
          <a:p>
            <a:r>
              <a:rPr lang="en-US" sz="5000" dirty="0">
                <a:solidFill>
                  <a:schemeClr val="bg1"/>
                </a:solidFill>
              </a:rPr>
              <a:t>1: ASV </a:t>
            </a:r>
            <a:r>
              <a:rPr lang="en-US" sz="5000" i="1" dirty="0">
                <a:solidFill>
                  <a:schemeClr val="bg1"/>
                </a:solidFill>
              </a:rPr>
              <a:t>towards</a:t>
            </a:r>
            <a:r>
              <a:rPr lang="en-US" sz="5000" dirty="0">
                <a:solidFill>
                  <a:schemeClr val="bg1"/>
                </a:solidFill>
              </a:rPr>
              <a:t>, better translated </a:t>
            </a:r>
            <a:r>
              <a:rPr lang="en-US" sz="5000" i="1" dirty="0">
                <a:solidFill>
                  <a:schemeClr val="bg1"/>
                </a:solidFill>
              </a:rPr>
              <a:t>against</a:t>
            </a:r>
            <a:r>
              <a:rPr lang="en-US" sz="5000" dirty="0">
                <a:solidFill>
                  <a:schemeClr val="bg1"/>
                </a:solidFill>
              </a:rPr>
              <a:t> (13). Refusal to see for 2 yrs. indicates against</a:t>
            </a:r>
          </a:p>
          <a:p>
            <a:r>
              <a:rPr lang="en-US" sz="5000" dirty="0">
                <a:solidFill>
                  <a:schemeClr val="bg1"/>
                </a:solidFill>
              </a:rPr>
              <a:t>2: Joab reared near Tekoa (10mi S of Jerusalem); Amos also from Tekoa</a:t>
            </a:r>
          </a:p>
        </p:txBody>
      </p:sp>
    </p:spTree>
    <p:extLst>
      <p:ext uri="{BB962C8B-B14F-4D97-AF65-F5344CB8AC3E}">
        <p14:creationId xmlns:p14="http://schemas.microsoft.com/office/powerpoint/2010/main" val="68496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Woman								  1-17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 entire story a clever fabrication</a:t>
            </a:r>
          </a:p>
          <a:p>
            <a:r>
              <a:rPr lang="en-US" sz="5000" dirty="0">
                <a:solidFill>
                  <a:schemeClr val="bg1"/>
                </a:solidFill>
              </a:rPr>
              <a:t>7: Barnes: indicates whole court &amp; king’s sons were against Absalom; this knowledge hindered D from yielding to his affection &amp; calling for him.</a:t>
            </a:r>
          </a:p>
          <a:p>
            <a:r>
              <a:rPr lang="en-US" sz="5000" dirty="0">
                <a:solidFill>
                  <a:schemeClr val="bg1"/>
                </a:solidFill>
              </a:rPr>
              <a:t>9: requesting of guilt so it would not rest upon D &amp; his throne. Punishment is death but seeks pardon. </a:t>
            </a:r>
          </a:p>
        </p:txBody>
      </p:sp>
    </p:spTree>
    <p:extLst>
      <p:ext uri="{BB962C8B-B14F-4D97-AF65-F5344CB8AC3E}">
        <p14:creationId xmlns:p14="http://schemas.microsoft.com/office/powerpoint/2010/main" val="20604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Woman								  1-17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not satisfied with D’s mere promise, </a:t>
            </a:r>
            <a:r>
              <a:rPr lang="en-US" sz="5000" dirty="0" err="1">
                <a:solidFill>
                  <a:schemeClr val="bg1"/>
                </a:solidFill>
              </a:rPr>
              <a:t>req’d</a:t>
            </a:r>
            <a:r>
              <a:rPr lang="en-US" sz="5000" dirty="0">
                <a:solidFill>
                  <a:schemeClr val="bg1"/>
                </a:solidFill>
              </a:rPr>
              <a:t> and oath (D granted)</a:t>
            </a:r>
          </a:p>
          <a:p>
            <a:r>
              <a:rPr lang="en-US" sz="5000" dirty="0">
                <a:solidFill>
                  <a:schemeClr val="bg1"/>
                </a:solidFill>
              </a:rPr>
              <a:t>Avenger of blood: nearest of kin to murdered man (outlined: Num. 35 &amp; DT. 19). Forgiveness of a murderer a violation of God’s commandment.</a:t>
            </a:r>
          </a:p>
          <a:p>
            <a:r>
              <a:rPr lang="en-US" sz="5000" dirty="0">
                <a:solidFill>
                  <a:schemeClr val="bg1"/>
                </a:solidFill>
              </a:rPr>
              <a:t>12: D had already decided the case. </a:t>
            </a:r>
            <a:r>
              <a:rPr lang="en-US" sz="5000" dirty="0" err="1">
                <a:solidFill>
                  <a:schemeClr val="bg1"/>
                </a:solidFill>
              </a:rPr>
              <a:t>Req’d</a:t>
            </a:r>
            <a:r>
              <a:rPr lang="en-US" sz="5000" dirty="0">
                <a:solidFill>
                  <a:schemeClr val="bg1"/>
                </a:solidFill>
              </a:rPr>
              <a:t> permission to continue speaking; she has him</a:t>
            </a:r>
          </a:p>
        </p:txBody>
      </p:sp>
    </p:spTree>
    <p:extLst>
      <p:ext uri="{BB962C8B-B14F-4D97-AF65-F5344CB8AC3E}">
        <p14:creationId xmlns:p14="http://schemas.microsoft.com/office/powerpoint/2010/main" val="20038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Woman								  1-17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 paraphrase: If you have done right as regards my son, how is it that you harbor vengeance against Absalom and keep him an outcast?</a:t>
            </a:r>
          </a:p>
          <a:p>
            <a:r>
              <a:rPr lang="en-US" sz="5000" dirty="0">
                <a:solidFill>
                  <a:schemeClr val="bg1"/>
                </a:solidFill>
              </a:rPr>
              <a:t>14: D proves this is a moment when he discerns concerning Joab in the woman’s appeal</a:t>
            </a:r>
          </a:p>
        </p:txBody>
      </p:sp>
    </p:spTree>
    <p:extLst>
      <p:ext uri="{BB962C8B-B14F-4D97-AF65-F5344CB8AC3E}">
        <p14:creationId xmlns:p14="http://schemas.microsoft.com/office/powerpoint/2010/main" val="15119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Joab								    18-24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19: D suspects Joab’s hand in all of this; Joab might have tried to accomplish this in other ways previously.</a:t>
            </a:r>
          </a:p>
          <a:p>
            <a:r>
              <a:rPr lang="en-US" sz="5000" dirty="0">
                <a:solidFill>
                  <a:schemeClr val="bg1"/>
                </a:solidFill>
              </a:rPr>
              <a:t>20: woman made effective use of flattery – compliment upon compliment</a:t>
            </a:r>
          </a:p>
          <a:p>
            <a:r>
              <a:rPr lang="en-US" sz="5000" dirty="0">
                <a:solidFill>
                  <a:schemeClr val="bg1"/>
                </a:solidFill>
              </a:rPr>
              <a:t>21: apparently Joab is present for the whole meeting; “I grant this” not acting as king, fatherly feelings triumphed over kingly ones.</a:t>
            </a:r>
          </a:p>
        </p:txBody>
      </p:sp>
    </p:spTree>
    <p:extLst>
      <p:ext uri="{BB962C8B-B14F-4D97-AF65-F5344CB8AC3E}">
        <p14:creationId xmlns:p14="http://schemas.microsoft.com/office/powerpoint/2010/main" val="11152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Who wrote 2 Samuel (2S)? Possibly Nathan and Gad, 1 Chronicles 29:29, possibly around 950BC during the reign of Solomon. </a:t>
            </a:r>
          </a:p>
          <a:p>
            <a:r>
              <a:rPr lang="en-US" sz="5000" dirty="0">
                <a:solidFill>
                  <a:schemeClr val="bg1"/>
                </a:solidFill>
              </a:rPr>
              <a:t>1S and 2S were originally one long book; divided to make study easier, divided c250BC in LXX. </a:t>
            </a:r>
          </a:p>
          <a:p>
            <a:r>
              <a:rPr lang="en-US" sz="5000" dirty="0">
                <a:solidFill>
                  <a:schemeClr val="bg1"/>
                </a:solidFill>
              </a:rPr>
              <a:t>Events in 1S and 2S occurred c1050-961BC.</a:t>
            </a:r>
          </a:p>
          <a:p>
            <a:r>
              <a:rPr lang="en-US" sz="5000" dirty="0">
                <a:solidFill>
                  <a:schemeClr val="bg1"/>
                </a:solidFill>
              </a:rPr>
              <a:t>Key term: David – over 200x.</a:t>
            </a:r>
          </a:p>
          <a:p>
            <a:endParaRPr lang="en-US" sz="5000" dirty="0">
              <a:solidFill>
                <a:schemeClr val="bg1"/>
              </a:solidFill>
            </a:endParaRPr>
          </a:p>
        </p:txBody>
      </p:sp>
    </p:spTree>
    <p:extLst>
      <p:ext uri="{BB962C8B-B14F-4D97-AF65-F5344CB8AC3E}">
        <p14:creationId xmlns:p14="http://schemas.microsoft.com/office/powerpoint/2010/main" val="35935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Joab								    18-24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21: D was bound by God’s Law (Gen. 9:6, Num. 35:30-31, DT. 18:18, Joshua 1:8, 1 Sam. 10:25) to execute Absalom.</a:t>
            </a:r>
          </a:p>
          <a:p>
            <a:r>
              <a:rPr lang="en-US" sz="5000" dirty="0">
                <a:solidFill>
                  <a:schemeClr val="bg1"/>
                </a:solidFill>
              </a:rPr>
              <a:t>D’s consenting was as stupid as it was sinful &amp; contrary to God’s Law!</a:t>
            </a:r>
          </a:p>
          <a:p>
            <a:r>
              <a:rPr lang="en-US" sz="5000" dirty="0">
                <a:solidFill>
                  <a:schemeClr val="bg1"/>
                </a:solidFill>
              </a:rPr>
              <a:t>24: prohibition hard to explain: maybe Bathsheba exerted influence to keep Absalom in disgrace for Solomon’s sake(?)</a:t>
            </a:r>
          </a:p>
        </p:txBody>
      </p:sp>
    </p:spTree>
    <p:extLst>
      <p:ext uri="{BB962C8B-B14F-4D97-AF65-F5344CB8AC3E}">
        <p14:creationId xmlns:p14="http://schemas.microsoft.com/office/powerpoint/2010/main" val="35999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Absalom						    25-33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25-27: background info for Absalom’s death &gt; hair provided Joab the opportunity to kill him. </a:t>
            </a:r>
          </a:p>
          <a:p>
            <a:r>
              <a:rPr lang="en-US" sz="5000" dirty="0">
                <a:solidFill>
                  <a:schemeClr val="bg1"/>
                </a:solidFill>
              </a:rPr>
              <a:t>Weight of hair? No one exactly knows the shekel [Payne 3.5lbs, Cook 6lbs, Josephus 5lbs, R.P. Smith: “Undoubtedly Absalom’s hair was something extraordinary.” Shekel may be price more than weight.</a:t>
            </a:r>
          </a:p>
        </p:txBody>
      </p:sp>
    </p:spTree>
    <p:extLst>
      <p:ext uri="{BB962C8B-B14F-4D97-AF65-F5344CB8AC3E}">
        <p14:creationId xmlns:p14="http://schemas.microsoft.com/office/powerpoint/2010/main" val="27685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Absalom						    25-33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27: 3 sons: later [18:18] set up a pillar &amp; stated he had no sons; no contradiction, all died in infancy [</a:t>
            </a:r>
            <a:r>
              <a:rPr lang="en-US" sz="5000" i="1" dirty="0">
                <a:solidFill>
                  <a:schemeClr val="bg1"/>
                </a:solidFill>
              </a:rPr>
              <a:t>Coffman</a:t>
            </a:r>
            <a:r>
              <a:rPr lang="en-US" sz="5000" dirty="0">
                <a:solidFill>
                  <a:schemeClr val="bg1"/>
                </a:solidFill>
              </a:rPr>
              <a:t>]; daughter Tamar shows the love for his sister, Tamar [may have also gone by </a:t>
            </a:r>
            <a:r>
              <a:rPr lang="en-US" sz="5000" dirty="0" err="1">
                <a:solidFill>
                  <a:schemeClr val="bg1"/>
                </a:solidFill>
              </a:rPr>
              <a:t>Maachah</a:t>
            </a:r>
            <a:r>
              <a:rPr lang="en-US" sz="5000" dirty="0">
                <a:solidFill>
                  <a:schemeClr val="bg1"/>
                </a:solidFill>
              </a:rPr>
              <a:t> – wife of Rehoboam]</a:t>
            </a:r>
          </a:p>
          <a:p>
            <a:r>
              <a:rPr lang="en-US" sz="5000" dirty="0">
                <a:solidFill>
                  <a:schemeClr val="bg1"/>
                </a:solidFill>
              </a:rPr>
              <a:t>28-31: 2-year confinement effective, even Joab is afraid to call on Joab; he was shunned, avoided, people refused to use him</a:t>
            </a:r>
          </a:p>
        </p:txBody>
      </p:sp>
    </p:spTree>
    <p:extLst>
      <p:ext uri="{BB962C8B-B14F-4D97-AF65-F5344CB8AC3E}">
        <p14:creationId xmlns:p14="http://schemas.microsoft.com/office/powerpoint/2010/main" val="32428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Absalom						    25-33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He would rather die than continue to live this way!</a:t>
            </a:r>
          </a:p>
          <a:p>
            <a:r>
              <a:rPr lang="en-US" sz="5000" dirty="0">
                <a:solidFill>
                  <a:schemeClr val="bg1"/>
                </a:solidFill>
              </a:rPr>
              <a:t>Kiss indicates a restoration of trust &amp; honor; shameful for D to do.</a:t>
            </a:r>
          </a:p>
          <a:p>
            <a:r>
              <a:rPr lang="en-US" sz="5000" dirty="0">
                <a:solidFill>
                  <a:schemeClr val="bg1"/>
                </a:solidFill>
              </a:rPr>
              <a:t>Henry: 3 yrs. in </a:t>
            </a:r>
            <a:r>
              <a:rPr lang="en-US" sz="5000" dirty="0" err="1">
                <a:solidFill>
                  <a:schemeClr val="bg1"/>
                </a:solidFill>
              </a:rPr>
              <a:t>Geshur</a:t>
            </a:r>
            <a:r>
              <a:rPr lang="en-US" sz="5000" dirty="0">
                <a:solidFill>
                  <a:schemeClr val="bg1"/>
                </a:solidFill>
              </a:rPr>
              <a:t> + 2 yrs. in Jerusalem yet he is still not humbled, pride not diminished, not grateful his life has been spared!</a:t>
            </a:r>
          </a:p>
        </p:txBody>
      </p:sp>
    </p:spTree>
    <p:extLst>
      <p:ext uri="{BB962C8B-B14F-4D97-AF65-F5344CB8AC3E}">
        <p14:creationId xmlns:p14="http://schemas.microsoft.com/office/powerpoint/2010/main" val="31041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Absalom						    25-33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32: 100% guilty – pre-meditated murder. D a fool to trust him; no feeling of shame – audacious arrogance!</a:t>
            </a:r>
          </a:p>
          <a:p>
            <a:r>
              <a:rPr lang="en-US" sz="5000" dirty="0">
                <a:solidFill>
                  <a:schemeClr val="bg1"/>
                </a:solidFill>
              </a:rPr>
              <a:t>33: kiss of treachery, Absalom never intended to keep peace.</a:t>
            </a:r>
          </a:p>
          <a:p>
            <a:r>
              <a:rPr lang="en-US" sz="5000" dirty="0">
                <a:solidFill>
                  <a:schemeClr val="bg1"/>
                </a:solidFill>
              </a:rPr>
              <a:t>D is an OT type of Christ – Jesus was also betrayed by a kiss. </a:t>
            </a:r>
          </a:p>
        </p:txBody>
      </p:sp>
    </p:spTree>
    <p:extLst>
      <p:ext uri="{BB962C8B-B14F-4D97-AF65-F5344CB8AC3E}">
        <p14:creationId xmlns:p14="http://schemas.microsoft.com/office/powerpoint/2010/main" val="183057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Sin must be punished. Absalom deserved the death penalty; today, Christ paid our ransom on the cross.</a:t>
            </a:r>
          </a:p>
          <a:p>
            <a:pPr marL="914400" indent="-914400">
              <a:buFont typeface="+mj-lt"/>
              <a:buAutoNum type="arabicPeriod"/>
            </a:pPr>
            <a:r>
              <a:rPr lang="en-US" sz="4100" dirty="0">
                <a:solidFill>
                  <a:schemeClr val="bg1"/>
                </a:solidFill>
              </a:rPr>
              <a:t>Lying is never the way to go about getting your way. Joab put the wise woman up to this, yet it was still a lie!</a:t>
            </a:r>
          </a:p>
          <a:p>
            <a:pPr marL="914400" indent="-914400">
              <a:buFont typeface="+mj-lt"/>
              <a:buAutoNum type="arabicPeriod"/>
            </a:pPr>
            <a:r>
              <a:rPr lang="en-US" sz="4100" dirty="0">
                <a:solidFill>
                  <a:schemeClr val="bg1"/>
                </a:solidFill>
              </a:rPr>
              <a:t>We need to be thankful. Of anyone in the story, Absalom should have been the most thankful – he deserved </a:t>
            </a:r>
            <a:r>
              <a:rPr lang="en-US" sz="4100">
                <a:solidFill>
                  <a:schemeClr val="bg1"/>
                </a:solidFill>
              </a:rPr>
              <a:t>immediate death, </a:t>
            </a:r>
            <a:r>
              <a:rPr lang="en-US" sz="4100" dirty="0">
                <a:solidFill>
                  <a:schemeClr val="bg1"/>
                </a:solidFill>
              </a:rPr>
              <a:t>yet it was not given. Christians should be the most thankful and happy people on earth because our sins are forgiven!</a:t>
            </a:r>
          </a:p>
        </p:txBody>
      </p:sp>
    </p:spTree>
    <p:extLst>
      <p:ext uri="{BB962C8B-B14F-4D97-AF65-F5344CB8AC3E}">
        <p14:creationId xmlns:p14="http://schemas.microsoft.com/office/powerpoint/2010/main" val="16442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15: Absalom’s Apostasy</a:t>
            </a:r>
          </a:p>
        </p:txBody>
      </p:sp>
    </p:spTree>
    <p:extLst>
      <p:ext uri="{BB962C8B-B14F-4D97-AF65-F5344CB8AC3E}">
        <p14:creationId xmlns:p14="http://schemas.microsoft.com/office/powerpoint/2010/main" val="12520694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Absalom’s Apostasy</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Apostasy: abandonment of religious or political belief.</a:t>
            </a:r>
          </a:p>
          <a:p>
            <a:r>
              <a:rPr lang="en-US" sz="5000" dirty="0">
                <a:solidFill>
                  <a:schemeClr val="bg1"/>
                </a:solidFill>
              </a:rPr>
              <a:t>Almost immediately after Absalom was restored in D’s favor, he begins his campaign to seize the throne.</a:t>
            </a:r>
          </a:p>
          <a:p>
            <a:r>
              <a:rPr lang="en-US" sz="5000" dirty="0">
                <a:solidFill>
                  <a:schemeClr val="bg1"/>
                </a:solidFill>
              </a:rPr>
              <a:t>D never seems to be suspicious of Absalom.</a:t>
            </a:r>
          </a:p>
        </p:txBody>
      </p:sp>
    </p:spTree>
    <p:extLst>
      <p:ext uri="{BB962C8B-B14F-4D97-AF65-F5344CB8AC3E}">
        <p14:creationId xmlns:p14="http://schemas.microsoft.com/office/powerpoint/2010/main" val="27914696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Kingly Campaign					  1-12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 group this size should’ve alerted D to Absalom’s intentions. Seeking to usurp power? Hire a bodyguard!</a:t>
            </a:r>
          </a:p>
          <a:p>
            <a:r>
              <a:rPr lang="en-US" sz="5000" dirty="0">
                <a:solidFill>
                  <a:schemeClr val="bg1"/>
                </a:solidFill>
              </a:rPr>
              <a:t>Unusual for Israelites to ride in chariots drawn by horses – looked down on by prophets. Samuel warned about Saul: </a:t>
            </a:r>
            <a:r>
              <a:rPr lang="en-US" sz="5000">
                <a:solidFill>
                  <a:schemeClr val="bg1"/>
                </a:solidFill>
              </a:rPr>
              <a:t>1S 8:11</a:t>
            </a:r>
            <a:endParaRPr lang="en-US" sz="5000" dirty="0">
              <a:solidFill>
                <a:schemeClr val="bg1"/>
              </a:solidFill>
            </a:endParaRPr>
          </a:p>
          <a:p>
            <a:r>
              <a:rPr lang="en-US" sz="5000" dirty="0">
                <a:solidFill>
                  <a:schemeClr val="bg1"/>
                </a:solidFill>
              </a:rPr>
              <a:t>Absalom probably learned this from pagan grandfather, king of </a:t>
            </a:r>
            <a:r>
              <a:rPr lang="en-US" sz="5000" dirty="0" err="1">
                <a:solidFill>
                  <a:schemeClr val="bg1"/>
                </a:solidFill>
              </a:rPr>
              <a:t>Geshur</a:t>
            </a:r>
            <a:r>
              <a:rPr lang="en-US" sz="5000" dirty="0">
                <a:solidFill>
                  <a:schemeClr val="bg1"/>
                </a:solidFill>
              </a:rPr>
              <a:t>. </a:t>
            </a:r>
          </a:p>
        </p:txBody>
      </p:sp>
    </p:spTree>
    <p:extLst>
      <p:ext uri="{BB962C8B-B14F-4D97-AF65-F5344CB8AC3E}">
        <p14:creationId xmlns:p14="http://schemas.microsoft.com/office/powerpoint/2010/main" val="42547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Kingly Campaign					  1-12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 he should have been judged for murder, yet he wanted to judge others! He is very arrogant in dealing with others, 14:28-32.</a:t>
            </a:r>
          </a:p>
          <a:p>
            <a:r>
              <a:rPr lang="en-US" sz="5000" dirty="0">
                <a:solidFill>
                  <a:schemeClr val="bg1"/>
                </a:solidFill>
              </a:rPr>
              <a:t>5: as a way of feigning equality, he would interrupt them, bow down, kiss their hand</a:t>
            </a:r>
          </a:p>
          <a:p>
            <a:r>
              <a:rPr lang="en-US" sz="5000" dirty="0">
                <a:solidFill>
                  <a:schemeClr val="bg1"/>
                </a:solidFill>
              </a:rPr>
              <a:t>Rise early: king heard people’s suits early</a:t>
            </a:r>
          </a:p>
          <a:p>
            <a:r>
              <a:rPr lang="en-US" sz="5000" dirty="0">
                <a:solidFill>
                  <a:schemeClr val="bg1"/>
                </a:solidFill>
              </a:rPr>
              <a:t>6: pretended he was interested in justice for everyone – an insult to gov’t &gt; can’t do job</a:t>
            </a:r>
          </a:p>
        </p:txBody>
      </p:sp>
    </p:spTree>
    <p:extLst>
      <p:ext uri="{BB962C8B-B14F-4D97-AF65-F5344CB8AC3E}">
        <p14:creationId xmlns:p14="http://schemas.microsoft.com/office/powerpoint/2010/main" val="32749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King David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David’s success as king did not happen all at once but occurred over time, 1 Chr. 12:22.</a:t>
            </a:r>
          </a:p>
          <a:p>
            <a:r>
              <a:rPr lang="en-US" sz="5000" dirty="0">
                <a:solidFill>
                  <a:schemeClr val="bg1"/>
                </a:solidFill>
              </a:rPr>
              <a:t>1: no mention of D inquiring of the Lord with flight to </a:t>
            </a:r>
            <a:r>
              <a:rPr lang="en-US" sz="5000" dirty="0" err="1">
                <a:solidFill>
                  <a:schemeClr val="bg1"/>
                </a:solidFill>
              </a:rPr>
              <a:t>Achish</a:t>
            </a:r>
            <a:r>
              <a:rPr lang="en-US" sz="5000" dirty="0">
                <a:solidFill>
                  <a:schemeClr val="bg1"/>
                </a:solidFill>
              </a:rPr>
              <a:t> at Gath; needs God</a:t>
            </a:r>
          </a:p>
          <a:p>
            <a:r>
              <a:rPr lang="en-US" sz="5000" dirty="0">
                <a:solidFill>
                  <a:schemeClr val="bg1"/>
                </a:solidFill>
              </a:rPr>
              <a:t>2: Hebron: ideal capital location; high in mtns.; Philistine chariots not good in mtns. City of refuge: Numbers 35, Joshua 20</a:t>
            </a:r>
          </a:p>
        </p:txBody>
      </p:sp>
    </p:spTree>
    <p:extLst>
      <p:ext uri="{BB962C8B-B14F-4D97-AF65-F5344CB8AC3E}">
        <p14:creationId xmlns:p14="http://schemas.microsoft.com/office/powerpoint/2010/main" val="24836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Kingly Campaign					  1-12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7: 4 years: more accurate translation than 40; 4 years after he arrived he launched </a:t>
            </a:r>
            <a:r>
              <a:rPr lang="en-US" sz="5000" i="1" dirty="0">
                <a:solidFill>
                  <a:schemeClr val="bg1"/>
                </a:solidFill>
              </a:rPr>
              <a:t>coup </a:t>
            </a:r>
            <a:r>
              <a:rPr lang="en-US" sz="5000" i="1" dirty="0" err="1">
                <a:solidFill>
                  <a:schemeClr val="bg1"/>
                </a:solidFill>
              </a:rPr>
              <a:t>d’etat</a:t>
            </a:r>
            <a:r>
              <a:rPr lang="en-US" sz="5000" dirty="0">
                <a:solidFill>
                  <a:schemeClr val="bg1"/>
                </a:solidFill>
              </a:rPr>
              <a:t>. </a:t>
            </a:r>
          </a:p>
          <a:p>
            <a:r>
              <a:rPr lang="en-US" sz="5000" dirty="0">
                <a:solidFill>
                  <a:schemeClr val="bg1"/>
                </a:solidFill>
              </a:rPr>
              <a:t>Hebron: why? Absalom born there, Hebron still holding grudge against D for moving seat of power to Jerusalem.</a:t>
            </a:r>
          </a:p>
          <a:p>
            <a:r>
              <a:rPr lang="en-US" sz="5000" dirty="0">
                <a:solidFill>
                  <a:schemeClr val="bg1"/>
                </a:solidFill>
              </a:rPr>
              <a:t>10: many preparations had gone into plans</a:t>
            </a:r>
          </a:p>
        </p:txBody>
      </p:sp>
    </p:spTree>
    <p:extLst>
      <p:ext uri="{BB962C8B-B14F-4D97-AF65-F5344CB8AC3E}">
        <p14:creationId xmlns:p14="http://schemas.microsoft.com/office/powerpoint/2010/main" val="22933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Kingly Campaign					  1-12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200 men: influential </a:t>
            </a:r>
            <a:r>
              <a:rPr lang="en-US" sz="5000">
                <a:solidFill>
                  <a:schemeClr val="bg1"/>
                </a:solidFill>
              </a:rPr>
              <a:t>but not </a:t>
            </a:r>
            <a:r>
              <a:rPr lang="en-US" sz="5000" dirty="0">
                <a:solidFill>
                  <a:schemeClr val="bg1"/>
                </a:solidFill>
              </a:rPr>
              <a:t>co-conspirators; clever: if they object, could become hostages.</a:t>
            </a:r>
          </a:p>
          <a:p>
            <a:r>
              <a:rPr lang="en-US" sz="5000" dirty="0">
                <a:solidFill>
                  <a:schemeClr val="bg1"/>
                </a:solidFill>
              </a:rPr>
              <a:t>12: Ahithophel a very wise man; if Absalom had followed his advice, he might have overthrown D. </a:t>
            </a:r>
            <a:r>
              <a:rPr lang="en-US" sz="5000" dirty="0" err="1">
                <a:solidFill>
                  <a:schemeClr val="bg1"/>
                </a:solidFill>
              </a:rPr>
              <a:t>Giloth</a:t>
            </a:r>
            <a:r>
              <a:rPr lang="en-US" sz="5000" dirty="0">
                <a:solidFill>
                  <a:schemeClr val="bg1"/>
                </a:solidFill>
              </a:rPr>
              <a:t>: 5mi. NW of Hebron.</a:t>
            </a:r>
          </a:p>
          <a:p>
            <a:r>
              <a:rPr lang="en-US" sz="5000" dirty="0">
                <a:solidFill>
                  <a:schemeClr val="bg1"/>
                </a:solidFill>
              </a:rPr>
              <a:t>Ahithophel must have thought this </a:t>
            </a:r>
            <a:r>
              <a:rPr lang="en-US" sz="5000" i="1" dirty="0">
                <a:solidFill>
                  <a:schemeClr val="bg1"/>
                </a:solidFill>
              </a:rPr>
              <a:t>coup</a:t>
            </a:r>
            <a:r>
              <a:rPr lang="en-US" sz="5000" dirty="0">
                <a:solidFill>
                  <a:schemeClr val="bg1"/>
                </a:solidFill>
              </a:rPr>
              <a:t> would work. </a:t>
            </a:r>
            <a:r>
              <a:rPr lang="en-US" sz="5000" u="sng" dirty="0">
                <a:solidFill>
                  <a:schemeClr val="bg1"/>
                </a:solidFill>
              </a:rPr>
              <a:t>If</a:t>
            </a:r>
            <a:r>
              <a:rPr lang="en-US" sz="5000" dirty="0">
                <a:solidFill>
                  <a:schemeClr val="bg1"/>
                </a:solidFill>
              </a:rPr>
              <a:t> worked, Solomon killed?</a:t>
            </a:r>
          </a:p>
        </p:txBody>
      </p:sp>
    </p:spTree>
    <p:extLst>
      <p:ext uri="{BB962C8B-B14F-4D97-AF65-F5344CB8AC3E}">
        <p14:creationId xmlns:p14="http://schemas.microsoft.com/office/powerpoint/2010/main" val="13751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 New Ally						    13-29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Coffman tied Rev. 13:3 here.</a:t>
            </a:r>
          </a:p>
          <a:p>
            <a:r>
              <a:rPr lang="en-US" sz="5000" dirty="0">
                <a:solidFill>
                  <a:schemeClr val="bg1"/>
                </a:solidFill>
              </a:rPr>
              <a:t>14: some have criticized D Leaving Jerusalem, but this move probably saved his life! Being in the open safer than in a walled city.</a:t>
            </a:r>
          </a:p>
          <a:p>
            <a:r>
              <a:rPr lang="en-US" sz="5000" dirty="0">
                <a:solidFill>
                  <a:schemeClr val="bg1"/>
                </a:solidFill>
              </a:rPr>
              <a:t>18: 600 skilled soldiers capable of defeating an army 10x their size! Passed before: crossing of brook of Kidron, E of Jerusalem.</a:t>
            </a:r>
          </a:p>
        </p:txBody>
      </p:sp>
    </p:spTree>
    <p:extLst>
      <p:ext uri="{BB962C8B-B14F-4D97-AF65-F5344CB8AC3E}">
        <p14:creationId xmlns:p14="http://schemas.microsoft.com/office/powerpoint/2010/main" val="143724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 New Ally						    13-29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19-23: D standing at brook seeing who would go with him – none. Their hearts are with Absalom. </a:t>
            </a:r>
            <a:r>
              <a:rPr lang="en-US" sz="4800" i="1" dirty="0">
                <a:solidFill>
                  <a:schemeClr val="bg1"/>
                </a:solidFill>
              </a:rPr>
              <a:t>[Today, Jesus only takes volunteers.]</a:t>
            </a:r>
          </a:p>
          <a:p>
            <a:r>
              <a:rPr lang="en-US" sz="5000" dirty="0" err="1">
                <a:solidFill>
                  <a:schemeClr val="bg1"/>
                </a:solidFill>
              </a:rPr>
              <a:t>Ittai’s</a:t>
            </a:r>
            <a:r>
              <a:rPr lang="en-US" sz="5000" dirty="0">
                <a:solidFill>
                  <a:schemeClr val="bg1"/>
                </a:solidFill>
              </a:rPr>
              <a:t> men not the same as v. 18</a:t>
            </a:r>
          </a:p>
          <a:p>
            <a:r>
              <a:rPr lang="en-US" sz="5000" dirty="0">
                <a:solidFill>
                  <a:schemeClr val="bg1"/>
                </a:solidFill>
              </a:rPr>
              <a:t>24-29: D appears to have grown in faith: he is relying on God more.</a:t>
            </a:r>
          </a:p>
          <a:p>
            <a:r>
              <a:rPr lang="en-US" sz="5000" dirty="0">
                <a:solidFill>
                  <a:schemeClr val="bg1"/>
                </a:solidFill>
              </a:rPr>
              <a:t>Realizes God might punish him for his sins – yet he submits to God!</a:t>
            </a:r>
          </a:p>
        </p:txBody>
      </p:sp>
    </p:spTree>
    <p:extLst>
      <p:ext uri="{BB962C8B-B14F-4D97-AF65-F5344CB8AC3E}">
        <p14:creationId xmlns:p14="http://schemas.microsoft.com/office/powerpoint/2010/main" val="351036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 New Ally						    13-29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28: 2 sons would provide D info on Absalom.</a:t>
            </a:r>
          </a:p>
        </p:txBody>
      </p:sp>
    </p:spTree>
    <p:extLst>
      <p:ext uri="{BB962C8B-B14F-4D97-AF65-F5344CB8AC3E}">
        <p14:creationId xmlns:p14="http://schemas.microsoft.com/office/powerpoint/2010/main" val="10555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Ahithophel						    30-37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30: Tatum: “One of the saddest passages in the Bible.”</a:t>
            </a:r>
          </a:p>
          <a:p>
            <a:r>
              <a:rPr lang="en-US" sz="5000" dirty="0">
                <a:solidFill>
                  <a:schemeClr val="bg1"/>
                </a:solidFill>
              </a:rPr>
              <a:t>31: D responded to sad news with a prayer; God responded immediately: </a:t>
            </a:r>
            <a:r>
              <a:rPr lang="en-US" sz="5000" dirty="0" err="1">
                <a:solidFill>
                  <a:schemeClr val="bg1"/>
                </a:solidFill>
              </a:rPr>
              <a:t>Hushai</a:t>
            </a:r>
            <a:r>
              <a:rPr lang="en-US" sz="5000" dirty="0">
                <a:solidFill>
                  <a:schemeClr val="bg1"/>
                </a:solidFill>
              </a:rPr>
              <a:t> would return to inform of Absalom’s strategy &amp; also to frustrate Ahithophel.</a:t>
            </a:r>
          </a:p>
          <a:p>
            <a:r>
              <a:rPr lang="en-US" sz="5000" dirty="0">
                <a:solidFill>
                  <a:schemeClr val="bg1"/>
                </a:solidFill>
              </a:rPr>
              <a:t>32: DeHoff: “D was in danger of his life, but he stopped on Mount Olivet for prayer.”</a:t>
            </a:r>
          </a:p>
        </p:txBody>
      </p:sp>
    </p:spTree>
    <p:extLst>
      <p:ext uri="{BB962C8B-B14F-4D97-AF65-F5344CB8AC3E}">
        <p14:creationId xmlns:p14="http://schemas.microsoft.com/office/powerpoint/2010/main" val="30924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Ahithophel						    30-37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Ps. 41 shows D’s feelings of anguish over Ahithophel’s treachery.</a:t>
            </a:r>
          </a:p>
          <a:p>
            <a:r>
              <a:rPr lang="en-US" sz="5000" dirty="0">
                <a:solidFill>
                  <a:schemeClr val="bg1"/>
                </a:solidFill>
              </a:rPr>
              <a:t>Ps. 3 &amp; 4 were D’s Morning &amp; Evening songs as he fled from Absalom.</a:t>
            </a:r>
          </a:p>
          <a:p>
            <a:r>
              <a:rPr lang="en-US" sz="5000" dirty="0">
                <a:solidFill>
                  <a:schemeClr val="bg1"/>
                </a:solidFill>
              </a:rPr>
              <a:t>Ps. 27 a contrast between Jehovah’s abiding goodness &amp; the inconsistency of man.</a:t>
            </a:r>
          </a:p>
          <a:p>
            <a:r>
              <a:rPr lang="en-US" sz="5000" dirty="0">
                <a:solidFill>
                  <a:schemeClr val="bg1"/>
                </a:solidFill>
              </a:rPr>
              <a:t>Ps. 61 &amp; 62 probably written at </a:t>
            </a:r>
            <a:r>
              <a:rPr lang="en-US" sz="5000" dirty="0" err="1">
                <a:solidFill>
                  <a:schemeClr val="bg1"/>
                </a:solidFill>
              </a:rPr>
              <a:t>Mahanaim</a:t>
            </a:r>
            <a:r>
              <a:rPr lang="en-US" sz="5000" dirty="0">
                <a:solidFill>
                  <a:schemeClr val="bg1"/>
                </a:solidFill>
              </a:rPr>
              <a:t> when D’s men had been assuaged.</a:t>
            </a:r>
          </a:p>
        </p:txBody>
      </p:sp>
    </p:spTree>
    <p:extLst>
      <p:ext uri="{BB962C8B-B14F-4D97-AF65-F5344CB8AC3E}">
        <p14:creationId xmlns:p14="http://schemas.microsoft.com/office/powerpoint/2010/main" val="23617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Ahithophel was a very wise man – unfortunately there were some people who took his words as if they were God’s words. We must daily search the Scriptures to know God’s Word.</a:t>
            </a:r>
          </a:p>
          <a:p>
            <a:pPr marL="914400" indent="-914400">
              <a:buFont typeface="+mj-lt"/>
              <a:buAutoNum type="arabicPeriod"/>
            </a:pPr>
            <a:r>
              <a:rPr lang="en-US" sz="4100" dirty="0">
                <a:solidFill>
                  <a:schemeClr val="bg1"/>
                </a:solidFill>
              </a:rPr>
              <a:t>D took his safety to heart when he left Jerusalem to fight for his life. We must always do what is needed to protect our safety: physically &amp; spiritually.</a:t>
            </a:r>
          </a:p>
          <a:p>
            <a:pPr marL="914400" indent="-914400">
              <a:buFont typeface="+mj-lt"/>
              <a:buAutoNum type="arabicPeriod"/>
            </a:pPr>
            <a:r>
              <a:rPr lang="en-US" sz="4100" dirty="0">
                <a:solidFill>
                  <a:schemeClr val="bg1"/>
                </a:solidFill>
              </a:rPr>
              <a:t>D was fleeing for his life yet he stopped to worship. </a:t>
            </a:r>
            <a:r>
              <a:rPr lang="en-US" sz="4100" u="sng" dirty="0">
                <a:solidFill>
                  <a:schemeClr val="bg1"/>
                </a:solidFill>
              </a:rPr>
              <a:t>NEVER</a:t>
            </a:r>
            <a:r>
              <a:rPr lang="en-US" sz="4100" dirty="0">
                <a:solidFill>
                  <a:schemeClr val="bg1"/>
                </a:solidFill>
              </a:rPr>
              <a:t> get too busy to stop &amp; worship God. If the king of God’s people can do it, we have no excuse!</a:t>
            </a:r>
          </a:p>
        </p:txBody>
      </p:sp>
    </p:spTree>
    <p:extLst>
      <p:ext uri="{BB962C8B-B14F-4D97-AF65-F5344CB8AC3E}">
        <p14:creationId xmlns:p14="http://schemas.microsoft.com/office/powerpoint/2010/main" val="5422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6600" dirty="0">
                <a:solidFill>
                  <a:schemeClr val="bg1"/>
                </a:solidFill>
              </a:rPr>
              <a:t>Absalom’s Ascension of Authority</a:t>
            </a:r>
          </a:p>
        </p:txBody>
      </p:sp>
      <p:sp>
        <p:nvSpPr>
          <p:cNvPr id="2" name="Rectangle 1">
            <a:extLst>
              <a:ext uri="{FF2B5EF4-FFF2-40B4-BE49-F238E27FC236}">
                <a16:creationId xmlns:a16="http://schemas.microsoft.com/office/drawing/2014/main" id="{AD9755B1-48B1-4452-9AA6-6087E306B1D3}"/>
              </a:ext>
            </a:extLst>
          </p:cNvPr>
          <p:cNvSpPr/>
          <p:nvPr/>
        </p:nvSpPr>
        <p:spPr>
          <a:xfrm>
            <a:off x="-22442" y="4946261"/>
            <a:ext cx="2202847"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 16:</a:t>
            </a:r>
          </a:p>
        </p:txBody>
      </p:sp>
    </p:spTree>
    <p:extLst>
      <p:ext uri="{BB962C8B-B14F-4D97-AF65-F5344CB8AC3E}">
        <p14:creationId xmlns:p14="http://schemas.microsoft.com/office/powerpoint/2010/main" val="16972486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Absalom’s Ascension of Authority</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This rebellion looks like a great success – D is gone, and the rebellion looks to turn into a revolution!</a:t>
            </a:r>
          </a:p>
          <a:p>
            <a:r>
              <a:rPr lang="en-US" sz="5000" dirty="0">
                <a:solidFill>
                  <a:schemeClr val="bg1"/>
                </a:solidFill>
              </a:rPr>
              <a:t>D appears to be relying on the Lord even more in this chapter.</a:t>
            </a:r>
          </a:p>
          <a:p>
            <a:r>
              <a:rPr lang="en-US" sz="5000" dirty="0">
                <a:solidFill>
                  <a:schemeClr val="bg1"/>
                </a:solidFill>
              </a:rPr>
              <a:t>For this study, “3 –</a:t>
            </a:r>
            <a:r>
              <a:rPr lang="en-US" sz="5000" dirty="0" err="1">
                <a:solidFill>
                  <a:schemeClr val="bg1"/>
                </a:solidFill>
              </a:rPr>
              <a:t>ings</a:t>
            </a:r>
            <a:r>
              <a:rPr lang="en-US" sz="5000" dirty="0">
                <a:solidFill>
                  <a:schemeClr val="bg1"/>
                </a:solidFill>
              </a:rPr>
              <a:t>”: </a:t>
            </a:r>
            <a:br>
              <a:rPr lang="en-US" sz="5000" dirty="0">
                <a:solidFill>
                  <a:schemeClr val="bg1"/>
                </a:solidFill>
              </a:rPr>
            </a:br>
            <a:r>
              <a:rPr lang="en-US" sz="5000" dirty="0">
                <a:solidFill>
                  <a:schemeClr val="bg1"/>
                </a:solidFill>
              </a:rPr>
              <a:t>Deceiv</a:t>
            </a:r>
            <a:r>
              <a:rPr lang="en-US" sz="5000" u="sng" dirty="0">
                <a:solidFill>
                  <a:schemeClr val="bg1"/>
                </a:solidFill>
              </a:rPr>
              <a:t>ing</a:t>
            </a:r>
            <a:r>
              <a:rPr lang="en-US" sz="5000" dirty="0">
                <a:solidFill>
                  <a:schemeClr val="bg1"/>
                </a:solidFill>
              </a:rPr>
              <a:t>, Curs</a:t>
            </a:r>
            <a:r>
              <a:rPr lang="en-US" sz="5000" u="sng" dirty="0">
                <a:solidFill>
                  <a:schemeClr val="bg1"/>
                </a:solidFill>
              </a:rPr>
              <a:t>ing</a:t>
            </a:r>
            <a:r>
              <a:rPr lang="en-US" sz="5000" dirty="0">
                <a:solidFill>
                  <a:schemeClr val="bg1"/>
                </a:solidFill>
              </a:rPr>
              <a:t>, Ravag</a:t>
            </a:r>
            <a:r>
              <a:rPr lang="en-US" sz="5000" u="sng" dirty="0">
                <a:solidFill>
                  <a:schemeClr val="bg1"/>
                </a:solidFill>
              </a:rPr>
              <a:t>ing</a:t>
            </a:r>
            <a:endParaRPr lang="en-US" sz="5000" dirty="0">
              <a:solidFill>
                <a:schemeClr val="bg1"/>
              </a:solidFill>
            </a:endParaRPr>
          </a:p>
        </p:txBody>
      </p:sp>
    </p:spTree>
    <p:extLst>
      <p:ext uri="{BB962C8B-B14F-4D97-AF65-F5344CB8AC3E}">
        <p14:creationId xmlns:p14="http://schemas.microsoft.com/office/powerpoint/2010/main" val="209079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King David							    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 suburbs of Hebron</a:t>
            </a:r>
          </a:p>
          <a:p>
            <a:r>
              <a:rPr lang="en-US" sz="5000" dirty="0">
                <a:solidFill>
                  <a:schemeClr val="bg1"/>
                </a:solidFill>
              </a:rPr>
              <a:t>4: 3 anointings of David as King: 1] by Samuel, 1S 10:1; 2] here; 3] final, 1 Chr. 24:8. 4 years between #2 &amp; #3. </a:t>
            </a:r>
          </a:p>
          <a:p>
            <a:r>
              <a:rPr lang="en-US" sz="5000" dirty="0">
                <a:solidFill>
                  <a:schemeClr val="bg1"/>
                </a:solidFill>
              </a:rPr>
              <a:t>5: </a:t>
            </a:r>
            <a:r>
              <a:rPr lang="en-US" sz="5000" dirty="0" err="1">
                <a:solidFill>
                  <a:schemeClr val="bg1"/>
                </a:solidFill>
              </a:rPr>
              <a:t>Jabesh-gilead</a:t>
            </a:r>
            <a:r>
              <a:rPr lang="en-US" sz="5000" dirty="0">
                <a:solidFill>
                  <a:schemeClr val="bg1"/>
                </a:solidFill>
              </a:rPr>
              <a:t>: Benjamin tribe (of Saul); no sign of any vengeful recriminations</a:t>
            </a:r>
          </a:p>
          <a:p>
            <a:r>
              <a:rPr lang="en-US" sz="5000" dirty="0">
                <a:solidFill>
                  <a:schemeClr val="bg1"/>
                </a:solidFill>
              </a:rPr>
              <a:t>6: welcome indeed to men of </a:t>
            </a:r>
            <a:r>
              <a:rPr lang="en-US" sz="5000" dirty="0" err="1">
                <a:solidFill>
                  <a:schemeClr val="bg1"/>
                </a:solidFill>
              </a:rPr>
              <a:t>Jabesh-gilead</a:t>
            </a:r>
            <a:endParaRPr lang="en-US" sz="5000" dirty="0">
              <a:solidFill>
                <a:schemeClr val="bg1"/>
              </a:solidFill>
            </a:endParaRPr>
          </a:p>
          <a:p>
            <a:r>
              <a:rPr lang="en-US" sz="5000" dirty="0">
                <a:solidFill>
                  <a:schemeClr val="bg1"/>
                </a:solidFill>
              </a:rPr>
              <a:t>7: diplomacy, tact, goodwill, understanding</a:t>
            </a:r>
          </a:p>
        </p:txBody>
      </p:sp>
    </p:spTree>
    <p:extLst>
      <p:ext uri="{BB962C8B-B14F-4D97-AF65-F5344CB8AC3E}">
        <p14:creationId xmlns:p14="http://schemas.microsoft.com/office/powerpoint/2010/main" val="9394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Deceiving							    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Often in troubling times, people use calamity to get their own gain: </a:t>
            </a:r>
            <a:r>
              <a:rPr lang="en-US" sz="5000" dirty="0" err="1">
                <a:solidFill>
                  <a:schemeClr val="bg1"/>
                </a:solidFill>
              </a:rPr>
              <a:t>Ziba’s</a:t>
            </a:r>
            <a:r>
              <a:rPr lang="en-US" sz="5000" dirty="0">
                <a:solidFill>
                  <a:schemeClr val="bg1"/>
                </a:solidFill>
              </a:rPr>
              <a:t> timely gift deceived D.</a:t>
            </a:r>
          </a:p>
          <a:p>
            <a:r>
              <a:rPr lang="en-US" sz="5000" dirty="0">
                <a:solidFill>
                  <a:schemeClr val="bg1"/>
                </a:solidFill>
              </a:rPr>
              <a:t>D acted rashly and will come to regret this.</a:t>
            </a:r>
          </a:p>
          <a:p>
            <a:r>
              <a:rPr lang="en-US" sz="5000" dirty="0">
                <a:solidFill>
                  <a:schemeClr val="bg1"/>
                </a:solidFill>
              </a:rPr>
              <a:t>1: 2 donkeys probably for </a:t>
            </a:r>
            <a:r>
              <a:rPr lang="en-US" sz="5000" dirty="0" err="1">
                <a:solidFill>
                  <a:schemeClr val="bg1"/>
                </a:solidFill>
              </a:rPr>
              <a:t>Ziba</a:t>
            </a:r>
            <a:r>
              <a:rPr lang="en-US" sz="5000" dirty="0">
                <a:solidFill>
                  <a:schemeClr val="bg1"/>
                </a:solidFill>
              </a:rPr>
              <a:t> &amp; Mephibosheth; crippled master conveniently at home; skin: goat skin.</a:t>
            </a:r>
          </a:p>
          <a:p>
            <a:r>
              <a:rPr lang="en-US" sz="5000" dirty="0">
                <a:solidFill>
                  <a:schemeClr val="bg1"/>
                </a:solidFill>
              </a:rPr>
              <a:t>3: probably false accusation against master</a:t>
            </a:r>
          </a:p>
        </p:txBody>
      </p:sp>
    </p:spTree>
    <p:extLst>
      <p:ext uri="{BB962C8B-B14F-4D97-AF65-F5344CB8AC3E}">
        <p14:creationId xmlns:p14="http://schemas.microsoft.com/office/powerpoint/2010/main" val="27267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Cursing								  5-19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5: Bahurim: tiny highway village far E of Mt. Olivet; </a:t>
            </a:r>
            <a:r>
              <a:rPr lang="en-US" sz="5000" dirty="0" err="1">
                <a:solidFill>
                  <a:schemeClr val="bg1"/>
                </a:solidFill>
              </a:rPr>
              <a:t>Phalti</a:t>
            </a:r>
            <a:r>
              <a:rPr lang="en-US" sz="5000" dirty="0">
                <a:solidFill>
                  <a:schemeClr val="bg1"/>
                </a:solidFill>
              </a:rPr>
              <a:t> turned back here leaving Michal w/ D (3:15-16); sons of priests will hide in a well here (17:18).</a:t>
            </a:r>
          </a:p>
          <a:p>
            <a:r>
              <a:rPr lang="en-US" sz="5000" dirty="0">
                <a:solidFill>
                  <a:schemeClr val="bg1"/>
                </a:solidFill>
              </a:rPr>
              <a:t>Cook identified this man as “Cush the Benjaminite” from Ps. 7 title.</a:t>
            </a:r>
          </a:p>
          <a:p>
            <a:r>
              <a:rPr lang="en-US" sz="5000" dirty="0">
                <a:solidFill>
                  <a:schemeClr val="bg1"/>
                </a:solidFill>
              </a:rPr>
              <a:t>7: man of blood: applied to D by God, 1C 22:8</a:t>
            </a:r>
          </a:p>
          <a:p>
            <a:endParaRPr lang="en-US" sz="5000" dirty="0">
              <a:solidFill>
                <a:schemeClr val="bg1"/>
              </a:solidFill>
            </a:endParaRPr>
          </a:p>
        </p:txBody>
      </p:sp>
    </p:spTree>
    <p:extLst>
      <p:ext uri="{BB962C8B-B14F-4D97-AF65-F5344CB8AC3E}">
        <p14:creationId xmlns:p14="http://schemas.microsoft.com/office/powerpoint/2010/main" val="2338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Cursing								  5-19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8: House of Saul: </a:t>
            </a:r>
            <a:r>
              <a:rPr lang="en-US" sz="5000" dirty="0" err="1">
                <a:solidFill>
                  <a:schemeClr val="bg1"/>
                </a:solidFill>
              </a:rPr>
              <a:t>Benjaminites</a:t>
            </a:r>
            <a:r>
              <a:rPr lang="en-US" sz="5000" dirty="0">
                <a:solidFill>
                  <a:schemeClr val="bg1"/>
                </a:solidFill>
              </a:rPr>
              <a:t> blamed D for these deaths: Saul, 1S 31:1-6; Abner, 2S 3:22-24; </a:t>
            </a:r>
            <a:r>
              <a:rPr lang="en-US" sz="5000" dirty="0" err="1">
                <a:solidFill>
                  <a:schemeClr val="bg1"/>
                </a:solidFill>
              </a:rPr>
              <a:t>Ishbosheth</a:t>
            </a:r>
            <a:r>
              <a:rPr lang="en-US" sz="5000" dirty="0">
                <a:solidFill>
                  <a:schemeClr val="bg1"/>
                </a:solidFill>
              </a:rPr>
              <a:t>, 2S4:5-12; &amp; particularly 7 descendants of Saul, 2S 21:1-14.</a:t>
            </a:r>
          </a:p>
          <a:p>
            <a:r>
              <a:rPr lang="en-US" sz="5000" dirty="0">
                <a:solidFill>
                  <a:schemeClr val="bg1"/>
                </a:solidFill>
              </a:rPr>
              <a:t>D will follow Jordan river; Shimei follows, cursing D</a:t>
            </a:r>
          </a:p>
          <a:p>
            <a:r>
              <a:rPr lang="en-US" sz="5000" dirty="0">
                <a:solidFill>
                  <a:schemeClr val="bg1"/>
                </a:solidFill>
              </a:rPr>
              <a:t>9: interesting distinct recognition: separating 3 nephews, different temperament: violence</a:t>
            </a:r>
          </a:p>
        </p:txBody>
      </p:sp>
    </p:spTree>
    <p:extLst>
      <p:ext uri="{BB962C8B-B14F-4D97-AF65-F5344CB8AC3E}">
        <p14:creationId xmlns:p14="http://schemas.microsoft.com/office/powerpoint/2010/main" val="38908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Cursing								  5-19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will leave vengeance to the Lord, Dt. 32:35</a:t>
            </a:r>
          </a:p>
          <a:p>
            <a:r>
              <a:rPr lang="en-US" sz="5000" dirty="0">
                <a:solidFill>
                  <a:schemeClr val="bg1"/>
                </a:solidFill>
              </a:rPr>
              <a:t>11: D innocent in crimes Shimei accused him of, yet he is reminded of past transgressions and views this as a chastisement</a:t>
            </a:r>
          </a:p>
          <a:p>
            <a:r>
              <a:rPr lang="en-US" sz="5000" dirty="0">
                <a:solidFill>
                  <a:schemeClr val="bg1"/>
                </a:solidFill>
              </a:rPr>
              <a:t>14: 1</a:t>
            </a:r>
            <a:r>
              <a:rPr lang="en-US" sz="5000" baseline="30000" dirty="0">
                <a:solidFill>
                  <a:schemeClr val="bg1"/>
                </a:solidFill>
              </a:rPr>
              <a:t>st</a:t>
            </a:r>
            <a:r>
              <a:rPr lang="en-US" sz="5000" dirty="0">
                <a:solidFill>
                  <a:schemeClr val="bg1"/>
                </a:solidFill>
              </a:rPr>
              <a:t> leg of flight is completed; D waits here until word returns to him</a:t>
            </a:r>
          </a:p>
          <a:p>
            <a:r>
              <a:rPr lang="en-US" sz="5000" dirty="0">
                <a:solidFill>
                  <a:schemeClr val="bg1"/>
                </a:solidFill>
              </a:rPr>
              <a:t>15-19: right here Absalom loses chance to be king; conceited Absalom taken in flattery</a:t>
            </a:r>
          </a:p>
        </p:txBody>
      </p:sp>
    </p:spTree>
    <p:extLst>
      <p:ext uri="{BB962C8B-B14F-4D97-AF65-F5344CB8AC3E}">
        <p14:creationId xmlns:p14="http://schemas.microsoft.com/office/powerpoint/2010/main" val="37870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Cursing								  5-19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17: lying not approved of by God: sinful deeds by sinful men are frequently used by God’s providence to accomplish His Eternal Purpose.</a:t>
            </a:r>
          </a:p>
          <a:p>
            <a:r>
              <a:rPr lang="en-US" sz="5000" dirty="0">
                <a:solidFill>
                  <a:schemeClr val="bg1"/>
                </a:solidFill>
              </a:rPr>
              <a:t>18: masterpiece of a deception: deliberate flaw is suggesting Absalom was chosen.</a:t>
            </a:r>
          </a:p>
        </p:txBody>
      </p:sp>
    </p:spTree>
    <p:extLst>
      <p:ext uri="{BB962C8B-B14F-4D97-AF65-F5344CB8AC3E}">
        <p14:creationId xmlns:p14="http://schemas.microsoft.com/office/powerpoint/2010/main" val="367618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Ravaging						    20-23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Man who was guilty of murdering his half-brother (and pardoned) is now guilty of ten accounts of incest – a capital offense! Lv. 20:11; 1 Cor. 5:11 – a sin not even named among the Gentiles!</a:t>
            </a:r>
          </a:p>
          <a:p>
            <a:r>
              <a:rPr lang="en-US" sz="5000" dirty="0">
                <a:solidFill>
                  <a:schemeClr val="bg1"/>
                </a:solidFill>
              </a:rPr>
              <a:t>20: your: plural, </a:t>
            </a:r>
            <a:r>
              <a:rPr lang="en-US" sz="5000" dirty="0" err="1">
                <a:solidFill>
                  <a:schemeClr val="bg1"/>
                </a:solidFill>
              </a:rPr>
              <a:t>Hushai</a:t>
            </a:r>
            <a:r>
              <a:rPr lang="en-US" sz="5000" dirty="0">
                <a:solidFill>
                  <a:schemeClr val="bg1"/>
                </a:solidFill>
              </a:rPr>
              <a:t> potentially also asked</a:t>
            </a:r>
          </a:p>
          <a:p>
            <a:r>
              <a:rPr lang="en-US" sz="5000" dirty="0">
                <a:solidFill>
                  <a:schemeClr val="bg1"/>
                </a:solidFill>
              </a:rPr>
              <a:t>21: this stopped all attempts at reconciliation!</a:t>
            </a:r>
          </a:p>
        </p:txBody>
      </p:sp>
    </p:spTree>
    <p:extLst>
      <p:ext uri="{BB962C8B-B14F-4D97-AF65-F5344CB8AC3E}">
        <p14:creationId xmlns:p14="http://schemas.microsoft.com/office/powerpoint/2010/main" val="1704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Ravaging						    20-23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Ahithophel, for his own selfish purposes, encouraged Absalom to commit a crime that was irreconcilable! </a:t>
            </a:r>
          </a:p>
          <a:p>
            <a:r>
              <a:rPr lang="en-US" sz="5000" dirty="0">
                <a:solidFill>
                  <a:schemeClr val="bg1"/>
                </a:solidFill>
              </a:rPr>
              <a:t>22: greatest deed of insult to D; “wedding tent” used by all Jews still today, Ps. 19:5, Joel 2:16 mention tent.</a:t>
            </a:r>
          </a:p>
          <a:p>
            <a:r>
              <a:rPr lang="en-US" sz="5000" dirty="0">
                <a:solidFill>
                  <a:schemeClr val="bg1"/>
                </a:solidFill>
              </a:rPr>
              <a:t>Pagan mindset (grandfather king) was to take predecessor’s harem when overthrown.</a:t>
            </a:r>
          </a:p>
        </p:txBody>
      </p:sp>
    </p:spTree>
    <p:extLst>
      <p:ext uri="{BB962C8B-B14F-4D97-AF65-F5344CB8AC3E}">
        <p14:creationId xmlns:p14="http://schemas.microsoft.com/office/powerpoint/2010/main" val="37988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Ravaging						    20-23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Violation – rape – prophesied by Nathan, 2S 12:11!</a:t>
            </a:r>
          </a:p>
          <a:p>
            <a:r>
              <a:rPr lang="en-US" sz="5000" dirty="0">
                <a:solidFill>
                  <a:schemeClr val="bg1"/>
                </a:solidFill>
              </a:rPr>
              <a:t>23: Ahithophel was not speaking God’s Word, but it was regarded as such.</a:t>
            </a:r>
          </a:p>
          <a:p>
            <a:r>
              <a:rPr lang="en-US" sz="5000" dirty="0">
                <a:solidFill>
                  <a:schemeClr val="bg1"/>
                </a:solidFill>
              </a:rPr>
              <a:t>Worldly: wise advice; Biblically: devilish!</a:t>
            </a:r>
          </a:p>
          <a:p>
            <a:r>
              <a:rPr lang="en-US" sz="5000" dirty="0">
                <a:solidFill>
                  <a:schemeClr val="bg1"/>
                </a:solidFill>
              </a:rPr>
              <a:t>Matthew Henry: “Ahithophel’s cursed counsel was an oracle of the Devil, not of God!”</a:t>
            </a:r>
          </a:p>
        </p:txBody>
      </p:sp>
    </p:spTree>
    <p:extLst>
      <p:ext uri="{BB962C8B-B14F-4D97-AF65-F5344CB8AC3E}">
        <p14:creationId xmlns:p14="http://schemas.microsoft.com/office/powerpoint/2010/main" val="746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D was deceived when he was in a period of unrest. Satan always tries to catch God’s people off guard, yet we can look to Jesus &amp; resist every temptation!</a:t>
            </a:r>
          </a:p>
          <a:p>
            <a:pPr marL="914400" indent="-914400">
              <a:buFont typeface="+mj-lt"/>
              <a:buAutoNum type="arabicPeriod"/>
            </a:pPr>
            <a:r>
              <a:rPr lang="en-US" sz="4100" dirty="0">
                <a:solidFill>
                  <a:schemeClr val="bg1"/>
                </a:solidFill>
              </a:rPr>
              <a:t>The cursing's of Shimei were seen as a just chastisement for past sins; today, we are not always punished immediately for sins, </a:t>
            </a:r>
            <a:r>
              <a:rPr lang="en-US" sz="4100" b="1" i="1" u="sng" dirty="0">
                <a:solidFill>
                  <a:schemeClr val="bg1"/>
                </a:solidFill>
              </a:rPr>
              <a:t>BUT</a:t>
            </a:r>
            <a:r>
              <a:rPr lang="en-US" sz="4100" dirty="0">
                <a:solidFill>
                  <a:schemeClr val="bg1"/>
                </a:solidFill>
              </a:rPr>
              <a:t> </a:t>
            </a:r>
            <a:r>
              <a:rPr lang="en-US" sz="4100">
                <a:solidFill>
                  <a:schemeClr val="bg1"/>
                </a:solidFill>
              </a:rPr>
              <a:t>every sin </a:t>
            </a:r>
            <a:r>
              <a:rPr lang="en-US" sz="4100" dirty="0">
                <a:solidFill>
                  <a:schemeClr val="bg1"/>
                </a:solidFill>
              </a:rPr>
              <a:t>deserves punishment. Remember: Heb. 12:5-7.</a:t>
            </a:r>
          </a:p>
          <a:p>
            <a:pPr marL="914400" indent="-914400">
              <a:buFont typeface="+mj-lt"/>
              <a:buAutoNum type="arabicPeriod"/>
            </a:pPr>
            <a:r>
              <a:rPr lang="en-US" sz="4100" dirty="0">
                <a:solidFill>
                  <a:schemeClr val="bg1"/>
                </a:solidFill>
              </a:rPr>
              <a:t>When we ask people for advice, we must always be careful to 100% take it without running it through Scripture. </a:t>
            </a:r>
            <a:r>
              <a:rPr lang="en-US" sz="3600" dirty="0">
                <a:solidFill>
                  <a:schemeClr val="bg1"/>
                </a:solidFill>
              </a:rPr>
              <a:t>Ahithophel was looking out for only himself!</a:t>
            </a:r>
            <a:endParaRPr lang="en-US" sz="4100" dirty="0">
              <a:solidFill>
                <a:schemeClr val="bg1"/>
              </a:solidFill>
            </a:endParaRPr>
          </a:p>
        </p:txBody>
      </p:sp>
    </p:spTree>
    <p:extLst>
      <p:ext uri="{BB962C8B-B14F-4D97-AF65-F5344CB8AC3E}">
        <p14:creationId xmlns:p14="http://schemas.microsoft.com/office/powerpoint/2010/main" val="219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17: Precise Preparations</a:t>
            </a:r>
          </a:p>
        </p:txBody>
      </p:sp>
    </p:spTree>
    <p:extLst>
      <p:ext uri="{BB962C8B-B14F-4D97-AF65-F5344CB8AC3E}">
        <p14:creationId xmlns:p14="http://schemas.microsoft.com/office/powerpoint/2010/main" val="345036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King </a:t>
            </a:r>
            <a:r>
              <a:rPr lang="en-US" sz="6600" dirty="0" err="1">
                <a:solidFill>
                  <a:schemeClr val="bg1"/>
                </a:solidFill>
              </a:rPr>
              <a:t>Ishbosheth</a:t>
            </a:r>
            <a:r>
              <a:rPr lang="en-US" sz="6600" dirty="0">
                <a:solidFill>
                  <a:schemeClr val="bg1"/>
                </a:solidFill>
              </a:rPr>
              <a:t> 					  8-11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8: Abner: chief captain of S’s army; envied D’s power and sought to keep position under new rule; S’s uncle? 1 Chr. 8:33. Act of defiance against God’s chosen.</a:t>
            </a:r>
          </a:p>
          <a:p>
            <a:r>
              <a:rPr lang="en-US" sz="5000" dirty="0">
                <a:solidFill>
                  <a:schemeClr val="bg1"/>
                </a:solidFill>
              </a:rPr>
              <a:t>10: D ruled Judah; </a:t>
            </a:r>
            <a:r>
              <a:rPr lang="en-US" sz="5000" dirty="0" err="1">
                <a:solidFill>
                  <a:schemeClr val="bg1"/>
                </a:solidFill>
              </a:rPr>
              <a:t>Ish</a:t>
            </a:r>
            <a:r>
              <a:rPr lang="en-US" sz="5000" dirty="0">
                <a:solidFill>
                  <a:schemeClr val="bg1"/>
                </a:solidFill>
              </a:rPr>
              <a:t> ruled Israel; D becomes king 7½ after moving to Hebron. King as a ploy; </a:t>
            </a:r>
            <a:r>
              <a:rPr lang="en-US" sz="5000" dirty="0" err="1">
                <a:solidFill>
                  <a:schemeClr val="bg1"/>
                </a:solidFill>
              </a:rPr>
              <a:t>Ish</a:t>
            </a:r>
            <a:r>
              <a:rPr lang="en-US" sz="5000" dirty="0">
                <a:solidFill>
                  <a:schemeClr val="bg1"/>
                </a:solidFill>
              </a:rPr>
              <a:t> had a disability or he would’ve died in battle with his father. </a:t>
            </a:r>
          </a:p>
        </p:txBody>
      </p:sp>
    </p:spTree>
    <p:extLst>
      <p:ext uri="{BB962C8B-B14F-4D97-AF65-F5344CB8AC3E}">
        <p14:creationId xmlns:p14="http://schemas.microsoft.com/office/powerpoint/2010/main" val="26975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Precise Preparations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Absalom’s supporters ready themselves to defeat David.</a:t>
            </a:r>
          </a:p>
          <a:p>
            <a:r>
              <a:rPr lang="en-US" sz="5000" dirty="0">
                <a:solidFill>
                  <a:schemeClr val="bg1"/>
                </a:solidFill>
              </a:rPr>
              <a:t>No way a conflict of this nature could be resolved without bloodshed.</a:t>
            </a:r>
          </a:p>
        </p:txBody>
      </p:sp>
    </p:spTree>
    <p:extLst>
      <p:ext uri="{BB962C8B-B14F-4D97-AF65-F5344CB8AC3E}">
        <p14:creationId xmlns:p14="http://schemas.microsoft.com/office/powerpoint/2010/main" val="3801142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Attack and Defeat			       1-14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12,000 men: a goal of usurping D then becoming king &gt; only way to keep Bathsheba (grand) &amp; Solomon (g-grand) alive.</a:t>
            </a:r>
          </a:p>
          <a:p>
            <a:r>
              <a:rPr lang="en-US" sz="5000" dirty="0">
                <a:solidFill>
                  <a:schemeClr val="bg1"/>
                </a:solidFill>
              </a:rPr>
              <a:t>Tonight: night of the day D fled Jerusalem; not certain if Absalom has taken concubines</a:t>
            </a:r>
          </a:p>
          <a:p>
            <a:r>
              <a:rPr lang="en-US" sz="5000" dirty="0">
                <a:solidFill>
                  <a:schemeClr val="bg1"/>
                </a:solidFill>
              </a:rPr>
              <a:t>3: if you only kill D there will be no civil war</a:t>
            </a:r>
          </a:p>
          <a:p>
            <a:r>
              <a:rPr lang="en-US" sz="5000" dirty="0">
                <a:solidFill>
                  <a:schemeClr val="bg1"/>
                </a:solidFill>
              </a:rPr>
              <a:t>4: ready to kill father shows how far he had fallen</a:t>
            </a:r>
          </a:p>
        </p:txBody>
      </p:sp>
    </p:spTree>
    <p:extLst>
      <p:ext uri="{BB962C8B-B14F-4D97-AF65-F5344CB8AC3E}">
        <p14:creationId xmlns:p14="http://schemas.microsoft.com/office/powerpoint/2010/main" val="32917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Attack and Defeat			       1-14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5-14 both advice designed to kill D</a:t>
            </a:r>
          </a:p>
          <a:p>
            <a:r>
              <a:rPr lang="en-US" sz="5000" dirty="0">
                <a:solidFill>
                  <a:schemeClr val="bg1"/>
                </a:solidFill>
              </a:rPr>
              <a:t>7: this time: </a:t>
            </a:r>
            <a:r>
              <a:rPr lang="en-US" sz="5000" dirty="0" err="1">
                <a:solidFill>
                  <a:schemeClr val="bg1"/>
                </a:solidFill>
              </a:rPr>
              <a:t>Hushai</a:t>
            </a:r>
            <a:r>
              <a:rPr lang="en-US" sz="5000" dirty="0">
                <a:solidFill>
                  <a:schemeClr val="bg1"/>
                </a:solidFill>
              </a:rPr>
              <a:t> thought the advice for the concubines was good advice. A masterpiece of a speech yet not all correct: D resting with the people.</a:t>
            </a:r>
          </a:p>
          <a:p>
            <a:r>
              <a:rPr lang="en-US" sz="5000" dirty="0">
                <a:solidFill>
                  <a:schemeClr val="bg1"/>
                </a:solidFill>
              </a:rPr>
              <a:t>8-10: well-founded statement of D’s bravery &amp; heroism</a:t>
            </a:r>
          </a:p>
          <a:p>
            <a:r>
              <a:rPr lang="en-US" sz="5000" dirty="0">
                <a:solidFill>
                  <a:schemeClr val="bg1"/>
                </a:solidFill>
              </a:rPr>
              <a:t>11: riding in royal clothing appealing to A</a:t>
            </a:r>
          </a:p>
        </p:txBody>
      </p:sp>
    </p:spTree>
    <p:extLst>
      <p:ext uri="{BB962C8B-B14F-4D97-AF65-F5344CB8AC3E}">
        <p14:creationId xmlns:p14="http://schemas.microsoft.com/office/powerpoint/2010/main" val="120664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Attack and Defeat			       1-14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12: victory as great as the dew on the ground</a:t>
            </a:r>
          </a:p>
          <a:p>
            <a:r>
              <a:rPr lang="en-US" sz="5000" dirty="0">
                <a:solidFill>
                  <a:schemeClr val="bg1"/>
                </a:solidFill>
              </a:rPr>
              <a:t>14: both plans not perfect but </a:t>
            </a:r>
            <a:r>
              <a:rPr lang="en-US" sz="5000" dirty="0" err="1">
                <a:solidFill>
                  <a:schemeClr val="bg1"/>
                </a:solidFill>
              </a:rPr>
              <a:t>Hushai’s</a:t>
            </a:r>
            <a:r>
              <a:rPr lang="en-US" sz="5000" dirty="0">
                <a:solidFill>
                  <a:schemeClr val="bg1"/>
                </a:solidFill>
              </a:rPr>
              <a:t> still the best; Divine Providence accounted for the rejection of Ahithophel’s plan.</a:t>
            </a:r>
          </a:p>
        </p:txBody>
      </p:sp>
    </p:spTree>
    <p:extLst>
      <p:ext uri="{BB962C8B-B14F-4D97-AF65-F5344CB8AC3E}">
        <p14:creationId xmlns:p14="http://schemas.microsoft.com/office/powerpoint/2010/main" val="362496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David’s Discernment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15: </a:t>
            </a:r>
            <a:r>
              <a:rPr lang="en-US" sz="5000" dirty="0" err="1">
                <a:solidFill>
                  <a:schemeClr val="bg1"/>
                </a:solidFill>
              </a:rPr>
              <a:t>Hushai</a:t>
            </a:r>
            <a:r>
              <a:rPr lang="en-US" sz="5000" dirty="0">
                <a:solidFill>
                  <a:schemeClr val="bg1"/>
                </a:solidFill>
              </a:rPr>
              <a:t> not a part of the final planning: warned either plan could be followed.</a:t>
            </a:r>
          </a:p>
          <a:p>
            <a:r>
              <a:rPr lang="en-US" sz="5000" dirty="0">
                <a:solidFill>
                  <a:schemeClr val="bg1"/>
                </a:solidFill>
              </a:rPr>
              <a:t>17: frequentative verb tense: repeatedly happening. It would have taken time to get army and courage (and defile 10 concubines)</a:t>
            </a:r>
          </a:p>
          <a:p>
            <a:r>
              <a:rPr lang="en-US" sz="5000" dirty="0">
                <a:solidFill>
                  <a:schemeClr val="bg1"/>
                </a:solidFill>
              </a:rPr>
              <a:t>Woman: going to the well aroused no suspicion as women usually drew the water.</a:t>
            </a:r>
          </a:p>
          <a:p>
            <a:r>
              <a:rPr lang="en-US" sz="5000" dirty="0">
                <a:solidFill>
                  <a:schemeClr val="bg1"/>
                </a:solidFill>
              </a:rPr>
              <a:t>19: scattered: Vulgate: like drying barley</a:t>
            </a:r>
          </a:p>
        </p:txBody>
      </p:sp>
    </p:spTree>
    <p:extLst>
      <p:ext uri="{BB962C8B-B14F-4D97-AF65-F5344CB8AC3E}">
        <p14:creationId xmlns:p14="http://schemas.microsoft.com/office/powerpoint/2010/main" val="7394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David’s Discernment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20: not a reference to Jordan but a small stream</a:t>
            </a:r>
          </a:p>
          <a:p>
            <a:r>
              <a:rPr lang="en-US" sz="5000" dirty="0">
                <a:solidFill>
                  <a:schemeClr val="bg1"/>
                </a:solidFill>
              </a:rPr>
              <a:t>21-22: Henry: here is where D penned Ps. 42 and Ps. 43; cf. Ps. 42:6</a:t>
            </a:r>
          </a:p>
        </p:txBody>
      </p:sp>
    </p:spTree>
    <p:extLst>
      <p:ext uri="{BB962C8B-B14F-4D97-AF65-F5344CB8AC3E}">
        <p14:creationId xmlns:p14="http://schemas.microsoft.com/office/powerpoint/2010/main" val="226239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Ahithophel’s Suicide		    23-29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23: 4 suicides in Scripture: King Saul, 1S 31:5; Ahithophel: 2S 17:23; </a:t>
            </a:r>
            <a:r>
              <a:rPr lang="en-US" sz="5000" dirty="0" err="1">
                <a:solidFill>
                  <a:schemeClr val="bg1"/>
                </a:solidFill>
              </a:rPr>
              <a:t>Zimri</a:t>
            </a:r>
            <a:r>
              <a:rPr lang="en-US" sz="5000" dirty="0">
                <a:solidFill>
                  <a:schemeClr val="bg1"/>
                </a:solidFill>
              </a:rPr>
              <a:t>: 1K 16:18; Judas Iscariot: Mt. 27:5</a:t>
            </a:r>
          </a:p>
          <a:p>
            <a:r>
              <a:rPr lang="en-US" sz="5000" dirty="0">
                <a:solidFill>
                  <a:schemeClr val="bg1"/>
                </a:solidFill>
              </a:rPr>
              <a:t>24: </a:t>
            </a:r>
            <a:r>
              <a:rPr lang="en-US" sz="5000" dirty="0" err="1">
                <a:solidFill>
                  <a:schemeClr val="bg1"/>
                </a:solidFill>
              </a:rPr>
              <a:t>Manahaim</a:t>
            </a:r>
            <a:r>
              <a:rPr lang="en-US" sz="5000" dirty="0">
                <a:solidFill>
                  <a:schemeClr val="bg1"/>
                </a:solidFill>
              </a:rPr>
              <a:t>: well-situated for a temporary capital; very fruitful area and </a:t>
            </a:r>
            <a:r>
              <a:rPr lang="en-US" sz="5000" dirty="0" err="1">
                <a:solidFill>
                  <a:schemeClr val="bg1"/>
                </a:solidFill>
              </a:rPr>
              <a:t>Mephibisheth’s</a:t>
            </a:r>
            <a:r>
              <a:rPr lang="en-US" sz="5000" dirty="0">
                <a:solidFill>
                  <a:schemeClr val="bg1"/>
                </a:solidFill>
              </a:rPr>
              <a:t> capital: easily defending</a:t>
            </a:r>
          </a:p>
          <a:p>
            <a:r>
              <a:rPr lang="en-US" sz="5000" dirty="0">
                <a:solidFill>
                  <a:schemeClr val="bg1"/>
                </a:solidFill>
              </a:rPr>
              <a:t>25: Abigail &amp; </a:t>
            </a:r>
            <a:r>
              <a:rPr lang="en-US" sz="5000" dirty="0" err="1">
                <a:solidFill>
                  <a:schemeClr val="bg1"/>
                </a:solidFill>
              </a:rPr>
              <a:t>Zeruriah</a:t>
            </a:r>
            <a:r>
              <a:rPr lang="en-US" sz="5000" dirty="0">
                <a:solidFill>
                  <a:schemeClr val="bg1"/>
                </a:solidFill>
              </a:rPr>
              <a:t> were D’s sisters; </a:t>
            </a:r>
            <a:r>
              <a:rPr lang="en-US" sz="5000" dirty="0" err="1">
                <a:solidFill>
                  <a:schemeClr val="bg1"/>
                </a:solidFill>
              </a:rPr>
              <a:t>Nabash</a:t>
            </a:r>
            <a:r>
              <a:rPr lang="en-US" sz="5000" dirty="0">
                <a:solidFill>
                  <a:schemeClr val="bg1"/>
                </a:solidFill>
              </a:rPr>
              <a:t> was Jesse’s wife. Civil war inevitable.</a:t>
            </a:r>
          </a:p>
        </p:txBody>
      </p:sp>
    </p:spTree>
    <p:extLst>
      <p:ext uri="{BB962C8B-B14F-4D97-AF65-F5344CB8AC3E}">
        <p14:creationId xmlns:p14="http://schemas.microsoft.com/office/powerpoint/2010/main" val="2056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Ahithophel’s Suicide		    23-29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Absalom’s popularity not as universal as he thought. D had a remarkable power for winning the affections of men.</a:t>
            </a:r>
          </a:p>
          <a:p>
            <a:r>
              <a:rPr lang="en-US" sz="5000" dirty="0">
                <a:solidFill>
                  <a:schemeClr val="bg1"/>
                </a:solidFill>
              </a:rPr>
              <a:t>27: Shobi: D had shown him kindness with the capture of Rabbah.</a:t>
            </a:r>
          </a:p>
          <a:p>
            <a:r>
              <a:rPr lang="en-US" sz="5000" dirty="0" err="1">
                <a:solidFill>
                  <a:schemeClr val="bg1"/>
                </a:solidFill>
              </a:rPr>
              <a:t>Amiel</a:t>
            </a:r>
            <a:r>
              <a:rPr lang="en-US" sz="5000" dirty="0">
                <a:solidFill>
                  <a:schemeClr val="bg1"/>
                </a:solidFill>
              </a:rPr>
              <a:t>: son of Ahithophel, father of Bathsheba, Machi her brother</a:t>
            </a:r>
          </a:p>
        </p:txBody>
      </p:sp>
    </p:spTree>
    <p:extLst>
      <p:ext uri="{BB962C8B-B14F-4D97-AF65-F5344CB8AC3E}">
        <p14:creationId xmlns:p14="http://schemas.microsoft.com/office/powerpoint/2010/main" val="22133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Ahithophel’s Suicide		    23-29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Barzillai: ancestor through a family of priests; they returned from Babylonian captivity with Ezra (2:61-63).</a:t>
            </a:r>
          </a:p>
        </p:txBody>
      </p:sp>
    </p:spTree>
    <p:extLst>
      <p:ext uri="{BB962C8B-B14F-4D97-AF65-F5344CB8AC3E}">
        <p14:creationId xmlns:p14="http://schemas.microsoft.com/office/powerpoint/2010/main" val="23719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We must all be sure to weigh every option. When dealing with Biblical teaching, we are commanded to test every spirit, 1 John 4:1.</a:t>
            </a:r>
          </a:p>
          <a:p>
            <a:pPr marL="914400" indent="-914400">
              <a:buFont typeface="+mj-lt"/>
              <a:buAutoNum type="arabicPeriod"/>
            </a:pPr>
            <a:r>
              <a:rPr lang="en-US" sz="4100" dirty="0">
                <a:solidFill>
                  <a:schemeClr val="bg1"/>
                </a:solidFill>
              </a:rPr>
              <a:t>Once D heard news he had to move, he moved. Great leaders of the Bible have always been movers.</a:t>
            </a:r>
          </a:p>
          <a:p>
            <a:pPr marL="914400" indent="-914400">
              <a:buFont typeface="+mj-lt"/>
              <a:buAutoNum type="arabicPeriod"/>
            </a:pPr>
            <a:r>
              <a:rPr lang="en-US" sz="4100" dirty="0">
                <a:solidFill>
                  <a:schemeClr val="bg1"/>
                </a:solidFill>
              </a:rPr>
              <a:t>Ahithophel was so upset when his advice was not taken that he took his own life. There is nothing in this life so bad that it warrants us to take our own life. There is always a way out of sticky situations!</a:t>
            </a:r>
          </a:p>
        </p:txBody>
      </p:sp>
    </p:spTree>
    <p:extLst>
      <p:ext uri="{BB962C8B-B14F-4D97-AF65-F5344CB8AC3E}">
        <p14:creationId xmlns:p14="http://schemas.microsoft.com/office/powerpoint/2010/main" val="2173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King </a:t>
            </a:r>
            <a:r>
              <a:rPr lang="en-US" sz="6600" dirty="0" err="1">
                <a:solidFill>
                  <a:schemeClr val="bg1"/>
                </a:solidFill>
              </a:rPr>
              <a:t>Ishbosheth</a:t>
            </a:r>
            <a:r>
              <a:rPr lang="en-US" sz="6600" dirty="0">
                <a:solidFill>
                  <a:schemeClr val="bg1"/>
                </a:solidFill>
              </a:rPr>
              <a:t> 					  8-11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10: 2 years? Coffman: Abner took over then; Barnes agrees.</a:t>
            </a:r>
          </a:p>
          <a:p>
            <a:r>
              <a:rPr lang="en-US" sz="5000" dirty="0">
                <a:solidFill>
                  <a:schemeClr val="bg1"/>
                </a:solidFill>
              </a:rPr>
              <a:t>11: timeline matches 5:5 perfectly.</a:t>
            </a:r>
          </a:p>
          <a:p>
            <a:r>
              <a:rPr lang="en-US" sz="5000" dirty="0">
                <a:solidFill>
                  <a:schemeClr val="bg1"/>
                </a:solidFill>
              </a:rPr>
              <a:t>Name also </a:t>
            </a:r>
            <a:r>
              <a:rPr lang="en-US" sz="5000" dirty="0" err="1">
                <a:solidFill>
                  <a:schemeClr val="bg1"/>
                </a:solidFill>
              </a:rPr>
              <a:t>Eshbaal</a:t>
            </a:r>
            <a:r>
              <a:rPr lang="en-US" sz="5000" dirty="0">
                <a:solidFill>
                  <a:schemeClr val="bg1"/>
                </a:solidFill>
              </a:rPr>
              <a:t>; scribes often </a:t>
            </a:r>
            <a:r>
              <a:rPr lang="en-US" sz="5000" i="1" dirty="0">
                <a:solidFill>
                  <a:schemeClr val="bg1"/>
                </a:solidFill>
              </a:rPr>
              <a:t>–</a:t>
            </a:r>
            <a:r>
              <a:rPr lang="en-US" sz="5000" i="1" dirty="0" err="1">
                <a:solidFill>
                  <a:schemeClr val="bg1"/>
                </a:solidFill>
              </a:rPr>
              <a:t>baal</a:t>
            </a:r>
            <a:r>
              <a:rPr lang="en-US" sz="5000" i="1" dirty="0">
                <a:solidFill>
                  <a:schemeClr val="bg1"/>
                </a:solidFill>
              </a:rPr>
              <a:t> </a:t>
            </a:r>
            <a:r>
              <a:rPr lang="en-US" sz="5000" dirty="0">
                <a:solidFill>
                  <a:schemeClr val="bg1"/>
                </a:solidFill>
              </a:rPr>
              <a:t>with </a:t>
            </a:r>
            <a:r>
              <a:rPr lang="en-US" sz="5000" i="1" dirty="0">
                <a:solidFill>
                  <a:schemeClr val="bg1"/>
                </a:solidFill>
              </a:rPr>
              <a:t>–</a:t>
            </a:r>
            <a:r>
              <a:rPr lang="en-US" sz="5000" i="1" dirty="0" err="1">
                <a:solidFill>
                  <a:schemeClr val="bg1"/>
                </a:solidFill>
              </a:rPr>
              <a:t>bosheth</a:t>
            </a:r>
            <a:r>
              <a:rPr lang="en-US" sz="5000" i="1" dirty="0">
                <a:solidFill>
                  <a:schemeClr val="bg1"/>
                </a:solidFill>
              </a:rPr>
              <a:t> </a:t>
            </a:r>
            <a:r>
              <a:rPr lang="en-US" sz="5000" dirty="0">
                <a:solidFill>
                  <a:schemeClr val="bg1"/>
                </a:solidFill>
              </a:rPr>
              <a:t>(</a:t>
            </a:r>
            <a:r>
              <a:rPr lang="en-US" sz="5000" b="1" dirty="0">
                <a:solidFill>
                  <a:schemeClr val="bg1"/>
                </a:solidFill>
              </a:rPr>
              <a:t>shame</a:t>
            </a:r>
            <a:r>
              <a:rPr lang="en-US" sz="5000" dirty="0">
                <a:solidFill>
                  <a:schemeClr val="bg1"/>
                </a:solidFill>
              </a:rPr>
              <a:t>)</a:t>
            </a:r>
          </a:p>
        </p:txBody>
      </p:sp>
    </p:spTree>
    <p:extLst>
      <p:ext uri="{BB962C8B-B14F-4D97-AF65-F5344CB8AC3E}">
        <p14:creationId xmlns:p14="http://schemas.microsoft.com/office/powerpoint/2010/main" val="27642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Disastrous Defeat &amp; Death</a:t>
            </a:r>
          </a:p>
        </p:txBody>
      </p:sp>
      <p:sp>
        <p:nvSpPr>
          <p:cNvPr id="2" name="Rectangle 1">
            <a:extLst>
              <a:ext uri="{FF2B5EF4-FFF2-40B4-BE49-F238E27FC236}">
                <a16:creationId xmlns:a16="http://schemas.microsoft.com/office/drawing/2014/main" id="{8F6011B6-0CE1-4F23-9F78-C1E87F3F0773}"/>
              </a:ext>
            </a:extLst>
          </p:cNvPr>
          <p:cNvSpPr/>
          <p:nvPr/>
        </p:nvSpPr>
        <p:spPr>
          <a:xfrm>
            <a:off x="-1" y="4946261"/>
            <a:ext cx="220284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 18:</a:t>
            </a:r>
          </a:p>
        </p:txBody>
      </p:sp>
    </p:spTree>
    <p:extLst>
      <p:ext uri="{BB962C8B-B14F-4D97-AF65-F5344CB8AC3E}">
        <p14:creationId xmlns:p14="http://schemas.microsoft.com/office/powerpoint/2010/main" val="25655400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Disastrous Defeat &amp; Death</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Absalom rides in front of “all of Israel” with 40,000 men.</a:t>
            </a:r>
          </a:p>
          <a:p>
            <a:r>
              <a:rPr lang="en-US" sz="5000" dirty="0">
                <a:solidFill>
                  <a:schemeClr val="bg1"/>
                </a:solidFill>
              </a:rPr>
              <a:t>Josephus records David had 4,000 men.</a:t>
            </a:r>
          </a:p>
          <a:p>
            <a:r>
              <a:rPr lang="en-US" sz="5000" dirty="0">
                <a:solidFill>
                  <a:schemeClr val="bg1"/>
                </a:solidFill>
              </a:rPr>
              <a:t>Absalom was not guarded for a surprise attack!</a:t>
            </a:r>
          </a:p>
        </p:txBody>
      </p:sp>
    </p:spTree>
    <p:extLst>
      <p:ext uri="{BB962C8B-B14F-4D97-AF65-F5344CB8AC3E}">
        <p14:creationId xmlns:p14="http://schemas.microsoft.com/office/powerpoint/2010/main" val="145688694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Organization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 common to divide army into 3 bodies (Judges 7:6, 9:43, 1S 11:11, 13:17, 2K 9:5-6)</a:t>
            </a:r>
          </a:p>
          <a:p>
            <a:r>
              <a:rPr lang="en-US" sz="5000" dirty="0">
                <a:solidFill>
                  <a:schemeClr val="bg1"/>
                </a:solidFill>
              </a:rPr>
              <a:t>Foreigners serve under </a:t>
            </a:r>
            <a:r>
              <a:rPr lang="en-US" sz="5000" dirty="0" err="1">
                <a:solidFill>
                  <a:schemeClr val="bg1"/>
                </a:solidFill>
              </a:rPr>
              <a:t>Ittai</a:t>
            </a:r>
            <a:r>
              <a:rPr lang="en-US" sz="5000" dirty="0">
                <a:solidFill>
                  <a:schemeClr val="bg1"/>
                </a:solidFill>
              </a:rPr>
              <a:t>; native troops under the nephews, Joab and Abigail</a:t>
            </a:r>
          </a:p>
          <a:p>
            <a:r>
              <a:rPr lang="en-US" sz="5000" dirty="0">
                <a:solidFill>
                  <a:schemeClr val="bg1"/>
                </a:solidFill>
              </a:rPr>
              <a:t>3: Absalom’s men were not as kind as D’s</a:t>
            </a:r>
          </a:p>
          <a:p>
            <a:r>
              <a:rPr lang="en-US" sz="5000" dirty="0">
                <a:solidFill>
                  <a:schemeClr val="bg1"/>
                </a:solidFill>
              </a:rPr>
              <a:t>5: D has a hard time accepting nothing on Earth could resolve Absalom’s conflict</a:t>
            </a:r>
          </a:p>
          <a:p>
            <a:r>
              <a:rPr lang="en-US" sz="5000" dirty="0">
                <a:solidFill>
                  <a:schemeClr val="bg1"/>
                </a:solidFill>
              </a:rPr>
              <a:t>6: Forest of </a:t>
            </a:r>
            <a:r>
              <a:rPr lang="en-US" sz="5000" dirty="0" err="1">
                <a:solidFill>
                  <a:schemeClr val="bg1"/>
                </a:solidFill>
              </a:rPr>
              <a:t>Ehpraim</a:t>
            </a:r>
            <a:r>
              <a:rPr lang="en-US" sz="5000" dirty="0">
                <a:solidFill>
                  <a:schemeClr val="bg1"/>
                </a:solidFill>
              </a:rPr>
              <a:t>: no one know where</a:t>
            </a:r>
          </a:p>
        </p:txBody>
      </p:sp>
    </p:spTree>
    <p:extLst>
      <p:ext uri="{BB962C8B-B14F-4D97-AF65-F5344CB8AC3E}">
        <p14:creationId xmlns:p14="http://schemas.microsoft.com/office/powerpoint/2010/main" val="16575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Organization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7: 20,000 men: surprised by the 3 groups of D’s men; attacked while they were travelling &gt; weapons were packed.</a:t>
            </a:r>
          </a:p>
          <a:p>
            <a:r>
              <a:rPr lang="en-US" sz="5000" dirty="0">
                <a:solidFill>
                  <a:schemeClr val="bg1"/>
                </a:solidFill>
              </a:rPr>
              <a:t>8: panic scattered for miles. Woods would’ve aided defeat: falling into pits, starvation.</a:t>
            </a:r>
          </a:p>
        </p:txBody>
      </p:sp>
    </p:spTree>
    <p:extLst>
      <p:ext uri="{BB962C8B-B14F-4D97-AF65-F5344CB8AC3E}">
        <p14:creationId xmlns:p14="http://schemas.microsoft.com/office/powerpoint/2010/main" val="8135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Death								  9-19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9: Josephus: hair greatly entangled in a knotty oak tree; caught by his head, possibly unconscious as we have no account of trying to dislodge himself.</a:t>
            </a:r>
          </a:p>
          <a:p>
            <a:r>
              <a:rPr lang="en-US" sz="5000" dirty="0">
                <a:solidFill>
                  <a:schemeClr val="bg1"/>
                </a:solidFill>
              </a:rPr>
              <a:t>13: man answering was loyal to the king and understood the character of Joab</a:t>
            </a:r>
          </a:p>
          <a:p>
            <a:r>
              <a:rPr lang="en-US" sz="5000" dirty="0">
                <a:solidFill>
                  <a:schemeClr val="bg1"/>
                </a:solidFill>
              </a:rPr>
              <a:t>14: darts did not kill Absalom: wooden stakes sharpened and heated in the fire. </a:t>
            </a:r>
          </a:p>
        </p:txBody>
      </p:sp>
    </p:spTree>
    <p:extLst>
      <p:ext uri="{BB962C8B-B14F-4D97-AF65-F5344CB8AC3E}">
        <p14:creationId xmlns:p14="http://schemas.microsoft.com/office/powerpoint/2010/main" val="35464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Death								  9-19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Heart: more middle of the body. </a:t>
            </a:r>
          </a:p>
          <a:p>
            <a:r>
              <a:rPr lang="en-US" sz="5000" dirty="0">
                <a:solidFill>
                  <a:schemeClr val="bg1"/>
                </a:solidFill>
              </a:rPr>
              <a:t>Not right to kill Absalom; should have been captured and taken to D.</a:t>
            </a:r>
          </a:p>
          <a:p>
            <a:r>
              <a:rPr lang="en-US" sz="5000" dirty="0">
                <a:solidFill>
                  <a:schemeClr val="bg1"/>
                </a:solidFill>
              </a:rPr>
              <a:t>17: </a:t>
            </a:r>
            <a:r>
              <a:rPr lang="en-US" sz="5000" u="sng" dirty="0">
                <a:solidFill>
                  <a:schemeClr val="bg1"/>
                </a:solidFill>
              </a:rPr>
              <a:t>the</a:t>
            </a:r>
            <a:r>
              <a:rPr lang="en-US" sz="5000" dirty="0">
                <a:solidFill>
                  <a:schemeClr val="bg1"/>
                </a:solidFill>
              </a:rPr>
              <a:t> pit: well-known</a:t>
            </a:r>
          </a:p>
          <a:p>
            <a:r>
              <a:rPr lang="en-US" sz="5000" dirty="0">
                <a:solidFill>
                  <a:schemeClr val="bg1"/>
                </a:solidFill>
              </a:rPr>
              <a:t>18: same as Vale of </a:t>
            </a:r>
            <a:r>
              <a:rPr lang="en-US" sz="5000" dirty="0" err="1">
                <a:solidFill>
                  <a:schemeClr val="bg1"/>
                </a:solidFill>
              </a:rPr>
              <a:t>Shaveh</a:t>
            </a:r>
            <a:r>
              <a:rPr lang="en-US" sz="5000" dirty="0">
                <a:solidFill>
                  <a:schemeClr val="bg1"/>
                </a:solidFill>
              </a:rPr>
              <a:t> (Gen. 24:19) where King of Sodom met Abraham.</a:t>
            </a:r>
          </a:p>
          <a:p>
            <a:r>
              <a:rPr lang="en-US" sz="5000" dirty="0">
                <a:solidFill>
                  <a:schemeClr val="bg1"/>
                </a:solidFill>
              </a:rPr>
              <a:t>Monument erected upon the death of his three sons, 1S 14:27</a:t>
            </a:r>
          </a:p>
        </p:txBody>
      </p:sp>
    </p:spTree>
    <p:extLst>
      <p:ext uri="{BB962C8B-B14F-4D97-AF65-F5344CB8AC3E}">
        <p14:creationId xmlns:p14="http://schemas.microsoft.com/office/powerpoint/2010/main" val="18070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Lament							    20-33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Joab the supreme commander of D’s army</a:t>
            </a:r>
          </a:p>
          <a:p>
            <a:r>
              <a:rPr lang="en-US" sz="5000" dirty="0">
                <a:solidFill>
                  <a:schemeClr val="bg1"/>
                </a:solidFill>
              </a:rPr>
              <a:t>20-23: D executed the messenger that told him of Saul’s and </a:t>
            </a:r>
            <a:r>
              <a:rPr lang="en-US" sz="5000" dirty="0" err="1">
                <a:solidFill>
                  <a:schemeClr val="bg1"/>
                </a:solidFill>
              </a:rPr>
              <a:t>Ishbosheth’s</a:t>
            </a:r>
            <a:r>
              <a:rPr lang="en-US" sz="5000" dirty="0">
                <a:solidFill>
                  <a:schemeClr val="bg1"/>
                </a:solidFill>
              </a:rPr>
              <a:t> death (2S 1:15-16, 4:5-12). Joab wanted to spare </a:t>
            </a:r>
            <a:r>
              <a:rPr lang="en-US" sz="5000" dirty="0" err="1">
                <a:solidFill>
                  <a:schemeClr val="bg1"/>
                </a:solidFill>
              </a:rPr>
              <a:t>Ahimaaz</a:t>
            </a:r>
            <a:r>
              <a:rPr lang="en-US" sz="5000" dirty="0">
                <a:solidFill>
                  <a:schemeClr val="bg1"/>
                </a:solidFill>
              </a:rPr>
              <a:t>. Instead sends slave: “the Cushite” from Ethiopia [</a:t>
            </a:r>
            <a:r>
              <a:rPr lang="en-US" sz="5000" i="1" dirty="0">
                <a:solidFill>
                  <a:schemeClr val="bg1"/>
                </a:solidFill>
              </a:rPr>
              <a:t>darker</a:t>
            </a:r>
            <a:r>
              <a:rPr lang="en-US" sz="5000" dirty="0">
                <a:solidFill>
                  <a:schemeClr val="bg1"/>
                </a:solidFill>
              </a:rPr>
              <a:t>]</a:t>
            </a:r>
          </a:p>
          <a:p>
            <a:r>
              <a:rPr lang="en-US" sz="5000" dirty="0">
                <a:solidFill>
                  <a:schemeClr val="bg1"/>
                </a:solidFill>
              </a:rPr>
              <a:t>24-27: dramatic account no doubt </a:t>
            </a:r>
            <a:r>
              <a:rPr lang="en-US" sz="5000">
                <a:solidFill>
                  <a:schemeClr val="bg1"/>
                </a:solidFill>
              </a:rPr>
              <a:t>from eyewitness </a:t>
            </a:r>
            <a:endParaRPr lang="en-US" sz="5000" dirty="0">
              <a:solidFill>
                <a:schemeClr val="bg1"/>
              </a:solidFill>
            </a:endParaRPr>
          </a:p>
        </p:txBody>
      </p:sp>
    </p:spTree>
    <p:extLst>
      <p:ext uri="{BB962C8B-B14F-4D97-AF65-F5344CB8AC3E}">
        <p14:creationId xmlns:p14="http://schemas.microsoft.com/office/powerpoint/2010/main" val="350509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Lament							    20-33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29: blatant lire from </a:t>
            </a:r>
            <a:r>
              <a:rPr lang="en-US" sz="5000" dirty="0" err="1">
                <a:solidFill>
                  <a:schemeClr val="bg1"/>
                </a:solidFill>
              </a:rPr>
              <a:t>Ahimaaz</a:t>
            </a:r>
            <a:r>
              <a:rPr lang="en-US" sz="5000" dirty="0">
                <a:solidFill>
                  <a:schemeClr val="bg1"/>
                </a:solidFill>
              </a:rPr>
              <a:t>, cf. v. 20</a:t>
            </a:r>
          </a:p>
          <a:p>
            <a:r>
              <a:rPr lang="en-US" sz="5000" dirty="0">
                <a:solidFill>
                  <a:schemeClr val="bg1"/>
                </a:solidFill>
              </a:rPr>
              <a:t>30-33: Coffman: “No more pitiful a picture of D in the whole Bible than this one.”</a:t>
            </a:r>
          </a:p>
          <a:p>
            <a:r>
              <a:rPr lang="en-US" sz="5000" dirty="0">
                <a:solidFill>
                  <a:schemeClr val="bg1"/>
                </a:solidFill>
              </a:rPr>
              <a:t>Sad for death and for his agonizing grief over his sins.</a:t>
            </a:r>
          </a:p>
          <a:p>
            <a:r>
              <a:rPr lang="en-US" sz="5000" dirty="0">
                <a:solidFill>
                  <a:schemeClr val="bg1"/>
                </a:solidFill>
              </a:rPr>
              <a:t>33: D takes blame for the outrageous crimes of Absalom. Ps. 38 &amp; 40 make the confession it is his own iniquity surging over his head. </a:t>
            </a:r>
          </a:p>
        </p:txBody>
      </p:sp>
    </p:spTree>
    <p:extLst>
      <p:ext uri="{BB962C8B-B14F-4D97-AF65-F5344CB8AC3E}">
        <p14:creationId xmlns:p14="http://schemas.microsoft.com/office/powerpoint/2010/main" val="209013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Absalom was prepared for a fight, but he was not prepared for a surprise attack. As Christians, we are to be on the guard for all attacks as Satan is always ready to attack – 1 Peter 5:8.</a:t>
            </a:r>
          </a:p>
          <a:p>
            <a:pPr marL="914400" indent="-914400">
              <a:buFont typeface="+mj-lt"/>
              <a:buAutoNum type="arabicPeriod"/>
            </a:pPr>
            <a:r>
              <a:rPr lang="en-US" sz="4100" dirty="0">
                <a:solidFill>
                  <a:schemeClr val="bg1"/>
                </a:solidFill>
              </a:rPr>
              <a:t>Absalom was killed when he was stuck; Joab, however, should not have killed Absalom. Due process for sins should have occurred. Today, God is the one that repays, Romans 12:19.</a:t>
            </a:r>
          </a:p>
          <a:p>
            <a:pPr marL="914400" indent="-914400">
              <a:buFont typeface="+mj-lt"/>
              <a:buAutoNum type="arabicPeriod"/>
            </a:pPr>
            <a:r>
              <a:rPr lang="en-US" sz="4100" dirty="0">
                <a:solidFill>
                  <a:schemeClr val="bg1"/>
                </a:solidFill>
              </a:rPr>
              <a:t>Absalom’s death placed grief and guilt upon D as he felt responsible. There is no need for guilt in Christ. </a:t>
            </a:r>
          </a:p>
        </p:txBody>
      </p:sp>
    </p:spTree>
    <p:extLst>
      <p:ext uri="{BB962C8B-B14F-4D97-AF65-F5344CB8AC3E}">
        <p14:creationId xmlns:p14="http://schemas.microsoft.com/office/powerpoint/2010/main" val="19392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6600" dirty="0">
                <a:solidFill>
                  <a:schemeClr val="bg1"/>
                </a:solidFill>
              </a:rPr>
              <a:t>Ch. 19 </a:t>
            </a:r>
            <a:r>
              <a:rPr lang="en-US" sz="7200" dirty="0">
                <a:solidFill>
                  <a:schemeClr val="bg1"/>
                </a:solidFill>
              </a:rPr>
              <a:t>From Jordan to Jerusalem</a:t>
            </a:r>
          </a:p>
        </p:txBody>
      </p:sp>
    </p:spTree>
    <p:extLst>
      <p:ext uri="{BB962C8B-B14F-4D97-AF65-F5344CB8AC3E}">
        <p14:creationId xmlns:p14="http://schemas.microsoft.com/office/powerpoint/2010/main" val="108294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Civil War						    12-32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12: went out – tech. phrase for “going out to war;” a war of Abner’s choice &gt; not ready</a:t>
            </a:r>
          </a:p>
          <a:p>
            <a:r>
              <a:rPr lang="en-US" sz="5000" dirty="0">
                <a:solidFill>
                  <a:schemeClr val="bg1"/>
                </a:solidFill>
              </a:rPr>
              <a:t>13: Gibeon: now El Jib; pool: existed since 1200</a:t>
            </a:r>
            <a:r>
              <a:rPr lang="en-US" sz="5000" cap="small" dirty="0">
                <a:solidFill>
                  <a:schemeClr val="bg1"/>
                </a:solidFill>
              </a:rPr>
              <a:t>bc</a:t>
            </a:r>
            <a:r>
              <a:rPr lang="en-US" sz="5000" dirty="0">
                <a:solidFill>
                  <a:schemeClr val="bg1"/>
                </a:solidFill>
              </a:rPr>
              <a:t>, 37</a:t>
            </a:r>
            <a:r>
              <a:rPr lang="en-US" sz="5000" cap="small" dirty="0">
                <a:solidFill>
                  <a:schemeClr val="bg1"/>
                </a:solidFill>
              </a:rPr>
              <a:t>ft</a:t>
            </a:r>
            <a:r>
              <a:rPr lang="en-US" sz="5000" dirty="0">
                <a:solidFill>
                  <a:schemeClr val="bg1"/>
                </a:solidFill>
              </a:rPr>
              <a:t>⌀, 35.4</a:t>
            </a:r>
            <a:r>
              <a:rPr lang="en-US" sz="5000" cap="small" dirty="0">
                <a:solidFill>
                  <a:schemeClr val="bg1"/>
                </a:solidFill>
              </a:rPr>
              <a:t>ft</a:t>
            </a:r>
            <a:r>
              <a:rPr lang="en-US" sz="5000" dirty="0">
                <a:solidFill>
                  <a:schemeClr val="bg1"/>
                </a:solidFill>
              </a:rPr>
              <a:t> deep; found in 1956</a:t>
            </a:r>
          </a:p>
          <a:p>
            <a:r>
              <a:rPr lang="en-US" sz="5000" dirty="0">
                <a:solidFill>
                  <a:schemeClr val="bg1"/>
                </a:solidFill>
              </a:rPr>
              <a:t>14: mass suicide on part of the contestants; 24 young men died with no shield to defend themselves</a:t>
            </a:r>
          </a:p>
        </p:txBody>
      </p:sp>
    </p:spTree>
    <p:extLst>
      <p:ext uri="{BB962C8B-B14F-4D97-AF65-F5344CB8AC3E}">
        <p14:creationId xmlns:p14="http://schemas.microsoft.com/office/powerpoint/2010/main" val="24425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a:solidFill>
                  <a:schemeClr val="bg1"/>
                </a:solidFill>
              </a:rPr>
              <a:t>From Jordan </a:t>
            </a:r>
            <a:r>
              <a:rPr lang="en-US" sz="6600" dirty="0">
                <a:solidFill>
                  <a:schemeClr val="bg1"/>
                </a:solidFill>
              </a:rPr>
              <a:t>to Jerusalem</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Following Absalom’s acts, D could not avoid a period of strife and confusion – D is a part of the problem.</a:t>
            </a:r>
          </a:p>
          <a:p>
            <a:r>
              <a:rPr lang="en-US" sz="5000" dirty="0">
                <a:solidFill>
                  <a:schemeClr val="bg1"/>
                </a:solidFill>
              </a:rPr>
              <a:t>Joab’s actions saved the kingdom.</a:t>
            </a:r>
          </a:p>
          <a:p>
            <a:endParaRPr lang="en-US" sz="5000" dirty="0">
              <a:solidFill>
                <a:schemeClr val="bg1"/>
              </a:solidFill>
            </a:endParaRPr>
          </a:p>
          <a:p>
            <a:r>
              <a:rPr lang="en-US" sz="5000" dirty="0">
                <a:solidFill>
                  <a:schemeClr val="bg1"/>
                </a:solidFill>
              </a:rPr>
              <a:t>5 things about David in this chapter:</a:t>
            </a:r>
          </a:p>
        </p:txBody>
      </p:sp>
    </p:spTree>
    <p:extLst>
      <p:ext uri="{BB962C8B-B14F-4D97-AF65-F5344CB8AC3E}">
        <p14:creationId xmlns:p14="http://schemas.microsoft.com/office/powerpoint/2010/main" val="34404437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David’s Cry							  1-10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 valiant soldiers were entitled to be appreciated and applauded for their deeds.</a:t>
            </a:r>
          </a:p>
          <a:p>
            <a:r>
              <a:rPr lang="en-US" sz="5000" dirty="0">
                <a:solidFill>
                  <a:schemeClr val="bg1"/>
                </a:solidFill>
              </a:rPr>
              <a:t>Upon their arrival at </a:t>
            </a:r>
            <a:r>
              <a:rPr lang="en-US" sz="5000" dirty="0" err="1">
                <a:solidFill>
                  <a:schemeClr val="bg1"/>
                </a:solidFill>
              </a:rPr>
              <a:t>Mahanaim</a:t>
            </a:r>
            <a:r>
              <a:rPr lang="en-US" sz="5000" dirty="0">
                <a:solidFill>
                  <a:schemeClr val="bg1"/>
                </a:solidFill>
              </a:rPr>
              <a:t>, they find D being a crybaby &gt; troops think D is displeased with them &gt; ashamed of their king.</a:t>
            </a:r>
          </a:p>
          <a:p>
            <a:r>
              <a:rPr lang="en-US" sz="5000" dirty="0">
                <a:solidFill>
                  <a:schemeClr val="bg1"/>
                </a:solidFill>
              </a:rPr>
              <a:t>4: ostentatious wailing for Absalom was a direct violation of God’s Law: 1S 16:1, Lev. 10:6; D was carried away with his emotions.</a:t>
            </a:r>
          </a:p>
        </p:txBody>
      </p:sp>
    </p:spTree>
    <p:extLst>
      <p:ext uri="{BB962C8B-B14F-4D97-AF65-F5344CB8AC3E}">
        <p14:creationId xmlns:p14="http://schemas.microsoft.com/office/powerpoint/2010/main" val="41461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David’s Cry							  1-10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desired to be alone when grieving.</a:t>
            </a:r>
          </a:p>
          <a:p>
            <a:r>
              <a:rPr lang="en-US" sz="5000" dirty="0">
                <a:solidFill>
                  <a:schemeClr val="bg1"/>
                </a:solidFill>
              </a:rPr>
              <a:t>5: true words to a great degree by Joab</a:t>
            </a:r>
          </a:p>
          <a:p>
            <a:r>
              <a:rPr lang="en-US" sz="5000" dirty="0">
                <a:solidFill>
                  <a:schemeClr val="bg1"/>
                </a:solidFill>
              </a:rPr>
              <a:t>6: rebuke lacks respect: situation called for drastic action</a:t>
            </a:r>
          </a:p>
          <a:p>
            <a:r>
              <a:rPr lang="en-US" sz="5000" dirty="0">
                <a:solidFill>
                  <a:schemeClr val="bg1"/>
                </a:solidFill>
              </a:rPr>
              <a:t>7: Joab was tasked with telling D the truth &amp; D needed to accept that truth</a:t>
            </a:r>
          </a:p>
          <a:p>
            <a:r>
              <a:rPr lang="en-US" sz="5000" dirty="0">
                <a:solidFill>
                  <a:schemeClr val="bg1"/>
                </a:solidFill>
              </a:rPr>
              <a:t>8: D realized Joab’s wisdom &amp; took his seat</a:t>
            </a:r>
          </a:p>
        </p:txBody>
      </p:sp>
    </p:spTree>
    <p:extLst>
      <p:ext uri="{BB962C8B-B14F-4D97-AF65-F5344CB8AC3E}">
        <p14:creationId xmlns:p14="http://schemas.microsoft.com/office/powerpoint/2010/main" val="27016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David’s Cry							  1-10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9: a great time of grief and perplexity for Israel</a:t>
            </a:r>
          </a:p>
          <a:p>
            <a:r>
              <a:rPr lang="en-US" sz="5000" dirty="0">
                <a:solidFill>
                  <a:schemeClr val="bg1"/>
                </a:solidFill>
              </a:rPr>
              <a:t>10: only place Absalom’s anointing is mentioned – probably took place in Hebron</a:t>
            </a:r>
          </a:p>
        </p:txBody>
      </p:sp>
    </p:spTree>
    <p:extLst>
      <p:ext uri="{BB962C8B-B14F-4D97-AF65-F5344CB8AC3E}">
        <p14:creationId xmlns:p14="http://schemas.microsoft.com/office/powerpoint/2010/main" val="346584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David is Stupid				    11-15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 need to do a change of leadership: from a loyal supporter to an enemy.</a:t>
            </a:r>
          </a:p>
          <a:p>
            <a:r>
              <a:rPr lang="en-US" sz="5000" dirty="0">
                <a:solidFill>
                  <a:schemeClr val="bg1"/>
                </a:solidFill>
              </a:rPr>
              <a:t>12: </a:t>
            </a:r>
            <a:r>
              <a:rPr lang="en-US" sz="5000" dirty="0" err="1">
                <a:solidFill>
                  <a:schemeClr val="bg1"/>
                </a:solidFill>
              </a:rPr>
              <a:t>Amasa’s</a:t>
            </a:r>
            <a:r>
              <a:rPr lang="en-US" sz="5000" dirty="0">
                <a:solidFill>
                  <a:schemeClr val="bg1"/>
                </a:solidFill>
              </a:rPr>
              <a:t> father not even an Israelite, Joab more closely kin to D</a:t>
            </a:r>
          </a:p>
          <a:p>
            <a:r>
              <a:rPr lang="en-US" sz="5000" dirty="0">
                <a:solidFill>
                  <a:schemeClr val="bg1"/>
                </a:solidFill>
              </a:rPr>
              <a:t>Willis: 1] provide an inducement to Joab; 2] punish Joab for killing Absalom; 3] punish him for his stern rebuke.</a:t>
            </a:r>
          </a:p>
          <a:p>
            <a:r>
              <a:rPr lang="en-US" sz="5000" dirty="0">
                <a:solidFill>
                  <a:schemeClr val="bg1"/>
                </a:solidFill>
              </a:rPr>
              <a:t>This action sealed </a:t>
            </a:r>
            <a:r>
              <a:rPr lang="en-US" sz="5000" dirty="0" err="1">
                <a:solidFill>
                  <a:schemeClr val="bg1"/>
                </a:solidFill>
              </a:rPr>
              <a:t>Amasa’s</a:t>
            </a:r>
            <a:r>
              <a:rPr lang="en-US" sz="5000" dirty="0">
                <a:solidFill>
                  <a:schemeClr val="bg1"/>
                </a:solidFill>
              </a:rPr>
              <a:t> doom.</a:t>
            </a:r>
          </a:p>
        </p:txBody>
      </p:sp>
    </p:spTree>
    <p:extLst>
      <p:ext uri="{BB962C8B-B14F-4D97-AF65-F5344CB8AC3E}">
        <p14:creationId xmlns:p14="http://schemas.microsoft.com/office/powerpoint/2010/main" val="9941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David is Stupid				    11-15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 need to do a change of leadership: from a loyal supporter to an enemy.</a:t>
            </a:r>
          </a:p>
          <a:p>
            <a:r>
              <a:rPr lang="en-US" sz="5000" dirty="0">
                <a:solidFill>
                  <a:schemeClr val="bg1"/>
                </a:solidFill>
              </a:rPr>
              <a:t>12: </a:t>
            </a:r>
            <a:r>
              <a:rPr lang="en-US" sz="5000" dirty="0" err="1">
                <a:solidFill>
                  <a:schemeClr val="bg1"/>
                </a:solidFill>
              </a:rPr>
              <a:t>Amasa’s</a:t>
            </a:r>
            <a:r>
              <a:rPr lang="en-US" sz="5000" dirty="0">
                <a:solidFill>
                  <a:schemeClr val="bg1"/>
                </a:solidFill>
              </a:rPr>
              <a:t> father not even an Israelite, Joab more closely kin to D</a:t>
            </a:r>
          </a:p>
          <a:p>
            <a:r>
              <a:rPr lang="en-US" sz="5000" dirty="0">
                <a:solidFill>
                  <a:schemeClr val="bg1"/>
                </a:solidFill>
              </a:rPr>
              <a:t>Willis: 1] provide an inducement to Joab; 2] punish Joab for killing Absalom; 3] punish him for his stern rebuke.</a:t>
            </a:r>
          </a:p>
          <a:p>
            <a:r>
              <a:rPr lang="en-US" sz="5000" dirty="0">
                <a:solidFill>
                  <a:schemeClr val="bg1"/>
                </a:solidFill>
              </a:rPr>
              <a:t>This action sealed </a:t>
            </a:r>
            <a:r>
              <a:rPr lang="en-US" sz="5000" dirty="0" err="1">
                <a:solidFill>
                  <a:schemeClr val="bg1"/>
                </a:solidFill>
              </a:rPr>
              <a:t>Amasa’s</a:t>
            </a:r>
            <a:r>
              <a:rPr lang="en-US" sz="5000" dirty="0">
                <a:solidFill>
                  <a:schemeClr val="bg1"/>
                </a:solidFill>
              </a:rPr>
              <a:t> doom.</a:t>
            </a:r>
          </a:p>
        </p:txBody>
      </p:sp>
    </p:spTree>
    <p:extLst>
      <p:ext uri="{BB962C8B-B14F-4D97-AF65-F5344CB8AC3E}">
        <p14:creationId xmlns:p14="http://schemas.microsoft.com/office/powerpoint/2010/main" val="32959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David is Stupid				    11-15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14: D is right in this policy.</a:t>
            </a:r>
          </a:p>
        </p:txBody>
      </p:sp>
    </p:spTree>
    <p:extLst>
      <p:ext uri="{BB962C8B-B14F-4D97-AF65-F5344CB8AC3E}">
        <p14:creationId xmlns:p14="http://schemas.microsoft.com/office/powerpoint/2010/main" val="173166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David Spares					    16-23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lnSpcReduction="10000"/>
          </a:bodyPr>
          <a:lstStyle/>
          <a:p>
            <a:r>
              <a:rPr lang="en-US" sz="5000" dirty="0">
                <a:solidFill>
                  <a:schemeClr val="bg1"/>
                </a:solidFill>
              </a:rPr>
              <a:t>16,17: attended by so many men is proof he was a great influence. </a:t>
            </a:r>
            <a:r>
              <a:rPr lang="en-US" sz="5000" dirty="0" err="1">
                <a:solidFill>
                  <a:schemeClr val="bg1"/>
                </a:solidFill>
              </a:rPr>
              <a:t>Ziba</a:t>
            </a:r>
            <a:r>
              <a:rPr lang="en-US" sz="5000" dirty="0">
                <a:solidFill>
                  <a:schemeClr val="bg1"/>
                </a:solidFill>
              </a:rPr>
              <a:t> represents all of Saul’s house.</a:t>
            </a:r>
          </a:p>
          <a:p>
            <a:r>
              <a:rPr lang="en-US" sz="5000" dirty="0">
                <a:solidFill>
                  <a:schemeClr val="bg1"/>
                </a:solidFill>
              </a:rPr>
              <a:t>18: some valuable assistance given.</a:t>
            </a:r>
          </a:p>
          <a:p>
            <a:r>
              <a:rPr lang="en-US" sz="5000" dirty="0">
                <a:solidFill>
                  <a:schemeClr val="bg1"/>
                </a:solidFill>
              </a:rPr>
              <a:t>20: house of Joseph: Amos 5:6: Ten Northern Tribes; Shimei was a weak and selfish hypocrite</a:t>
            </a:r>
          </a:p>
          <a:p>
            <a:r>
              <a:rPr lang="en-US" sz="5000" dirty="0">
                <a:solidFill>
                  <a:schemeClr val="bg1"/>
                </a:solidFill>
              </a:rPr>
              <a:t>21: serious crime to kill God’s anointed, 1S 24:6, 10, 26:9</a:t>
            </a:r>
          </a:p>
        </p:txBody>
      </p:sp>
    </p:spTree>
    <p:extLst>
      <p:ext uri="{BB962C8B-B14F-4D97-AF65-F5344CB8AC3E}">
        <p14:creationId xmlns:p14="http://schemas.microsoft.com/office/powerpoint/2010/main" val="21670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David Spares					    16-23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22: In Hebrew: “</a:t>
            </a:r>
            <a:r>
              <a:rPr lang="en-US" sz="5000" i="1" dirty="0">
                <a:solidFill>
                  <a:schemeClr val="bg1"/>
                </a:solidFill>
              </a:rPr>
              <a:t>that ye be to me for a </a:t>
            </a:r>
            <a:r>
              <a:rPr lang="en-US" sz="5000" i="1" dirty="0" err="1">
                <a:solidFill>
                  <a:schemeClr val="bg1"/>
                </a:solidFill>
              </a:rPr>
              <a:t>satan</a:t>
            </a:r>
            <a:r>
              <a:rPr lang="en-US" sz="5000" i="1" dirty="0">
                <a:solidFill>
                  <a:schemeClr val="bg1"/>
                </a:solidFill>
              </a:rPr>
              <a:t>.”</a:t>
            </a:r>
            <a:r>
              <a:rPr lang="en-US" sz="5000" dirty="0">
                <a:solidFill>
                  <a:schemeClr val="bg1"/>
                </a:solidFill>
              </a:rPr>
              <a:t> D a forerunner of Christ, cf. Mt. 4:4ff, 16:23.</a:t>
            </a:r>
          </a:p>
          <a:p>
            <a:r>
              <a:rPr lang="en-US" sz="5000" dirty="0">
                <a:solidFill>
                  <a:schemeClr val="bg1"/>
                </a:solidFill>
              </a:rPr>
              <a:t>23: D kept his oath to Shimei, 1K 2:8-9, 36ff; at the end of his life, he instructs Solomon to kill Shimei.</a:t>
            </a:r>
          </a:p>
        </p:txBody>
      </p:sp>
    </p:spTree>
    <p:extLst>
      <p:ext uri="{BB962C8B-B14F-4D97-AF65-F5344CB8AC3E}">
        <p14:creationId xmlns:p14="http://schemas.microsoft.com/office/powerpoint/2010/main" val="359127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4. David Leaves					    24-30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24: literally grandson; Jonathan is father</a:t>
            </a:r>
          </a:p>
          <a:p>
            <a:r>
              <a:rPr lang="en-US" sz="5000" dirty="0">
                <a:solidFill>
                  <a:schemeClr val="bg1"/>
                </a:solidFill>
              </a:rPr>
              <a:t>Only proof D needed that Mephibosheth was telling the truth is mourning since D left Jerusalem.</a:t>
            </a:r>
          </a:p>
          <a:p>
            <a:r>
              <a:rPr lang="en-US" sz="5000" dirty="0">
                <a:solidFill>
                  <a:schemeClr val="bg1"/>
                </a:solidFill>
              </a:rPr>
              <a:t>D has a dilemma: he already gave all of Mephibosheth’s property to </a:t>
            </a:r>
            <a:r>
              <a:rPr lang="en-US" sz="5000" dirty="0" err="1">
                <a:solidFill>
                  <a:schemeClr val="bg1"/>
                </a:solidFill>
              </a:rPr>
              <a:t>Ziba</a:t>
            </a:r>
            <a:r>
              <a:rPr lang="en-US" sz="5000" dirty="0">
                <a:solidFill>
                  <a:schemeClr val="bg1"/>
                </a:solidFill>
              </a:rPr>
              <a:t>. Answer very reminiscent to Solomon, 1K 3:16-28.</a:t>
            </a:r>
          </a:p>
          <a:p>
            <a:r>
              <a:rPr lang="en-US" sz="5000" dirty="0">
                <a:solidFill>
                  <a:schemeClr val="bg1"/>
                </a:solidFill>
              </a:rPr>
              <a:t>30: M’s answer similar to harlot w/ Solomon.</a:t>
            </a:r>
          </a:p>
        </p:txBody>
      </p:sp>
    </p:spTree>
    <p:extLst>
      <p:ext uri="{BB962C8B-B14F-4D97-AF65-F5344CB8AC3E}">
        <p14:creationId xmlns:p14="http://schemas.microsoft.com/office/powerpoint/2010/main" val="206541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lnSpcReduction="10000"/>
          </a:bodyPr>
          <a:lstStyle/>
          <a:p>
            <a:r>
              <a:rPr lang="en-US" sz="8800" dirty="0">
                <a:solidFill>
                  <a:schemeClr val="bg1"/>
                </a:solidFill>
              </a:rPr>
              <a:t>Chapter 1: Lies Never Pay</a:t>
            </a:r>
          </a:p>
        </p:txBody>
      </p:sp>
    </p:spTree>
    <p:extLst>
      <p:ext uri="{BB962C8B-B14F-4D97-AF65-F5344CB8AC3E}">
        <p14:creationId xmlns:p14="http://schemas.microsoft.com/office/powerpoint/2010/main" val="306102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Civil War						    12-32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18: Asahel is D’s nephew; </a:t>
            </a:r>
            <a:r>
              <a:rPr lang="en-US" sz="5000" dirty="0" err="1">
                <a:solidFill>
                  <a:schemeClr val="bg1"/>
                </a:solidFill>
              </a:rPr>
              <a:t>Zeruiah</a:t>
            </a:r>
            <a:r>
              <a:rPr lang="en-US" sz="5000" dirty="0">
                <a:solidFill>
                  <a:schemeClr val="bg1"/>
                </a:solidFill>
              </a:rPr>
              <a:t> is D’s sister; Abishai was with D when he found S asleep and wanted to kill S; both we among D’s 30 mighty men, 2S 23: 8:35; 1Chr. 11:26ff</a:t>
            </a:r>
          </a:p>
          <a:p>
            <a:r>
              <a:rPr lang="en-US" sz="5000" dirty="0">
                <a:solidFill>
                  <a:schemeClr val="bg1"/>
                </a:solidFill>
              </a:rPr>
              <a:t>Swiftness was important in war; S &amp; Jon. Were eulogized as being swift.</a:t>
            </a:r>
          </a:p>
          <a:p>
            <a:r>
              <a:rPr lang="en-US" sz="5000" dirty="0">
                <a:solidFill>
                  <a:schemeClr val="bg1"/>
                </a:solidFill>
              </a:rPr>
              <a:t>22: didn’t want wrath of Joab</a:t>
            </a:r>
          </a:p>
          <a:p>
            <a:r>
              <a:rPr lang="en-US" sz="5000" dirty="0">
                <a:solidFill>
                  <a:schemeClr val="bg1"/>
                </a:solidFill>
              </a:rPr>
              <a:t>23: backward spear thrust killed Asahel</a:t>
            </a:r>
          </a:p>
        </p:txBody>
      </p:sp>
    </p:spTree>
    <p:extLst>
      <p:ext uri="{BB962C8B-B14F-4D97-AF65-F5344CB8AC3E}">
        <p14:creationId xmlns:p14="http://schemas.microsoft.com/office/powerpoint/2010/main" val="189276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5. David Returns				         31-43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D’s offer was for the whole family to come with him.</a:t>
            </a:r>
          </a:p>
          <a:p>
            <a:r>
              <a:rPr lang="en-US" sz="5000" dirty="0">
                <a:solidFill>
                  <a:schemeClr val="bg1"/>
                </a:solidFill>
              </a:rPr>
              <a:t>Barzillai’s decline was due to his age. He knew his life was </a:t>
            </a:r>
            <a:r>
              <a:rPr lang="en-US" sz="5000">
                <a:solidFill>
                  <a:schemeClr val="bg1"/>
                </a:solidFill>
              </a:rPr>
              <a:t>nearing its </a:t>
            </a:r>
            <a:r>
              <a:rPr lang="en-US" sz="5000" dirty="0">
                <a:solidFill>
                  <a:schemeClr val="bg1"/>
                </a:solidFill>
              </a:rPr>
              <a:t>end &amp; he could not enjoy all the king’s blessings.</a:t>
            </a:r>
          </a:p>
          <a:p>
            <a:r>
              <a:rPr lang="en-US" sz="5000" dirty="0">
                <a:solidFill>
                  <a:schemeClr val="bg1"/>
                </a:solidFill>
              </a:rPr>
              <a:t>37: Josephus says </a:t>
            </a:r>
            <a:r>
              <a:rPr lang="en-US" sz="5000" dirty="0" err="1">
                <a:solidFill>
                  <a:schemeClr val="bg1"/>
                </a:solidFill>
              </a:rPr>
              <a:t>Chimham</a:t>
            </a:r>
            <a:r>
              <a:rPr lang="en-US" sz="5000" dirty="0">
                <a:solidFill>
                  <a:schemeClr val="bg1"/>
                </a:solidFill>
              </a:rPr>
              <a:t> was B’s son, cf. 1K 2:7</a:t>
            </a:r>
          </a:p>
          <a:p>
            <a:r>
              <a:rPr lang="en-US" sz="5000" dirty="0">
                <a:solidFill>
                  <a:schemeClr val="bg1"/>
                </a:solidFill>
              </a:rPr>
              <a:t>40: Ominous words indicate separation</a:t>
            </a:r>
          </a:p>
        </p:txBody>
      </p:sp>
    </p:spTree>
    <p:extLst>
      <p:ext uri="{BB962C8B-B14F-4D97-AF65-F5344CB8AC3E}">
        <p14:creationId xmlns:p14="http://schemas.microsoft.com/office/powerpoint/2010/main" val="21876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5. David Returns				         31-43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Separation present since the time of the Judges.</a:t>
            </a:r>
          </a:p>
          <a:p>
            <a:r>
              <a:rPr lang="en-US" sz="5000" dirty="0">
                <a:solidFill>
                  <a:schemeClr val="bg1"/>
                </a:solidFill>
              </a:rPr>
              <a:t>41: each part jealous of the king’s favor. Tribal jealousy &amp; bitterness marred what should’ve been a happy end to a rebellion.</a:t>
            </a:r>
          </a:p>
          <a:p>
            <a:r>
              <a:rPr lang="en-US" sz="5000" dirty="0">
                <a:solidFill>
                  <a:schemeClr val="bg1"/>
                </a:solidFill>
              </a:rPr>
              <a:t>43: Judah annoyed the Northerners. Sheba sees an opportunity for a rebellion. </a:t>
            </a:r>
          </a:p>
        </p:txBody>
      </p:sp>
    </p:spTree>
    <p:extLst>
      <p:ext uri="{BB962C8B-B14F-4D97-AF65-F5344CB8AC3E}">
        <p14:creationId xmlns:p14="http://schemas.microsoft.com/office/powerpoint/2010/main" val="19722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D spent a period loudly mourning Absalom. There is a time for us to mourn for our loved ones, Eccl. 3:4. We need to be careful to not let this period of mourning keep us from being faithful to God.</a:t>
            </a:r>
          </a:p>
          <a:p>
            <a:pPr marL="914400" indent="-914400">
              <a:buFont typeface="+mj-lt"/>
              <a:buAutoNum type="arabicPeriod"/>
            </a:pPr>
            <a:r>
              <a:rPr lang="en-US" sz="4100" dirty="0">
                <a:solidFill>
                  <a:schemeClr val="bg1"/>
                </a:solidFill>
              </a:rPr>
              <a:t>D was mad at Joab and because of this he made a stupid decision. We need to never let our anger get the best of us – Eph. 4:25-27.</a:t>
            </a:r>
          </a:p>
          <a:p>
            <a:pPr marL="914400" indent="-914400">
              <a:buFont typeface="+mj-lt"/>
              <a:buAutoNum type="arabicPeriod"/>
            </a:pPr>
            <a:r>
              <a:rPr lang="en-US" sz="4100" dirty="0">
                <a:solidFill>
                  <a:schemeClr val="bg1"/>
                </a:solidFill>
              </a:rPr>
              <a:t>The tribes of God’s people were not unified behind D. Jesus said it best: “if a house be divided against itself, that house cannot stand.” Mark 3:25. Unity!</a:t>
            </a:r>
          </a:p>
        </p:txBody>
      </p:sp>
    </p:spTree>
    <p:extLst>
      <p:ext uri="{BB962C8B-B14F-4D97-AF65-F5344CB8AC3E}">
        <p14:creationId xmlns:p14="http://schemas.microsoft.com/office/powerpoint/2010/main" val="8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20: The King Returns</a:t>
            </a:r>
          </a:p>
        </p:txBody>
      </p:sp>
    </p:spTree>
    <p:extLst>
      <p:ext uri="{BB962C8B-B14F-4D97-AF65-F5344CB8AC3E}">
        <p14:creationId xmlns:p14="http://schemas.microsoft.com/office/powerpoint/2010/main" val="302964910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The King Returns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The happiness of D’s homecoming is overshadowed by a new rebellion.</a:t>
            </a:r>
          </a:p>
          <a:p>
            <a:r>
              <a:rPr lang="en-US" sz="5000" dirty="0">
                <a:solidFill>
                  <a:schemeClr val="bg1"/>
                </a:solidFill>
              </a:rPr>
              <a:t>We see the results of D’s rash and unwise decisions.</a:t>
            </a:r>
          </a:p>
        </p:txBody>
      </p:sp>
    </p:spTree>
    <p:extLst>
      <p:ext uri="{BB962C8B-B14F-4D97-AF65-F5344CB8AC3E}">
        <p14:creationId xmlns:p14="http://schemas.microsoft.com/office/powerpoint/2010/main" val="29950876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Homecoming						    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trumpet: here blown to start a rebellion; later (22) to end hostilities. Today: reveille and taps.</a:t>
            </a:r>
          </a:p>
          <a:p>
            <a:r>
              <a:rPr lang="en-US" sz="5000" dirty="0">
                <a:solidFill>
                  <a:schemeClr val="bg1"/>
                </a:solidFill>
              </a:rPr>
              <a:t>Sheba’s actions result of the events at the end of Ch. 19. Sheba’s mercy lasted longer than his rebellion.</a:t>
            </a:r>
          </a:p>
          <a:p>
            <a:r>
              <a:rPr lang="en-US" sz="5000" dirty="0">
                <a:solidFill>
                  <a:schemeClr val="bg1"/>
                </a:solidFill>
              </a:rPr>
              <a:t>2: all the men: Northern Ten Tribes that complained. Lit. from following D to Sheba. </a:t>
            </a:r>
          </a:p>
        </p:txBody>
      </p:sp>
    </p:spTree>
    <p:extLst>
      <p:ext uri="{BB962C8B-B14F-4D97-AF65-F5344CB8AC3E}">
        <p14:creationId xmlns:p14="http://schemas.microsoft.com/office/powerpoint/2010/main" val="25284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Homecoming						    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returned with his Judean escort to find all of Israel in open rebellion.</a:t>
            </a:r>
          </a:p>
          <a:p>
            <a:r>
              <a:rPr lang="en-US" sz="5000" dirty="0">
                <a:solidFill>
                  <a:schemeClr val="bg1"/>
                </a:solidFill>
              </a:rPr>
              <a:t>3: providing here nothing more than that of the average prisoner.</a:t>
            </a:r>
          </a:p>
        </p:txBody>
      </p:sp>
    </p:spTree>
    <p:extLst>
      <p:ext uri="{BB962C8B-B14F-4D97-AF65-F5344CB8AC3E}">
        <p14:creationId xmlns:p14="http://schemas.microsoft.com/office/powerpoint/2010/main" val="257721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Murder							       4-13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Nephew of D, son of D’s sister Abigail, father was an Ishmaelite, 1C 2:13-17. Should be an easy first assignment for </a:t>
            </a:r>
            <a:r>
              <a:rPr lang="en-US" sz="5000" dirty="0" err="1">
                <a:solidFill>
                  <a:schemeClr val="bg1"/>
                </a:solidFill>
              </a:rPr>
              <a:t>Amasa</a:t>
            </a:r>
            <a:r>
              <a:rPr lang="en-US" sz="5000" dirty="0">
                <a:solidFill>
                  <a:schemeClr val="bg1"/>
                </a:solidFill>
              </a:rPr>
              <a:t>.</a:t>
            </a:r>
          </a:p>
          <a:p>
            <a:r>
              <a:rPr lang="en-US" sz="5000" dirty="0">
                <a:solidFill>
                  <a:schemeClr val="bg1"/>
                </a:solidFill>
              </a:rPr>
              <a:t>5: why the delay? Willis: 1] did not see need to hurry; 2] did not know how to summon troops; 3] men of Judah lost confidence in him; D sends Abishai to get Sheba.</a:t>
            </a:r>
          </a:p>
          <a:p>
            <a:r>
              <a:rPr lang="en-US" sz="5000" dirty="0">
                <a:solidFill>
                  <a:schemeClr val="bg1"/>
                </a:solidFill>
              </a:rPr>
              <a:t>6: an insult to Joab; servants = bodyguards</a:t>
            </a:r>
          </a:p>
        </p:txBody>
      </p:sp>
    </p:spTree>
    <p:extLst>
      <p:ext uri="{BB962C8B-B14F-4D97-AF65-F5344CB8AC3E}">
        <p14:creationId xmlns:p14="http://schemas.microsoft.com/office/powerpoint/2010/main" val="2604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Murder							       4-13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7: Abishai is commander, but Joab was the real leader: soldiers had all trust in Joab.</a:t>
            </a:r>
          </a:p>
          <a:p>
            <a:r>
              <a:rPr lang="en-US" sz="5000" dirty="0">
                <a:solidFill>
                  <a:schemeClr val="bg1"/>
                </a:solidFill>
              </a:rPr>
              <a:t>8: Joab prepared for this meeting; possibly let a sword fall to trick, let him think nothing is wrong &amp; then grabbed another sword.</a:t>
            </a:r>
          </a:p>
          <a:p>
            <a:r>
              <a:rPr lang="en-US" sz="5000" dirty="0">
                <a:solidFill>
                  <a:schemeClr val="bg1"/>
                </a:solidFill>
              </a:rPr>
              <a:t>9,10: sword in left hand, probably concealed in sleeve until needed.</a:t>
            </a:r>
          </a:p>
          <a:p>
            <a:r>
              <a:rPr lang="en-US" sz="5000" dirty="0">
                <a:solidFill>
                  <a:schemeClr val="bg1"/>
                </a:solidFill>
              </a:rPr>
              <a:t>10: Joab 1</a:t>
            </a:r>
            <a:r>
              <a:rPr lang="en-US" sz="5000" baseline="30000" dirty="0">
                <a:solidFill>
                  <a:schemeClr val="bg1"/>
                </a:solidFill>
              </a:rPr>
              <a:t>st</a:t>
            </a:r>
            <a:r>
              <a:rPr lang="en-US" sz="5000" dirty="0">
                <a:solidFill>
                  <a:schemeClr val="bg1"/>
                </a:solidFill>
              </a:rPr>
              <a:t> mentioned, in control of army.</a:t>
            </a:r>
          </a:p>
        </p:txBody>
      </p:sp>
    </p:spTree>
    <p:extLst>
      <p:ext uri="{BB962C8B-B14F-4D97-AF65-F5344CB8AC3E}">
        <p14:creationId xmlns:p14="http://schemas.microsoft.com/office/powerpoint/2010/main" val="42268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Murder							       4-13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12: no wonder they all stopped; the leader of the army lay there in a pool of blood.</a:t>
            </a:r>
          </a:p>
        </p:txBody>
      </p:sp>
    </p:spTree>
    <p:extLst>
      <p:ext uri="{BB962C8B-B14F-4D97-AF65-F5344CB8AC3E}">
        <p14:creationId xmlns:p14="http://schemas.microsoft.com/office/powerpoint/2010/main" val="3095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Civil War						    12-32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23: evidently, author recalled battle 75</a:t>
            </a:r>
            <a:r>
              <a:rPr lang="en-US" sz="5000" cap="small" dirty="0">
                <a:solidFill>
                  <a:schemeClr val="bg1"/>
                </a:solidFill>
              </a:rPr>
              <a:t>yrs</a:t>
            </a:r>
            <a:r>
              <a:rPr lang="en-US" sz="5000" dirty="0">
                <a:solidFill>
                  <a:schemeClr val="bg1"/>
                </a:solidFill>
              </a:rPr>
              <a:t> after</a:t>
            </a:r>
          </a:p>
          <a:p>
            <a:r>
              <a:rPr lang="en-US" sz="5000" dirty="0">
                <a:solidFill>
                  <a:schemeClr val="bg1"/>
                </a:solidFill>
              </a:rPr>
              <a:t>24: retaliation</a:t>
            </a:r>
          </a:p>
          <a:p>
            <a:r>
              <a:rPr lang="en-US" sz="5000" dirty="0">
                <a:solidFill>
                  <a:schemeClr val="bg1"/>
                </a:solidFill>
              </a:rPr>
              <a:t>25: </a:t>
            </a:r>
            <a:r>
              <a:rPr lang="en-US" sz="5000" dirty="0" err="1">
                <a:solidFill>
                  <a:schemeClr val="bg1"/>
                </a:solidFill>
              </a:rPr>
              <a:t>Benjaminites</a:t>
            </a:r>
            <a:r>
              <a:rPr lang="en-US" sz="5000" dirty="0">
                <a:solidFill>
                  <a:schemeClr val="bg1"/>
                </a:solidFill>
              </a:rPr>
              <a:t> block A’s immediate death</a:t>
            </a:r>
          </a:p>
          <a:p>
            <a:r>
              <a:rPr lang="en-US" sz="5000" dirty="0">
                <a:solidFill>
                  <a:schemeClr val="bg1"/>
                </a:solidFill>
              </a:rPr>
              <a:t>26: A knows death is coming for him</a:t>
            </a:r>
          </a:p>
          <a:p>
            <a:r>
              <a:rPr lang="en-US" sz="5000" dirty="0">
                <a:solidFill>
                  <a:schemeClr val="bg1"/>
                </a:solidFill>
              </a:rPr>
              <a:t>27: “We would have chased you all night!”</a:t>
            </a:r>
          </a:p>
          <a:p>
            <a:r>
              <a:rPr lang="en-US" sz="5000" dirty="0">
                <a:solidFill>
                  <a:schemeClr val="bg1"/>
                </a:solidFill>
              </a:rPr>
              <a:t>28: need a funeral for Asahel; war not over!</a:t>
            </a:r>
          </a:p>
        </p:txBody>
      </p:sp>
    </p:spTree>
    <p:extLst>
      <p:ext uri="{BB962C8B-B14F-4D97-AF65-F5344CB8AC3E}">
        <p14:creationId xmlns:p14="http://schemas.microsoft.com/office/powerpoint/2010/main" val="28039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Wisdom							    14-22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14: Sheba rallied no on but kinfolk; Abel (city): extreme N boundary of Israel; DeHoff: supposed to be capital of Abilene in Lk. 3:1.</a:t>
            </a:r>
          </a:p>
          <a:p>
            <a:r>
              <a:rPr lang="en-US" sz="5000" dirty="0">
                <a:solidFill>
                  <a:schemeClr val="bg1"/>
                </a:solidFill>
              </a:rPr>
              <a:t>16: woman: probably prophetess and a witch; she is credited with ending the rebellion and saving the city from destruction.</a:t>
            </a:r>
          </a:p>
        </p:txBody>
      </p:sp>
    </p:spTree>
    <p:extLst>
      <p:ext uri="{BB962C8B-B14F-4D97-AF65-F5344CB8AC3E}">
        <p14:creationId xmlns:p14="http://schemas.microsoft.com/office/powerpoint/2010/main" val="5594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4. List								    23-26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This closes the history of D’s reign. Ch. 21-24 form an appendix.</a:t>
            </a:r>
          </a:p>
          <a:p>
            <a:r>
              <a:rPr lang="en-US" sz="5000" dirty="0">
                <a:solidFill>
                  <a:schemeClr val="bg1"/>
                </a:solidFill>
              </a:rPr>
              <a:t>23: Joab seized control through murder. D knew the kind of man Joab was, but he needed that kind of leader right then.</a:t>
            </a:r>
          </a:p>
          <a:p>
            <a:r>
              <a:rPr lang="en-US" sz="5000" dirty="0">
                <a:solidFill>
                  <a:schemeClr val="bg1"/>
                </a:solidFill>
              </a:rPr>
              <a:t>Forced labor is not used in 8:16-18 but it is used here.</a:t>
            </a:r>
          </a:p>
        </p:txBody>
      </p:sp>
    </p:spTree>
    <p:extLst>
      <p:ext uri="{BB962C8B-B14F-4D97-AF65-F5344CB8AC3E}">
        <p14:creationId xmlns:p14="http://schemas.microsoft.com/office/powerpoint/2010/main" val="21338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4. List								    23-26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26: priest: an official in gov’t, not an actual priest</a:t>
            </a:r>
          </a:p>
          <a:p>
            <a:r>
              <a:rPr lang="en-US" sz="5000" dirty="0">
                <a:solidFill>
                  <a:schemeClr val="bg1"/>
                </a:solidFill>
              </a:rPr>
              <a:t>D never forgave Joab for Absalom’s murder; yet Joab must be recognized as the military architect and for sustaining D’s throne. </a:t>
            </a:r>
          </a:p>
        </p:txBody>
      </p:sp>
    </p:spTree>
    <p:extLst>
      <p:ext uri="{BB962C8B-B14F-4D97-AF65-F5344CB8AC3E}">
        <p14:creationId xmlns:p14="http://schemas.microsoft.com/office/powerpoint/2010/main" val="75020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D finally had a wonderful homecoming to Jerusalem when the coast was clear. Christians can always have the opportunity to “return home” by repenting of their sins. </a:t>
            </a:r>
          </a:p>
          <a:p>
            <a:pPr marL="914400" indent="-914400">
              <a:buFont typeface="+mj-lt"/>
              <a:buAutoNum type="arabicPeriod"/>
            </a:pPr>
            <a:r>
              <a:rPr lang="en-US" sz="4100" dirty="0">
                <a:solidFill>
                  <a:schemeClr val="bg1"/>
                </a:solidFill>
              </a:rPr>
              <a:t>Joab was angered at </a:t>
            </a:r>
            <a:r>
              <a:rPr lang="en-US" sz="4100" dirty="0" err="1">
                <a:solidFill>
                  <a:schemeClr val="bg1"/>
                </a:solidFill>
              </a:rPr>
              <a:t>Amasa</a:t>
            </a:r>
            <a:r>
              <a:rPr lang="en-US" sz="4100" dirty="0">
                <a:solidFill>
                  <a:schemeClr val="bg1"/>
                </a:solidFill>
              </a:rPr>
              <a:t> for being the new commander of the Army; to fix his problem, he murdered </a:t>
            </a:r>
            <a:r>
              <a:rPr lang="en-US" sz="4100" dirty="0" err="1">
                <a:solidFill>
                  <a:schemeClr val="bg1"/>
                </a:solidFill>
              </a:rPr>
              <a:t>Amasa</a:t>
            </a:r>
            <a:r>
              <a:rPr lang="en-US" sz="4100" dirty="0">
                <a:solidFill>
                  <a:schemeClr val="bg1"/>
                </a:solidFill>
              </a:rPr>
              <a:t>. Murder never fixes a problem!</a:t>
            </a:r>
          </a:p>
          <a:p>
            <a:pPr marL="914400" indent="-914400">
              <a:buFont typeface="+mj-lt"/>
              <a:buAutoNum type="arabicPeriod"/>
            </a:pPr>
            <a:r>
              <a:rPr lang="en-US" sz="4100" dirty="0">
                <a:solidFill>
                  <a:schemeClr val="bg1"/>
                </a:solidFill>
              </a:rPr>
              <a:t>Joab acted like a friend when he saw </a:t>
            </a:r>
            <a:r>
              <a:rPr lang="en-US" sz="4100" dirty="0" err="1">
                <a:solidFill>
                  <a:schemeClr val="bg1"/>
                </a:solidFill>
              </a:rPr>
              <a:t>Amasa</a:t>
            </a:r>
            <a:r>
              <a:rPr lang="en-US" sz="4100" dirty="0">
                <a:solidFill>
                  <a:schemeClr val="bg1"/>
                </a:solidFill>
              </a:rPr>
              <a:t>. Jesus was betrayed by a friend. Today, Satan will try any way to deceive and destroy us. </a:t>
            </a:r>
          </a:p>
        </p:txBody>
      </p:sp>
    </p:spTree>
    <p:extLst>
      <p:ext uri="{BB962C8B-B14F-4D97-AF65-F5344CB8AC3E}">
        <p14:creationId xmlns:p14="http://schemas.microsoft.com/office/powerpoint/2010/main" val="113063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6000" dirty="0">
                <a:solidFill>
                  <a:schemeClr val="bg1"/>
                </a:solidFill>
              </a:rPr>
              <a:t>Ch. 21: Lives Squandered &amp; Salvaged</a:t>
            </a:r>
          </a:p>
        </p:txBody>
      </p:sp>
    </p:spTree>
    <p:extLst>
      <p:ext uri="{BB962C8B-B14F-4D97-AF65-F5344CB8AC3E}">
        <p14:creationId xmlns:p14="http://schemas.microsoft.com/office/powerpoint/2010/main" val="34733006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Lives Squandered and Salvaged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a:t>
            </a:r>
            <a:r>
              <a:rPr lang="en-US" sz="5000" baseline="30000" dirty="0">
                <a:solidFill>
                  <a:schemeClr val="bg1"/>
                </a:solidFill>
              </a:rPr>
              <a:t>rd</a:t>
            </a:r>
            <a:r>
              <a:rPr lang="en-US" sz="5000" dirty="0">
                <a:solidFill>
                  <a:schemeClr val="bg1"/>
                </a:solidFill>
              </a:rPr>
              <a:t> part of the book:</a:t>
            </a:r>
          </a:p>
          <a:p>
            <a:pPr lvl="1"/>
            <a:r>
              <a:rPr lang="en-US" sz="4600" dirty="0">
                <a:solidFill>
                  <a:schemeClr val="bg1"/>
                </a:solidFill>
              </a:rPr>
              <a:t>Ch. 1-10 – successes</a:t>
            </a:r>
          </a:p>
          <a:p>
            <a:pPr lvl="1"/>
            <a:r>
              <a:rPr lang="en-US" sz="4600" dirty="0">
                <a:solidFill>
                  <a:schemeClr val="bg1"/>
                </a:solidFill>
              </a:rPr>
              <a:t>Ch. 11-20 – sins</a:t>
            </a:r>
          </a:p>
          <a:p>
            <a:pPr lvl="1"/>
            <a:r>
              <a:rPr lang="en-US" sz="4600" dirty="0">
                <a:solidFill>
                  <a:schemeClr val="bg1"/>
                </a:solidFill>
              </a:rPr>
              <a:t>Ch. 21-24 – things pertaining to the reign of D</a:t>
            </a:r>
          </a:p>
          <a:p>
            <a:r>
              <a:rPr lang="en-US" sz="5000" dirty="0">
                <a:solidFill>
                  <a:schemeClr val="bg1"/>
                </a:solidFill>
              </a:rPr>
              <a:t>These chapters form an appendix if you will – not necessarily in order.</a:t>
            </a:r>
          </a:p>
        </p:txBody>
      </p:sp>
    </p:spTree>
    <p:extLst>
      <p:ext uri="{BB962C8B-B14F-4D97-AF65-F5344CB8AC3E}">
        <p14:creationId xmlns:p14="http://schemas.microsoft.com/office/powerpoint/2010/main" val="117731174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Famine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another shameful section: why wait 3 years? Saul thought Joshua 9:24 still in effect regarding eradicating Gibeonites; Saul wantonly violated</a:t>
            </a:r>
          </a:p>
          <a:p>
            <a:r>
              <a:rPr lang="en-US" sz="5000" dirty="0">
                <a:solidFill>
                  <a:schemeClr val="bg1"/>
                </a:solidFill>
              </a:rPr>
              <a:t>2: D made the same mistake Joshua made by not seeking the Lord, Joshua 9:14. Pagans never give a correct answer.</a:t>
            </a:r>
          </a:p>
          <a:p>
            <a:r>
              <a:rPr lang="en-US" sz="5000" dirty="0">
                <a:solidFill>
                  <a:schemeClr val="bg1"/>
                </a:solidFill>
              </a:rPr>
              <a:t>3: not doing God’s command on this answer.</a:t>
            </a:r>
          </a:p>
        </p:txBody>
      </p:sp>
    </p:spTree>
    <p:extLst>
      <p:ext uri="{BB962C8B-B14F-4D97-AF65-F5344CB8AC3E}">
        <p14:creationId xmlns:p14="http://schemas.microsoft.com/office/powerpoint/2010/main" val="232382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Famine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6: hang: not exactly known: some brutal, inhuman punishment common among the heathen; left bodies exposed (Coffman</a:t>
            </a:r>
            <a:r>
              <a:rPr lang="en-US" sz="5000" dirty="0">
                <a:solidFill>
                  <a:schemeClr val="bg1"/>
                </a:solidFill>
                <a:sym typeface="Wingdings" panose="05000000000000000000" pitchFamily="2" charset="2"/>
              </a:rPr>
              <a:t>:) from March 21</a:t>
            </a:r>
            <a:r>
              <a:rPr lang="en-US" sz="5000" baseline="30000" dirty="0">
                <a:solidFill>
                  <a:schemeClr val="bg1"/>
                </a:solidFill>
                <a:sym typeface="Wingdings" panose="05000000000000000000" pitchFamily="2" charset="2"/>
              </a:rPr>
              <a:t>st</a:t>
            </a:r>
            <a:r>
              <a:rPr lang="en-US" sz="5000" dirty="0">
                <a:solidFill>
                  <a:schemeClr val="bg1"/>
                </a:solidFill>
                <a:sym typeface="Wingdings" panose="05000000000000000000" pitchFamily="2" charset="2"/>
              </a:rPr>
              <a:t> to autumn rains, violating Dt. 21:22-23.</a:t>
            </a:r>
          </a:p>
          <a:p>
            <a:r>
              <a:rPr lang="en-US" sz="5000" dirty="0">
                <a:solidFill>
                  <a:schemeClr val="bg1"/>
                </a:solidFill>
                <a:sym typeface="Wingdings" panose="05000000000000000000" pitchFamily="2" charset="2"/>
              </a:rPr>
              <a:t>Very stupid request as they were in a period of perpetual slavery – why not request that to end? Only 7 (complete) signifies a token.</a:t>
            </a:r>
            <a:endParaRPr lang="en-US" sz="5000" dirty="0">
              <a:solidFill>
                <a:schemeClr val="bg1"/>
              </a:solidFill>
            </a:endParaRPr>
          </a:p>
        </p:txBody>
      </p:sp>
    </p:spTree>
    <p:extLst>
      <p:ext uri="{BB962C8B-B14F-4D97-AF65-F5344CB8AC3E}">
        <p14:creationId xmlns:p14="http://schemas.microsoft.com/office/powerpoint/2010/main" val="231677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Famine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8: </a:t>
            </a:r>
            <a:r>
              <a:rPr lang="en-US" sz="5000" dirty="0" err="1">
                <a:solidFill>
                  <a:schemeClr val="bg1"/>
                </a:solidFill>
              </a:rPr>
              <a:t>Rizpah</a:t>
            </a:r>
            <a:r>
              <a:rPr lang="en-US" sz="5000" dirty="0">
                <a:solidFill>
                  <a:schemeClr val="bg1"/>
                </a:solidFill>
              </a:rPr>
              <a:t>: one of Saul’s concubines (2S 3:7-11); had a son also named Mephibosheth.</a:t>
            </a:r>
          </a:p>
          <a:p>
            <a:r>
              <a:rPr lang="en-US" sz="5000" dirty="0">
                <a:solidFill>
                  <a:schemeClr val="bg1"/>
                </a:solidFill>
              </a:rPr>
              <a:t>Merab instead of Michal.</a:t>
            </a:r>
          </a:p>
          <a:p>
            <a:r>
              <a:rPr lang="en-US" sz="5000" dirty="0">
                <a:solidFill>
                  <a:schemeClr val="bg1"/>
                </a:solidFill>
              </a:rPr>
              <a:t>Different Barzillai.</a:t>
            </a:r>
          </a:p>
          <a:p>
            <a:r>
              <a:rPr lang="en-US" sz="5000" dirty="0">
                <a:solidFill>
                  <a:schemeClr val="bg1"/>
                </a:solidFill>
              </a:rPr>
              <a:t>9: mercifully not given details; God never requested these 7 to be killed. Clarke identified this as the Vernal Equinox wheat harvest. Begins at Pentecost.</a:t>
            </a:r>
          </a:p>
        </p:txBody>
      </p:sp>
    </p:spTree>
    <p:extLst>
      <p:ext uri="{BB962C8B-B14F-4D97-AF65-F5344CB8AC3E}">
        <p14:creationId xmlns:p14="http://schemas.microsoft.com/office/powerpoint/2010/main" val="42845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Guarding						    10-14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 greater example of motherly love found on any page of literature. Rudyard Kipling: </a:t>
            </a:r>
          </a:p>
          <a:p>
            <a:r>
              <a:rPr lang="en-US" sz="5000" dirty="0">
                <a:solidFill>
                  <a:schemeClr val="bg1"/>
                </a:solidFill>
              </a:rPr>
              <a:t>If I were hanged on the highest hill,</a:t>
            </a:r>
            <a:br>
              <a:rPr lang="en-US" sz="5000" dirty="0">
                <a:solidFill>
                  <a:schemeClr val="bg1"/>
                </a:solidFill>
              </a:rPr>
            </a:br>
            <a:r>
              <a:rPr lang="en-US" sz="5000" dirty="0">
                <a:solidFill>
                  <a:schemeClr val="bg1"/>
                </a:solidFill>
              </a:rPr>
              <a:t>Mother o' mine, O mother o' mine!</a:t>
            </a:r>
            <a:br>
              <a:rPr lang="en-US" sz="5000" dirty="0">
                <a:solidFill>
                  <a:schemeClr val="bg1"/>
                </a:solidFill>
              </a:rPr>
            </a:br>
            <a:r>
              <a:rPr lang="en-US" sz="5000" dirty="0">
                <a:solidFill>
                  <a:schemeClr val="bg1"/>
                </a:solidFill>
              </a:rPr>
              <a:t>I know whose love would follow me still,</a:t>
            </a:r>
            <a:br>
              <a:rPr lang="en-US" sz="5000" dirty="0">
                <a:solidFill>
                  <a:schemeClr val="bg1"/>
                </a:solidFill>
              </a:rPr>
            </a:br>
            <a:r>
              <a:rPr lang="en-US" sz="5000" dirty="0">
                <a:solidFill>
                  <a:schemeClr val="bg1"/>
                </a:solidFill>
              </a:rPr>
              <a:t>Mother o' mine, O mother o' mine!</a:t>
            </a:r>
          </a:p>
          <a:p>
            <a:r>
              <a:rPr lang="en-US" sz="5000" dirty="0">
                <a:solidFill>
                  <a:schemeClr val="bg1"/>
                </a:solidFill>
              </a:rPr>
              <a:t>10: rains usually came late Nov./early Dec., a 6-month vigil over the bodies.</a:t>
            </a:r>
          </a:p>
        </p:txBody>
      </p:sp>
    </p:spTree>
    <p:extLst>
      <p:ext uri="{BB962C8B-B14F-4D97-AF65-F5344CB8AC3E}">
        <p14:creationId xmlns:p14="http://schemas.microsoft.com/office/powerpoint/2010/main" val="40274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Civil War						    12-32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29: both ordered all night march: A for distance; Joab to find A; Hebron 14</a:t>
            </a:r>
            <a:r>
              <a:rPr lang="en-US" sz="5000" cap="small" dirty="0">
                <a:solidFill>
                  <a:schemeClr val="bg1"/>
                </a:solidFill>
              </a:rPr>
              <a:t>mi </a:t>
            </a:r>
            <a:r>
              <a:rPr lang="en-US" sz="5000" dirty="0">
                <a:solidFill>
                  <a:schemeClr val="bg1"/>
                </a:solidFill>
              </a:rPr>
              <a:t>N of Bethlehem, roughly </a:t>
            </a:r>
            <a:r>
              <a:rPr lang="en-US" sz="5000" cap="small" dirty="0">
                <a:solidFill>
                  <a:schemeClr val="bg1"/>
                </a:solidFill>
              </a:rPr>
              <a:t>26mi</a:t>
            </a:r>
            <a:r>
              <a:rPr lang="en-US" sz="5000" dirty="0">
                <a:solidFill>
                  <a:schemeClr val="bg1"/>
                </a:solidFill>
              </a:rPr>
              <a:t> each [</a:t>
            </a:r>
            <a:r>
              <a:rPr lang="en-US" sz="5000" i="1" dirty="0">
                <a:solidFill>
                  <a:schemeClr val="bg1"/>
                </a:solidFill>
              </a:rPr>
              <a:t>Smith</a:t>
            </a:r>
            <a:r>
              <a:rPr lang="en-US" sz="5000" dirty="0">
                <a:solidFill>
                  <a:schemeClr val="bg1"/>
                </a:solidFill>
              </a:rPr>
              <a:t>]; plain/Arabah – 3000</a:t>
            </a:r>
            <a:r>
              <a:rPr lang="en-US" sz="5000" cap="small" dirty="0">
                <a:solidFill>
                  <a:schemeClr val="bg1"/>
                </a:solidFill>
              </a:rPr>
              <a:t>ft</a:t>
            </a:r>
            <a:r>
              <a:rPr lang="en-US" sz="5000" dirty="0">
                <a:solidFill>
                  <a:schemeClr val="bg1"/>
                </a:solidFill>
              </a:rPr>
              <a:t> below mountains</a:t>
            </a:r>
          </a:p>
          <a:p>
            <a:r>
              <a:rPr lang="en-US" sz="5000" dirty="0">
                <a:solidFill>
                  <a:schemeClr val="bg1"/>
                </a:solidFill>
              </a:rPr>
              <a:t>32: no name recorded of father</a:t>
            </a:r>
          </a:p>
          <a:p>
            <a:endParaRPr lang="en-US" sz="5000" dirty="0">
              <a:solidFill>
                <a:schemeClr val="bg1"/>
              </a:solidFill>
            </a:endParaRPr>
          </a:p>
        </p:txBody>
      </p:sp>
    </p:spTree>
    <p:extLst>
      <p:ext uri="{BB962C8B-B14F-4D97-AF65-F5344CB8AC3E}">
        <p14:creationId xmlns:p14="http://schemas.microsoft.com/office/powerpoint/2010/main" val="26957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Guarding						    10-14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“The bones of the hanged” may mean actual bones or a euphemism for the decaying bodies.</a:t>
            </a:r>
          </a:p>
        </p:txBody>
      </p:sp>
    </p:spTree>
    <p:extLst>
      <p:ext uri="{BB962C8B-B14F-4D97-AF65-F5344CB8AC3E}">
        <p14:creationId xmlns:p14="http://schemas.microsoft.com/office/powerpoint/2010/main" val="15540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Safety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Exact timing is unknown. Josephus said D was covered by the shield as Abishai slew the giant.</a:t>
            </a:r>
          </a:p>
          <a:p>
            <a:r>
              <a:rPr lang="en-US" sz="5000" dirty="0">
                <a:solidFill>
                  <a:schemeClr val="bg1"/>
                </a:solidFill>
              </a:rPr>
              <a:t>16: 300 shekels of bronze: 7.5-8lbs</a:t>
            </a:r>
          </a:p>
          <a:p>
            <a:r>
              <a:rPr lang="en-US" sz="5000" dirty="0">
                <a:solidFill>
                  <a:schemeClr val="bg1"/>
                </a:solidFill>
              </a:rPr>
              <a:t>Giants: people who inhabited Canaan in pre-Israelite times.</a:t>
            </a:r>
          </a:p>
        </p:txBody>
      </p:sp>
    </p:spTree>
    <p:extLst>
      <p:ext uri="{BB962C8B-B14F-4D97-AF65-F5344CB8AC3E}">
        <p14:creationId xmlns:p14="http://schemas.microsoft.com/office/powerpoint/2010/main" val="347959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Safety							    15-22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19: contradiction? NO. 1] 1C 20:5 states that Elhanan slew </a:t>
            </a:r>
            <a:r>
              <a:rPr lang="en-US" sz="5000" dirty="0" err="1">
                <a:solidFill>
                  <a:schemeClr val="bg1"/>
                </a:solidFill>
              </a:rPr>
              <a:t>Lahmi</a:t>
            </a:r>
            <a:r>
              <a:rPr lang="en-US" sz="5000" dirty="0">
                <a:solidFill>
                  <a:schemeClr val="bg1"/>
                </a:solidFill>
              </a:rPr>
              <a:t> the brother of Goliath; 2] Elhanan &amp; D could be the name of the same people [Solomon/Jedidiah]; 3] Goliath could be a name worn my more than one giant or the name of a certain type of soldier.</a:t>
            </a:r>
          </a:p>
          <a:p>
            <a:r>
              <a:rPr lang="en-US" sz="5000" dirty="0">
                <a:solidFill>
                  <a:schemeClr val="bg1"/>
                </a:solidFill>
              </a:rPr>
              <a:t>22: significant D is the mentioned as the one who killed giants – in harmony with 1S 17.</a:t>
            </a:r>
          </a:p>
        </p:txBody>
      </p:sp>
    </p:spTree>
    <p:extLst>
      <p:ext uri="{BB962C8B-B14F-4D97-AF65-F5344CB8AC3E}">
        <p14:creationId xmlns:p14="http://schemas.microsoft.com/office/powerpoint/2010/main" val="33482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When trying to figure out what to do, the thing to never do is consult the enemy. We should always enquire with God’s commands.</a:t>
            </a:r>
          </a:p>
          <a:p>
            <a:pPr marL="914400" indent="-914400">
              <a:buFont typeface="+mj-lt"/>
              <a:buAutoNum type="arabicPeriod"/>
            </a:pPr>
            <a:r>
              <a:rPr lang="en-US" sz="4100" dirty="0" err="1">
                <a:solidFill>
                  <a:schemeClr val="bg1"/>
                </a:solidFill>
              </a:rPr>
              <a:t>Rizpah’s</a:t>
            </a:r>
            <a:r>
              <a:rPr lang="en-US" sz="4100" dirty="0">
                <a:solidFill>
                  <a:schemeClr val="bg1"/>
                </a:solidFill>
              </a:rPr>
              <a:t> love teaches us today the true extent of a mother’s love. Do we love anyone to this degree?</a:t>
            </a:r>
          </a:p>
          <a:p>
            <a:pPr marL="914400" indent="-914400">
              <a:buFont typeface="+mj-lt"/>
              <a:buAutoNum type="arabicPeriod"/>
            </a:pPr>
            <a:r>
              <a:rPr lang="en-US" sz="4100" dirty="0">
                <a:solidFill>
                  <a:schemeClr val="bg1"/>
                </a:solidFill>
              </a:rPr>
              <a:t>“Scholars” are looking for any excuse to claim the Bible contradicts itself. Yet under careful examination there is no contradiction. No other book could be written over 1600 years, with 40 authors on 3 continents and never contradict itself!</a:t>
            </a:r>
          </a:p>
        </p:txBody>
      </p:sp>
    </p:spTree>
    <p:extLst>
      <p:ext uri="{BB962C8B-B14F-4D97-AF65-F5344CB8AC3E}">
        <p14:creationId xmlns:p14="http://schemas.microsoft.com/office/powerpoint/2010/main" val="248549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22: Verse of Victory</a:t>
            </a:r>
          </a:p>
        </p:txBody>
      </p:sp>
    </p:spTree>
    <p:extLst>
      <p:ext uri="{BB962C8B-B14F-4D97-AF65-F5344CB8AC3E}">
        <p14:creationId xmlns:p14="http://schemas.microsoft.com/office/powerpoint/2010/main" val="85856811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Verse of Victory</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Almost word-for-word recounting of Psalm 18 – a few changes.</a:t>
            </a:r>
          </a:p>
          <a:p>
            <a:r>
              <a:rPr lang="en-US" sz="5000" dirty="0">
                <a:solidFill>
                  <a:schemeClr val="bg1"/>
                </a:solidFill>
              </a:rPr>
              <a:t>The Psalms are a great personal look at OT events.</a:t>
            </a:r>
          </a:p>
          <a:p>
            <a:r>
              <a:rPr lang="en-US" sz="5000" dirty="0">
                <a:solidFill>
                  <a:schemeClr val="bg1"/>
                </a:solidFill>
              </a:rPr>
              <a:t>Let us look at the Psalm for this lesson!</a:t>
            </a:r>
          </a:p>
        </p:txBody>
      </p:sp>
    </p:spTree>
    <p:extLst>
      <p:ext uri="{BB962C8B-B14F-4D97-AF65-F5344CB8AC3E}">
        <p14:creationId xmlns:p14="http://schemas.microsoft.com/office/powerpoint/2010/main" val="369716330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22 || Psalm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 praise and acknowledgment of divine protection, strong military language; 8 metaphors praise God’s sufficiency.</a:t>
            </a:r>
          </a:p>
          <a:p>
            <a:r>
              <a:rPr lang="en-US" sz="5000" dirty="0">
                <a:solidFill>
                  <a:schemeClr val="bg1"/>
                </a:solidFill>
              </a:rPr>
              <a:t>4-5: remembering times when he was in great danger; think of Jonah (2:2)</a:t>
            </a:r>
          </a:p>
          <a:p>
            <a:r>
              <a:rPr lang="en-US" sz="5000" dirty="0">
                <a:solidFill>
                  <a:schemeClr val="bg1"/>
                </a:solidFill>
              </a:rPr>
              <a:t>Prayed – temple of God in the heavens</a:t>
            </a:r>
          </a:p>
          <a:p>
            <a:r>
              <a:rPr lang="en-US" sz="5000" dirty="0">
                <a:solidFill>
                  <a:schemeClr val="bg1"/>
                </a:solidFill>
              </a:rPr>
              <a:t>7-15: God coming to his rescue like an earthquake, volcano, storm from Heaven.</a:t>
            </a:r>
          </a:p>
        </p:txBody>
      </p:sp>
    </p:spTree>
    <p:extLst>
      <p:ext uri="{BB962C8B-B14F-4D97-AF65-F5344CB8AC3E}">
        <p14:creationId xmlns:p14="http://schemas.microsoft.com/office/powerpoint/2010/main" val="3284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22 || Psalm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16-19: D’s deliverance; channels of water: reminiscent of the Exodus</a:t>
            </a:r>
          </a:p>
          <a:p>
            <a:r>
              <a:rPr lang="en-US" sz="5000" dirty="0">
                <a:solidFill>
                  <a:schemeClr val="bg1"/>
                </a:solidFill>
              </a:rPr>
              <a:t>20-24: D’s part; he was a man of God; Js. 5:16</a:t>
            </a:r>
          </a:p>
          <a:p>
            <a:r>
              <a:rPr lang="en-US" sz="5000" dirty="0">
                <a:solidFill>
                  <a:schemeClr val="bg1"/>
                </a:solidFill>
              </a:rPr>
              <a:t>Constantly on guard from a particular sin.</a:t>
            </a:r>
          </a:p>
          <a:p>
            <a:r>
              <a:rPr lang="en-US" sz="5000" dirty="0">
                <a:solidFill>
                  <a:schemeClr val="bg1"/>
                </a:solidFill>
              </a:rPr>
              <a:t>25-27: D sings of the just nature of God</a:t>
            </a:r>
          </a:p>
          <a:p>
            <a:r>
              <a:rPr lang="en-US" sz="5000" dirty="0">
                <a:solidFill>
                  <a:schemeClr val="bg1"/>
                </a:solidFill>
              </a:rPr>
              <a:t>28-42: what D had done with God’s help; initially mostly defiance &amp; deliverance from danger; D mostly on offence. </a:t>
            </a:r>
          </a:p>
        </p:txBody>
      </p:sp>
    </p:spTree>
    <p:extLst>
      <p:ext uri="{BB962C8B-B14F-4D97-AF65-F5344CB8AC3E}">
        <p14:creationId xmlns:p14="http://schemas.microsoft.com/office/powerpoint/2010/main" val="38542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22 || Psalm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28: cf. 2S 21:17</a:t>
            </a:r>
          </a:p>
          <a:p>
            <a:r>
              <a:rPr lang="en-US" sz="5000" dirty="0">
                <a:solidFill>
                  <a:schemeClr val="bg1"/>
                </a:solidFill>
              </a:rPr>
              <a:t>Hind: roe: sure-footedness &amp; swiftness</a:t>
            </a:r>
          </a:p>
          <a:p>
            <a:r>
              <a:rPr lang="en-US" sz="5000" dirty="0">
                <a:solidFill>
                  <a:schemeClr val="bg1"/>
                </a:solidFill>
              </a:rPr>
              <a:t>35: God has taught D the skills &amp; abilities to wage war; and has saved him, upheld him, and made him great.</a:t>
            </a:r>
          </a:p>
          <a:p>
            <a:r>
              <a:rPr lang="en-US" sz="5000" dirty="0">
                <a:solidFill>
                  <a:schemeClr val="bg1"/>
                </a:solidFill>
              </a:rPr>
              <a:t>36: enlarged steps to keep him from falling</a:t>
            </a:r>
          </a:p>
          <a:p>
            <a:r>
              <a:rPr lang="en-US" sz="5000" dirty="0">
                <a:solidFill>
                  <a:schemeClr val="bg1"/>
                </a:solidFill>
              </a:rPr>
              <a:t>41: enemy cried out to the </a:t>
            </a:r>
            <a:r>
              <a:rPr lang="en-US" sz="5000" cap="small" dirty="0">
                <a:solidFill>
                  <a:schemeClr val="bg1"/>
                </a:solidFill>
              </a:rPr>
              <a:t>Lord</a:t>
            </a:r>
            <a:r>
              <a:rPr lang="en-US" sz="5000" dirty="0">
                <a:solidFill>
                  <a:schemeClr val="bg1"/>
                </a:solidFill>
              </a:rPr>
              <a:t> &amp; He did not hear!</a:t>
            </a:r>
          </a:p>
        </p:txBody>
      </p:sp>
    </p:spTree>
    <p:extLst>
      <p:ext uri="{BB962C8B-B14F-4D97-AF65-F5344CB8AC3E}">
        <p14:creationId xmlns:p14="http://schemas.microsoft.com/office/powerpoint/2010/main" val="40462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22 || Psalm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43-45: because of his military success, he was able to reign over the heathen.</a:t>
            </a:r>
          </a:p>
          <a:p>
            <a:r>
              <a:rPr lang="en-US" sz="5000" dirty="0">
                <a:solidFill>
                  <a:schemeClr val="bg1"/>
                </a:solidFill>
              </a:rPr>
              <a:t>46-50: ends as it began with praise to God</a:t>
            </a:r>
          </a:p>
          <a:p>
            <a:r>
              <a:rPr lang="en-US" sz="5000" dirty="0">
                <a:solidFill>
                  <a:schemeClr val="bg1"/>
                </a:solidFill>
              </a:rPr>
              <a:t>His seed: Messianic.</a:t>
            </a:r>
          </a:p>
        </p:txBody>
      </p:sp>
    </p:spTree>
    <p:extLst>
      <p:ext uri="{BB962C8B-B14F-4D97-AF65-F5344CB8AC3E}">
        <p14:creationId xmlns:p14="http://schemas.microsoft.com/office/powerpoint/2010/main" val="309229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We are always better off when we consult God’s Word when making decisions – it is filled with wisdom for every part of life!</a:t>
            </a:r>
          </a:p>
          <a:p>
            <a:pPr marL="914400" indent="-914400">
              <a:buFont typeface="+mj-lt"/>
              <a:buAutoNum type="arabicPeriod"/>
            </a:pPr>
            <a:r>
              <a:rPr lang="en-US" sz="4100" dirty="0">
                <a:solidFill>
                  <a:schemeClr val="bg1"/>
                </a:solidFill>
              </a:rPr>
              <a:t>Once God has issued His stance on something, it does not change – no matter how much we might wish it would. His Word is final and unchangeable.</a:t>
            </a:r>
          </a:p>
          <a:p>
            <a:pPr marL="914400" indent="-914400">
              <a:buFont typeface="+mj-lt"/>
              <a:buAutoNum type="arabicPeriod"/>
            </a:pPr>
            <a:r>
              <a:rPr lang="en-US" sz="4100" dirty="0">
                <a:solidFill>
                  <a:schemeClr val="bg1"/>
                </a:solidFill>
              </a:rPr>
              <a:t>Asahel had an opportunity to leave the battle he was in; he did not and paid dearly. We, too, always have a way out of sin – 1 Cor. 10:13</a:t>
            </a:r>
          </a:p>
        </p:txBody>
      </p:sp>
    </p:spTree>
    <p:extLst>
      <p:ext uri="{BB962C8B-B14F-4D97-AF65-F5344CB8AC3E}">
        <p14:creationId xmlns:p14="http://schemas.microsoft.com/office/powerpoint/2010/main" val="12004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Interesting Parallels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Autofit/>
          </a:bodyPr>
          <a:lstStyle/>
          <a:p>
            <a:r>
              <a:rPr lang="en-US" sz="4000" dirty="0">
                <a:solidFill>
                  <a:schemeClr val="bg1"/>
                </a:solidFill>
              </a:rPr>
              <a:t>Like D, Christ put confidence in God &amp; God delighted in Him.</a:t>
            </a:r>
          </a:p>
          <a:p>
            <a:r>
              <a:rPr lang="en-US" sz="4000" dirty="0">
                <a:solidFill>
                  <a:schemeClr val="bg1"/>
                </a:solidFill>
              </a:rPr>
              <a:t>Like D, Christ faced impending death with prayer.</a:t>
            </a:r>
          </a:p>
          <a:p>
            <a:r>
              <a:rPr lang="en-US" sz="4000" dirty="0">
                <a:solidFill>
                  <a:schemeClr val="bg1"/>
                </a:solidFill>
              </a:rPr>
              <a:t>D tells of a storm; on the cross when JC cried with a loud voice the sky was darkened.</a:t>
            </a:r>
          </a:p>
          <a:p>
            <a:r>
              <a:rPr lang="en-US" sz="4000" dirty="0">
                <a:solidFill>
                  <a:schemeClr val="bg1"/>
                </a:solidFill>
              </a:rPr>
              <a:t>D speaks of his righteousness &amp; Christ was without sin. </a:t>
            </a:r>
          </a:p>
          <a:p>
            <a:r>
              <a:rPr lang="en-US" sz="4000" dirty="0">
                <a:solidFill>
                  <a:schemeClr val="bg1"/>
                </a:solidFill>
              </a:rPr>
              <a:t>D took the offense, prevailed, and ruled; Christ prevailed when H e rose from the dead, He took offense when He sent the Gospel into all the world, and rules in His Kingdom. </a:t>
            </a:r>
          </a:p>
        </p:txBody>
      </p:sp>
    </p:spTree>
    <p:extLst>
      <p:ext uri="{BB962C8B-B14F-4D97-AF65-F5344CB8AC3E}">
        <p14:creationId xmlns:p14="http://schemas.microsoft.com/office/powerpoint/2010/main" val="33601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D knew when to give God the credit. Today, we should always give God the credit when it is due.</a:t>
            </a:r>
          </a:p>
          <a:p>
            <a:pPr marL="914400" indent="-914400">
              <a:buFont typeface="+mj-lt"/>
              <a:buAutoNum type="arabicPeriod"/>
            </a:pPr>
            <a:r>
              <a:rPr lang="en-US" sz="4100" dirty="0">
                <a:solidFill>
                  <a:schemeClr val="bg1"/>
                </a:solidFill>
              </a:rPr>
              <a:t>There is no doubt that D could not have succeeded the way he did without God’s help. We should never get too proud to seek the Lord’s help (</a:t>
            </a:r>
            <a:r>
              <a:rPr lang="en-US" sz="4100">
                <a:solidFill>
                  <a:schemeClr val="bg1"/>
                </a:solidFill>
              </a:rPr>
              <a:t>through the </a:t>
            </a:r>
            <a:r>
              <a:rPr lang="en-US" sz="4100" dirty="0">
                <a:solidFill>
                  <a:schemeClr val="bg1"/>
                </a:solidFill>
              </a:rPr>
              <a:t>Word).</a:t>
            </a:r>
          </a:p>
          <a:p>
            <a:pPr marL="914400" indent="-914400">
              <a:buFont typeface="+mj-lt"/>
              <a:buAutoNum type="arabicPeriod"/>
            </a:pPr>
            <a:r>
              <a:rPr lang="en-US" sz="4100" dirty="0">
                <a:solidFill>
                  <a:schemeClr val="bg1"/>
                </a:solidFill>
              </a:rPr>
              <a:t>Even the enemies of God’s people will call upon God for help in a pinch; however, He doesn't hear those who are contrary to Him. We must live our lives where He hears us.</a:t>
            </a:r>
          </a:p>
        </p:txBody>
      </p:sp>
    </p:spTree>
    <p:extLst>
      <p:ext uri="{BB962C8B-B14F-4D97-AF65-F5344CB8AC3E}">
        <p14:creationId xmlns:p14="http://schemas.microsoft.com/office/powerpoint/2010/main" val="42825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7200" dirty="0">
                <a:solidFill>
                  <a:schemeClr val="bg1"/>
                </a:solidFill>
              </a:rPr>
              <a:t>Ch. 23: Revelation and Roster</a:t>
            </a:r>
          </a:p>
        </p:txBody>
      </p:sp>
    </p:spTree>
    <p:extLst>
      <p:ext uri="{BB962C8B-B14F-4D97-AF65-F5344CB8AC3E}">
        <p14:creationId xmlns:p14="http://schemas.microsoft.com/office/powerpoint/2010/main" val="360002293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Revelation and Roster </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Adam Clarke: “the words of this song contain a glorious prediction of the Messiah’s kingdom and conquests, in highly poetic language.”</a:t>
            </a:r>
          </a:p>
        </p:txBody>
      </p:sp>
    </p:spTree>
    <p:extLst>
      <p:ext uri="{BB962C8B-B14F-4D97-AF65-F5344CB8AC3E}">
        <p14:creationId xmlns:p14="http://schemas.microsoft.com/office/powerpoint/2010/main" val="256250123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Revelation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statement rests upon the last sayings of Balaam, Num. 24:3,15; a further explanation of Balaam’s prophecy of the Star out of Jacob &amp; scepter of Israel. </a:t>
            </a:r>
          </a:p>
          <a:p>
            <a:r>
              <a:rPr lang="en-US" sz="5000" dirty="0">
                <a:solidFill>
                  <a:schemeClr val="bg1"/>
                </a:solidFill>
              </a:rPr>
              <a:t>2: prophetic declaration by D concerning the true King of the Kingdom of God.</a:t>
            </a:r>
          </a:p>
          <a:p>
            <a:r>
              <a:rPr lang="en-US" sz="5000" dirty="0">
                <a:solidFill>
                  <a:schemeClr val="bg1"/>
                </a:solidFill>
              </a:rPr>
              <a:t>3: “must be” is supplied; who is the just ruler over men? The Messiah Himself!</a:t>
            </a:r>
          </a:p>
        </p:txBody>
      </p:sp>
    </p:spTree>
    <p:extLst>
      <p:ext uri="{BB962C8B-B14F-4D97-AF65-F5344CB8AC3E}">
        <p14:creationId xmlns:p14="http://schemas.microsoft.com/office/powerpoint/2010/main" val="17618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Revelation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 like the light of the morning, Malachi 4:2.</a:t>
            </a:r>
          </a:p>
          <a:p>
            <a:r>
              <a:rPr lang="en-US" sz="5000" dirty="0">
                <a:solidFill>
                  <a:schemeClr val="bg1"/>
                </a:solidFill>
              </a:rPr>
              <a:t>5-9: everlasting covenant – not a Davidic line but the coming Messiah.</a:t>
            </a:r>
          </a:p>
          <a:p>
            <a:r>
              <a:rPr lang="en-US" sz="5000" dirty="0">
                <a:solidFill>
                  <a:schemeClr val="bg1"/>
                </a:solidFill>
              </a:rPr>
              <a:t>Not the clearest Messianic prophecy but still of value.</a:t>
            </a:r>
          </a:p>
        </p:txBody>
      </p:sp>
    </p:spTree>
    <p:extLst>
      <p:ext uri="{BB962C8B-B14F-4D97-AF65-F5344CB8AC3E}">
        <p14:creationId xmlns:p14="http://schemas.microsoft.com/office/powerpoint/2010/main" val="27797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9,12: great victory: it was the Lord Himself who protected, blessed, and gave the victory!</a:t>
            </a:r>
          </a:p>
          <a:p>
            <a:r>
              <a:rPr lang="en-US" sz="5000" dirty="0">
                <a:solidFill>
                  <a:schemeClr val="bg1"/>
                </a:solidFill>
              </a:rPr>
              <a:t>800 at one time: wish we had more details.</a:t>
            </a:r>
          </a:p>
          <a:p>
            <a:r>
              <a:rPr lang="en-US" sz="5000" dirty="0">
                <a:solidFill>
                  <a:schemeClr val="bg1"/>
                </a:solidFill>
              </a:rPr>
              <a:t>11: purpose of Philistine raid was to rob Israel of their crops that were ready for the harvest.</a:t>
            </a:r>
          </a:p>
          <a:p>
            <a:r>
              <a:rPr lang="en-US" sz="5000" dirty="0">
                <a:solidFill>
                  <a:schemeClr val="bg1"/>
                </a:solidFill>
              </a:rPr>
              <a:t>13-17: not 100% certain same 3 of v. 9-12</a:t>
            </a:r>
          </a:p>
          <a:p>
            <a:r>
              <a:rPr lang="en-US" sz="5000" dirty="0">
                <a:solidFill>
                  <a:schemeClr val="bg1"/>
                </a:solidFill>
              </a:rPr>
              <a:t>Beautiful story of D: doesn’t want to risk his men; changes after his fall {Uriah}</a:t>
            </a:r>
          </a:p>
        </p:txBody>
      </p:sp>
    </p:spTree>
    <p:extLst>
      <p:ext uri="{BB962C8B-B14F-4D97-AF65-F5344CB8AC3E}">
        <p14:creationId xmlns:p14="http://schemas.microsoft.com/office/powerpoint/2010/main" val="2453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18-19: Abishai is a great soldier: accompanied D into Saul’s camp when D took Saul’s spear; once saved D’s life; was ready to execute Shimei if D had allowed it.</a:t>
            </a:r>
          </a:p>
          <a:p>
            <a:r>
              <a:rPr lang="en-US" sz="5000" dirty="0">
                <a:solidFill>
                  <a:schemeClr val="bg1"/>
                </a:solidFill>
              </a:rPr>
              <a:t>20-23: </a:t>
            </a:r>
            <a:r>
              <a:rPr lang="en-US" sz="5000" dirty="0" err="1">
                <a:solidFill>
                  <a:schemeClr val="bg1"/>
                </a:solidFill>
              </a:rPr>
              <a:t>Benaiah</a:t>
            </a:r>
            <a:r>
              <a:rPr lang="en-US" sz="5000" dirty="0">
                <a:solidFill>
                  <a:schemeClr val="bg1"/>
                </a:solidFill>
              </a:rPr>
              <a:t>: a great soldier; ariels of Moab – maybe lion-like men.</a:t>
            </a:r>
          </a:p>
          <a:p>
            <a:r>
              <a:rPr lang="en-US" sz="5000" dirty="0">
                <a:solidFill>
                  <a:schemeClr val="bg1"/>
                </a:solidFill>
              </a:rPr>
              <a:t>20: fun fact: only mention of snow as actual snow and not a representation of purity.</a:t>
            </a:r>
          </a:p>
        </p:txBody>
      </p:sp>
    </p:spTree>
    <p:extLst>
      <p:ext uri="{BB962C8B-B14F-4D97-AF65-F5344CB8AC3E}">
        <p14:creationId xmlns:p14="http://schemas.microsoft.com/office/powerpoint/2010/main" val="32502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24: Asahel: D’s nephew; lost his life when he tried to kill Abner, 2S 2:18-23.</a:t>
            </a:r>
          </a:p>
          <a:p>
            <a:r>
              <a:rPr lang="en-US" sz="5000" dirty="0">
                <a:solidFill>
                  <a:schemeClr val="bg1"/>
                </a:solidFill>
              </a:rPr>
              <a:t>Elhanan: different Dodo than Eleazar, 23:9</a:t>
            </a:r>
          </a:p>
          <a:p>
            <a:r>
              <a:rPr lang="en-US" sz="5000" dirty="0">
                <a:solidFill>
                  <a:schemeClr val="bg1"/>
                </a:solidFill>
              </a:rPr>
              <a:t>25: Shammah: two named this (33), possibly the one that brought water in v. 11.</a:t>
            </a:r>
          </a:p>
          <a:p>
            <a:r>
              <a:rPr lang="en-US" sz="5000" dirty="0" err="1">
                <a:solidFill>
                  <a:schemeClr val="bg1"/>
                </a:solidFill>
              </a:rPr>
              <a:t>Elika</a:t>
            </a:r>
            <a:r>
              <a:rPr lang="en-US" sz="5000" dirty="0">
                <a:solidFill>
                  <a:schemeClr val="bg1"/>
                </a:solidFill>
              </a:rPr>
              <a:t>: </a:t>
            </a:r>
            <a:r>
              <a:rPr lang="en-US" sz="5000" i="1" dirty="0">
                <a:solidFill>
                  <a:schemeClr val="bg1"/>
                </a:solidFill>
              </a:rPr>
              <a:t>nothing known.</a:t>
            </a:r>
          </a:p>
          <a:p>
            <a:r>
              <a:rPr lang="en-US" sz="5000" dirty="0">
                <a:solidFill>
                  <a:schemeClr val="bg1"/>
                </a:solidFill>
              </a:rPr>
              <a:t>26: </a:t>
            </a:r>
            <a:r>
              <a:rPr lang="en-US" sz="5000" dirty="0" err="1">
                <a:solidFill>
                  <a:schemeClr val="bg1"/>
                </a:solidFill>
              </a:rPr>
              <a:t>Helez</a:t>
            </a:r>
            <a:r>
              <a:rPr lang="en-US" sz="5000" dirty="0">
                <a:solidFill>
                  <a:schemeClr val="bg1"/>
                </a:solidFill>
              </a:rPr>
              <a:t>: 1C 11:27, captain over 7-month course, 1C 27:10</a:t>
            </a:r>
          </a:p>
        </p:txBody>
      </p:sp>
    </p:spTree>
    <p:extLst>
      <p:ext uri="{BB962C8B-B14F-4D97-AF65-F5344CB8AC3E}">
        <p14:creationId xmlns:p14="http://schemas.microsoft.com/office/powerpoint/2010/main" val="56672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Ira: 1C 11:28, </a:t>
            </a:r>
            <a:r>
              <a:rPr lang="en-US" sz="5000" i="1" dirty="0">
                <a:solidFill>
                  <a:schemeClr val="bg1"/>
                </a:solidFill>
              </a:rPr>
              <a:t>nothing known</a:t>
            </a:r>
            <a:endParaRPr lang="en-US" sz="5000" dirty="0">
              <a:solidFill>
                <a:schemeClr val="bg1"/>
              </a:solidFill>
            </a:endParaRPr>
          </a:p>
          <a:p>
            <a:r>
              <a:rPr lang="en-US" sz="5000" dirty="0">
                <a:solidFill>
                  <a:schemeClr val="bg1"/>
                </a:solidFill>
              </a:rPr>
              <a:t>27: </a:t>
            </a:r>
            <a:r>
              <a:rPr lang="en-US" sz="5000" dirty="0" err="1">
                <a:solidFill>
                  <a:schemeClr val="bg1"/>
                </a:solidFill>
              </a:rPr>
              <a:t>Abiezer</a:t>
            </a:r>
            <a:r>
              <a:rPr lang="en-US" sz="5000" dirty="0">
                <a:solidFill>
                  <a:schemeClr val="bg1"/>
                </a:solidFill>
              </a:rPr>
              <a:t>: 1C 27:12, Benjaminite with 24K in his division</a:t>
            </a:r>
          </a:p>
          <a:p>
            <a:r>
              <a:rPr lang="en-US" sz="5000" dirty="0" err="1">
                <a:solidFill>
                  <a:schemeClr val="bg1"/>
                </a:solidFill>
              </a:rPr>
              <a:t>Mebunnai</a:t>
            </a:r>
            <a:r>
              <a:rPr lang="en-US" sz="5000" dirty="0">
                <a:solidFill>
                  <a:schemeClr val="bg1"/>
                </a:solidFill>
              </a:rPr>
              <a:t>: also </a:t>
            </a:r>
            <a:r>
              <a:rPr lang="en-US" sz="5000" dirty="0" err="1">
                <a:solidFill>
                  <a:schemeClr val="bg1"/>
                </a:solidFill>
              </a:rPr>
              <a:t>Sibbechai</a:t>
            </a:r>
            <a:r>
              <a:rPr lang="en-US" sz="5000" dirty="0">
                <a:solidFill>
                  <a:schemeClr val="bg1"/>
                </a:solidFill>
              </a:rPr>
              <a:t>, 2S 21:18, and </a:t>
            </a:r>
            <a:r>
              <a:rPr lang="en-US" sz="5000" dirty="0" err="1">
                <a:solidFill>
                  <a:schemeClr val="bg1"/>
                </a:solidFill>
              </a:rPr>
              <a:t>Sibbecai</a:t>
            </a:r>
            <a:r>
              <a:rPr lang="en-US" sz="5000" dirty="0">
                <a:solidFill>
                  <a:schemeClr val="bg1"/>
                </a:solidFill>
              </a:rPr>
              <a:t>, 2S 11:29</a:t>
            </a:r>
          </a:p>
          <a:p>
            <a:r>
              <a:rPr lang="en-US" sz="5000" dirty="0">
                <a:solidFill>
                  <a:schemeClr val="bg1"/>
                </a:solidFill>
              </a:rPr>
              <a:t>28: </a:t>
            </a:r>
            <a:r>
              <a:rPr lang="en-US" sz="5000" dirty="0" err="1">
                <a:solidFill>
                  <a:schemeClr val="bg1"/>
                </a:solidFill>
              </a:rPr>
              <a:t>Zalmon</a:t>
            </a:r>
            <a:r>
              <a:rPr lang="en-US" sz="5000" dirty="0">
                <a:solidFill>
                  <a:schemeClr val="bg1"/>
                </a:solidFill>
              </a:rPr>
              <a:t>: means shady or ascent, a “mountain of a man”</a:t>
            </a:r>
          </a:p>
          <a:p>
            <a:endParaRPr lang="en-US" sz="5000" dirty="0">
              <a:solidFill>
                <a:schemeClr val="bg1"/>
              </a:solidFill>
            </a:endParaRPr>
          </a:p>
        </p:txBody>
      </p:sp>
    </p:spTree>
    <p:extLst>
      <p:ext uri="{BB962C8B-B14F-4D97-AF65-F5344CB8AC3E}">
        <p14:creationId xmlns:p14="http://schemas.microsoft.com/office/powerpoint/2010/main" val="34691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lnSpcReduction="10000"/>
          </a:bodyPr>
          <a:lstStyle/>
          <a:p>
            <a:r>
              <a:rPr lang="en-US" sz="8800" dirty="0">
                <a:solidFill>
                  <a:schemeClr val="bg1"/>
                </a:solidFill>
              </a:rPr>
              <a:t>Ch. 3: Abner’s Absurdity</a:t>
            </a:r>
          </a:p>
        </p:txBody>
      </p:sp>
    </p:spTree>
    <p:extLst>
      <p:ext uri="{BB962C8B-B14F-4D97-AF65-F5344CB8AC3E}">
        <p14:creationId xmlns:p14="http://schemas.microsoft.com/office/powerpoint/2010/main" val="316684447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err="1">
                <a:solidFill>
                  <a:schemeClr val="bg1"/>
                </a:solidFill>
              </a:rPr>
              <a:t>Maharai</a:t>
            </a:r>
            <a:r>
              <a:rPr lang="en-US" sz="5000" dirty="0">
                <a:solidFill>
                  <a:schemeClr val="bg1"/>
                </a:solidFill>
              </a:rPr>
              <a:t>: cf. 1C 11:30; 1 of 12 monthly captains, served in 10</a:t>
            </a:r>
            <a:r>
              <a:rPr lang="en-US" sz="5000" baseline="30000" dirty="0">
                <a:solidFill>
                  <a:schemeClr val="bg1"/>
                </a:solidFill>
              </a:rPr>
              <a:t>th</a:t>
            </a:r>
            <a:r>
              <a:rPr lang="en-US" sz="5000" dirty="0">
                <a:solidFill>
                  <a:schemeClr val="bg1"/>
                </a:solidFill>
              </a:rPr>
              <a:t> month</a:t>
            </a:r>
          </a:p>
          <a:p>
            <a:r>
              <a:rPr lang="en-US" sz="5000" dirty="0">
                <a:solidFill>
                  <a:schemeClr val="bg1"/>
                </a:solidFill>
              </a:rPr>
              <a:t>29: </a:t>
            </a:r>
            <a:r>
              <a:rPr lang="en-US" sz="5000" dirty="0" err="1">
                <a:solidFill>
                  <a:schemeClr val="bg1"/>
                </a:solidFill>
              </a:rPr>
              <a:t>Heleb</a:t>
            </a:r>
            <a:r>
              <a:rPr lang="en-US" sz="5000" dirty="0">
                <a:solidFill>
                  <a:schemeClr val="bg1"/>
                </a:solidFill>
              </a:rPr>
              <a:t>: Heled in 1C 11:30, 12</a:t>
            </a:r>
            <a:r>
              <a:rPr lang="en-US" sz="5000" baseline="30000" dirty="0">
                <a:solidFill>
                  <a:schemeClr val="bg1"/>
                </a:solidFill>
              </a:rPr>
              <a:t>th</a:t>
            </a:r>
            <a:r>
              <a:rPr lang="en-US" sz="5000" dirty="0">
                <a:solidFill>
                  <a:schemeClr val="bg1"/>
                </a:solidFill>
              </a:rPr>
              <a:t> month</a:t>
            </a:r>
          </a:p>
          <a:p>
            <a:r>
              <a:rPr lang="en-US" sz="5000" dirty="0" err="1">
                <a:solidFill>
                  <a:schemeClr val="bg1"/>
                </a:solidFill>
              </a:rPr>
              <a:t>Ittai</a:t>
            </a:r>
            <a:r>
              <a:rPr lang="en-US" sz="5000" dirty="0">
                <a:solidFill>
                  <a:schemeClr val="bg1"/>
                </a:solidFill>
              </a:rPr>
              <a:t>: means </a:t>
            </a:r>
            <a:r>
              <a:rPr lang="en-US" sz="5000" i="1" dirty="0">
                <a:solidFill>
                  <a:schemeClr val="bg1"/>
                </a:solidFill>
              </a:rPr>
              <a:t>plowman</a:t>
            </a:r>
            <a:r>
              <a:rPr lang="en-US" sz="5000" dirty="0">
                <a:solidFill>
                  <a:schemeClr val="bg1"/>
                </a:solidFill>
              </a:rPr>
              <a:t> or </a:t>
            </a:r>
            <a:r>
              <a:rPr lang="en-US" sz="5000" i="1" dirty="0">
                <a:solidFill>
                  <a:schemeClr val="bg1"/>
                </a:solidFill>
              </a:rPr>
              <a:t>living</a:t>
            </a:r>
            <a:endParaRPr lang="en-US" sz="5000" dirty="0">
              <a:solidFill>
                <a:schemeClr val="bg1"/>
              </a:solidFill>
            </a:endParaRPr>
          </a:p>
          <a:p>
            <a:r>
              <a:rPr lang="en-US" sz="5000" dirty="0">
                <a:solidFill>
                  <a:schemeClr val="bg1"/>
                </a:solidFill>
              </a:rPr>
              <a:t>30: </a:t>
            </a:r>
            <a:r>
              <a:rPr lang="en-US" sz="5000" dirty="0" err="1">
                <a:solidFill>
                  <a:schemeClr val="bg1"/>
                </a:solidFill>
              </a:rPr>
              <a:t>Benaniah</a:t>
            </a:r>
            <a:r>
              <a:rPr lang="en-US" sz="5000" dirty="0">
                <a:solidFill>
                  <a:schemeClr val="bg1"/>
                </a:solidFill>
              </a:rPr>
              <a:t>: </a:t>
            </a:r>
            <a:r>
              <a:rPr lang="en-US" sz="5000" i="1" dirty="0">
                <a:solidFill>
                  <a:schemeClr val="bg1"/>
                </a:solidFill>
              </a:rPr>
              <a:t>Jehovah hath built/is intelligent</a:t>
            </a:r>
            <a:r>
              <a:rPr lang="en-US" sz="5000" dirty="0">
                <a:solidFill>
                  <a:schemeClr val="bg1"/>
                </a:solidFill>
              </a:rPr>
              <a:t>; served 11</a:t>
            </a:r>
            <a:r>
              <a:rPr lang="en-US" sz="5000" baseline="30000" dirty="0">
                <a:solidFill>
                  <a:schemeClr val="bg1"/>
                </a:solidFill>
              </a:rPr>
              <a:t>th</a:t>
            </a:r>
            <a:r>
              <a:rPr lang="en-US" sz="5000" dirty="0">
                <a:solidFill>
                  <a:schemeClr val="bg1"/>
                </a:solidFill>
              </a:rPr>
              <a:t> month</a:t>
            </a:r>
          </a:p>
          <a:p>
            <a:r>
              <a:rPr lang="en-US" sz="5000" dirty="0" err="1">
                <a:solidFill>
                  <a:schemeClr val="bg1"/>
                </a:solidFill>
              </a:rPr>
              <a:t>Hiddai</a:t>
            </a:r>
            <a:r>
              <a:rPr lang="en-US" sz="5000" dirty="0">
                <a:solidFill>
                  <a:schemeClr val="bg1"/>
                </a:solidFill>
              </a:rPr>
              <a:t>: </a:t>
            </a:r>
            <a:r>
              <a:rPr lang="en-US" sz="5000" i="1" dirty="0">
                <a:solidFill>
                  <a:schemeClr val="bg1"/>
                </a:solidFill>
              </a:rPr>
              <a:t>joyful</a:t>
            </a:r>
            <a:r>
              <a:rPr lang="en-US" sz="5000" dirty="0">
                <a:solidFill>
                  <a:schemeClr val="bg1"/>
                </a:solidFill>
              </a:rPr>
              <a:t>; </a:t>
            </a:r>
            <a:r>
              <a:rPr lang="en-US" sz="5000" dirty="0" err="1">
                <a:solidFill>
                  <a:schemeClr val="bg1"/>
                </a:solidFill>
              </a:rPr>
              <a:t>Gaash</a:t>
            </a:r>
            <a:r>
              <a:rPr lang="en-US" sz="5000" dirty="0">
                <a:solidFill>
                  <a:schemeClr val="bg1"/>
                </a:solidFill>
              </a:rPr>
              <a:t> is in Ephraim</a:t>
            </a:r>
          </a:p>
        </p:txBody>
      </p:sp>
    </p:spTree>
    <p:extLst>
      <p:ext uri="{BB962C8B-B14F-4D97-AF65-F5344CB8AC3E}">
        <p14:creationId xmlns:p14="http://schemas.microsoft.com/office/powerpoint/2010/main" val="36658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31: </a:t>
            </a:r>
            <a:r>
              <a:rPr lang="en-US" sz="5000" dirty="0" err="1">
                <a:solidFill>
                  <a:schemeClr val="bg1"/>
                </a:solidFill>
              </a:rPr>
              <a:t>Abialbon</a:t>
            </a:r>
            <a:r>
              <a:rPr lang="en-US" sz="5000" dirty="0">
                <a:solidFill>
                  <a:schemeClr val="bg1"/>
                </a:solidFill>
              </a:rPr>
              <a:t>: </a:t>
            </a:r>
            <a:r>
              <a:rPr lang="en-US" sz="5000" dirty="0" err="1">
                <a:solidFill>
                  <a:schemeClr val="bg1"/>
                </a:solidFill>
              </a:rPr>
              <a:t>Abiel</a:t>
            </a:r>
            <a:r>
              <a:rPr lang="en-US" sz="5000" dirty="0">
                <a:solidFill>
                  <a:schemeClr val="bg1"/>
                </a:solidFill>
              </a:rPr>
              <a:t> in 1C 11:32; </a:t>
            </a:r>
            <a:r>
              <a:rPr lang="en-US" sz="5000" i="1" dirty="0">
                <a:solidFill>
                  <a:schemeClr val="bg1"/>
                </a:solidFill>
              </a:rPr>
              <a:t>father of strength</a:t>
            </a:r>
            <a:endParaRPr lang="en-US" sz="5000" dirty="0">
              <a:solidFill>
                <a:schemeClr val="bg1"/>
              </a:solidFill>
            </a:endParaRPr>
          </a:p>
          <a:p>
            <a:r>
              <a:rPr lang="en-US" sz="5000" dirty="0" err="1">
                <a:solidFill>
                  <a:schemeClr val="bg1"/>
                </a:solidFill>
              </a:rPr>
              <a:t>Azmaveth</a:t>
            </a:r>
            <a:r>
              <a:rPr lang="en-US" sz="5000" dirty="0">
                <a:solidFill>
                  <a:schemeClr val="bg1"/>
                </a:solidFill>
              </a:rPr>
              <a:t>: </a:t>
            </a:r>
            <a:r>
              <a:rPr lang="en-US" sz="5000" i="1" dirty="0">
                <a:solidFill>
                  <a:schemeClr val="bg1"/>
                </a:solidFill>
              </a:rPr>
              <a:t>counsel</a:t>
            </a:r>
            <a:r>
              <a:rPr lang="en-US" sz="5000" dirty="0">
                <a:solidFill>
                  <a:schemeClr val="bg1"/>
                </a:solidFill>
              </a:rPr>
              <a:t>; may have been treasurer, 1C 27:25</a:t>
            </a:r>
          </a:p>
          <a:p>
            <a:r>
              <a:rPr lang="en-US" sz="5000" dirty="0">
                <a:solidFill>
                  <a:schemeClr val="bg1"/>
                </a:solidFill>
              </a:rPr>
              <a:t>32: </a:t>
            </a:r>
            <a:r>
              <a:rPr lang="en-US" sz="5000" dirty="0" err="1">
                <a:solidFill>
                  <a:schemeClr val="bg1"/>
                </a:solidFill>
              </a:rPr>
              <a:t>Eliahba</a:t>
            </a:r>
            <a:r>
              <a:rPr lang="en-US" sz="5000" dirty="0">
                <a:solidFill>
                  <a:schemeClr val="bg1"/>
                </a:solidFill>
              </a:rPr>
              <a:t>: </a:t>
            </a:r>
            <a:r>
              <a:rPr lang="en-US" sz="5000" i="1" dirty="0">
                <a:solidFill>
                  <a:schemeClr val="bg1"/>
                </a:solidFill>
              </a:rPr>
              <a:t>whom God hides</a:t>
            </a:r>
            <a:endParaRPr lang="en-US" sz="5000" dirty="0">
              <a:solidFill>
                <a:schemeClr val="bg1"/>
              </a:solidFill>
            </a:endParaRPr>
          </a:p>
          <a:p>
            <a:r>
              <a:rPr lang="en-US" sz="5000" dirty="0">
                <a:solidFill>
                  <a:schemeClr val="bg1"/>
                </a:solidFill>
              </a:rPr>
              <a:t>Jonathan: </a:t>
            </a:r>
            <a:r>
              <a:rPr lang="en-US" sz="5000" i="1" dirty="0">
                <a:solidFill>
                  <a:schemeClr val="bg1"/>
                </a:solidFill>
              </a:rPr>
              <a:t>the gift of God</a:t>
            </a:r>
            <a:endParaRPr lang="en-US" sz="5000" dirty="0">
              <a:solidFill>
                <a:schemeClr val="bg1"/>
              </a:solidFill>
            </a:endParaRPr>
          </a:p>
          <a:p>
            <a:r>
              <a:rPr lang="en-US" sz="5000" dirty="0">
                <a:solidFill>
                  <a:schemeClr val="bg1"/>
                </a:solidFill>
              </a:rPr>
              <a:t>33: Shammah: 5</a:t>
            </a:r>
            <a:r>
              <a:rPr lang="en-US" sz="5000" baseline="30000" dirty="0">
                <a:solidFill>
                  <a:schemeClr val="bg1"/>
                </a:solidFill>
              </a:rPr>
              <a:t>th</a:t>
            </a:r>
            <a:r>
              <a:rPr lang="en-US" sz="5000" dirty="0">
                <a:solidFill>
                  <a:schemeClr val="bg1"/>
                </a:solidFill>
              </a:rPr>
              <a:t> month commander</a:t>
            </a:r>
          </a:p>
          <a:p>
            <a:pPr marL="0" indent="0">
              <a:buNone/>
            </a:pPr>
            <a:endParaRPr lang="en-US" sz="5000" dirty="0">
              <a:solidFill>
                <a:schemeClr val="bg1"/>
              </a:solidFill>
            </a:endParaRPr>
          </a:p>
        </p:txBody>
      </p:sp>
    </p:spTree>
    <p:extLst>
      <p:ext uri="{BB962C8B-B14F-4D97-AF65-F5344CB8AC3E}">
        <p14:creationId xmlns:p14="http://schemas.microsoft.com/office/powerpoint/2010/main" val="301358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err="1">
                <a:solidFill>
                  <a:schemeClr val="bg1"/>
                </a:solidFill>
              </a:rPr>
              <a:t>Ahiam</a:t>
            </a:r>
            <a:r>
              <a:rPr lang="en-US" sz="5000" dirty="0">
                <a:solidFill>
                  <a:schemeClr val="bg1"/>
                </a:solidFill>
              </a:rPr>
              <a:t>: little is known</a:t>
            </a:r>
          </a:p>
          <a:p>
            <a:r>
              <a:rPr lang="en-US" sz="5000" dirty="0">
                <a:solidFill>
                  <a:schemeClr val="bg1"/>
                </a:solidFill>
              </a:rPr>
              <a:t>34: </a:t>
            </a:r>
            <a:r>
              <a:rPr lang="en-US" sz="5000" dirty="0" err="1">
                <a:solidFill>
                  <a:schemeClr val="bg1"/>
                </a:solidFill>
              </a:rPr>
              <a:t>Eliphelet</a:t>
            </a:r>
            <a:r>
              <a:rPr lang="en-US" sz="5000" dirty="0">
                <a:solidFill>
                  <a:schemeClr val="bg1"/>
                </a:solidFill>
              </a:rPr>
              <a:t>: D must’ve loved him, named a son after him, 1C 3:8.</a:t>
            </a:r>
          </a:p>
          <a:p>
            <a:r>
              <a:rPr lang="en-US" sz="5000" dirty="0" err="1">
                <a:solidFill>
                  <a:schemeClr val="bg1"/>
                </a:solidFill>
              </a:rPr>
              <a:t>Eliam</a:t>
            </a:r>
            <a:r>
              <a:rPr lang="en-US" sz="5000" dirty="0">
                <a:solidFill>
                  <a:schemeClr val="bg1"/>
                </a:solidFill>
              </a:rPr>
              <a:t>: father of Bathsheba, father-in-law of D; adds to D’s shame for violating Bathsheba</a:t>
            </a:r>
          </a:p>
          <a:p>
            <a:r>
              <a:rPr lang="en-US" sz="5000" dirty="0">
                <a:solidFill>
                  <a:schemeClr val="bg1"/>
                </a:solidFill>
              </a:rPr>
              <a:t>35: </a:t>
            </a:r>
            <a:r>
              <a:rPr lang="en-US" sz="5000" dirty="0" err="1">
                <a:solidFill>
                  <a:schemeClr val="bg1"/>
                </a:solidFill>
              </a:rPr>
              <a:t>Herzo</a:t>
            </a:r>
            <a:r>
              <a:rPr lang="en-US" sz="5000" dirty="0">
                <a:solidFill>
                  <a:schemeClr val="bg1"/>
                </a:solidFill>
              </a:rPr>
              <a:t>: </a:t>
            </a:r>
            <a:r>
              <a:rPr lang="en-US" sz="5000" i="1" dirty="0">
                <a:solidFill>
                  <a:schemeClr val="bg1"/>
                </a:solidFill>
              </a:rPr>
              <a:t>enclosed, beautiful</a:t>
            </a:r>
            <a:endParaRPr lang="en-US" sz="5000" dirty="0">
              <a:solidFill>
                <a:schemeClr val="bg1"/>
              </a:solidFill>
            </a:endParaRPr>
          </a:p>
          <a:p>
            <a:r>
              <a:rPr lang="en-US" sz="5000" dirty="0" err="1">
                <a:solidFill>
                  <a:schemeClr val="bg1"/>
                </a:solidFill>
              </a:rPr>
              <a:t>Paarai</a:t>
            </a:r>
            <a:r>
              <a:rPr lang="en-US" sz="5000" dirty="0">
                <a:solidFill>
                  <a:schemeClr val="bg1"/>
                </a:solidFill>
              </a:rPr>
              <a:t>: devotee of </a:t>
            </a:r>
            <a:r>
              <a:rPr lang="en-US" sz="5000" dirty="0" err="1">
                <a:solidFill>
                  <a:schemeClr val="bg1"/>
                </a:solidFill>
              </a:rPr>
              <a:t>Peor</a:t>
            </a:r>
            <a:endParaRPr lang="en-US" sz="5000" dirty="0">
              <a:solidFill>
                <a:schemeClr val="bg1"/>
              </a:solidFill>
            </a:endParaRPr>
          </a:p>
        </p:txBody>
      </p:sp>
    </p:spTree>
    <p:extLst>
      <p:ext uri="{BB962C8B-B14F-4D97-AF65-F5344CB8AC3E}">
        <p14:creationId xmlns:p14="http://schemas.microsoft.com/office/powerpoint/2010/main" val="29794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36: </a:t>
            </a:r>
            <a:r>
              <a:rPr lang="en-US" sz="5000" dirty="0" err="1">
                <a:solidFill>
                  <a:schemeClr val="bg1"/>
                </a:solidFill>
              </a:rPr>
              <a:t>Igal</a:t>
            </a:r>
            <a:r>
              <a:rPr lang="en-US" sz="5000" dirty="0">
                <a:solidFill>
                  <a:schemeClr val="bg1"/>
                </a:solidFill>
              </a:rPr>
              <a:t>: </a:t>
            </a:r>
            <a:r>
              <a:rPr lang="en-US" sz="5000" dirty="0" err="1">
                <a:solidFill>
                  <a:schemeClr val="bg1"/>
                </a:solidFill>
              </a:rPr>
              <a:t>Zobah</a:t>
            </a:r>
            <a:r>
              <a:rPr lang="en-US" sz="5000" dirty="0">
                <a:solidFill>
                  <a:schemeClr val="bg1"/>
                </a:solidFill>
              </a:rPr>
              <a:t> was a part of Syria, a foreigner that supported D; also, a name of a Canaan land spy</a:t>
            </a:r>
          </a:p>
          <a:p>
            <a:r>
              <a:rPr lang="en-US" sz="5000" dirty="0">
                <a:solidFill>
                  <a:schemeClr val="bg1"/>
                </a:solidFill>
              </a:rPr>
              <a:t>Bani: not in Chronicles list but still a good soldier</a:t>
            </a:r>
          </a:p>
          <a:p>
            <a:r>
              <a:rPr lang="en-US" sz="5000" dirty="0">
                <a:solidFill>
                  <a:schemeClr val="bg1"/>
                </a:solidFill>
              </a:rPr>
              <a:t>37: </a:t>
            </a:r>
            <a:r>
              <a:rPr lang="en-US" sz="5000" dirty="0" err="1">
                <a:solidFill>
                  <a:schemeClr val="bg1"/>
                </a:solidFill>
              </a:rPr>
              <a:t>Zelek</a:t>
            </a:r>
            <a:r>
              <a:rPr lang="en-US" sz="5000" dirty="0">
                <a:solidFill>
                  <a:schemeClr val="bg1"/>
                </a:solidFill>
              </a:rPr>
              <a:t>: another foreigner</a:t>
            </a:r>
          </a:p>
          <a:p>
            <a:r>
              <a:rPr lang="en-US" sz="5000" dirty="0" err="1">
                <a:solidFill>
                  <a:schemeClr val="bg1"/>
                </a:solidFill>
              </a:rPr>
              <a:t>Naharai</a:t>
            </a:r>
            <a:r>
              <a:rPr lang="en-US" sz="5000" dirty="0">
                <a:solidFill>
                  <a:schemeClr val="bg1"/>
                </a:solidFill>
              </a:rPr>
              <a:t>: from a Hivite city destroyed by Joshua</a:t>
            </a:r>
          </a:p>
        </p:txBody>
      </p:sp>
    </p:spTree>
    <p:extLst>
      <p:ext uri="{BB962C8B-B14F-4D97-AF65-F5344CB8AC3E}">
        <p14:creationId xmlns:p14="http://schemas.microsoft.com/office/powerpoint/2010/main" val="4940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Roster								  8-39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Armor-bearer: Joab mentioned 3x </a:t>
            </a:r>
            <a:r>
              <a:rPr lang="en-US" sz="4800" dirty="0">
                <a:solidFill>
                  <a:schemeClr val="bg1"/>
                </a:solidFill>
              </a:rPr>
              <a:t>(18, 24, 37)</a:t>
            </a:r>
          </a:p>
          <a:p>
            <a:r>
              <a:rPr lang="en-US" sz="5000" dirty="0">
                <a:solidFill>
                  <a:schemeClr val="bg1"/>
                </a:solidFill>
              </a:rPr>
              <a:t>38: Ira: </a:t>
            </a:r>
            <a:r>
              <a:rPr lang="en-US" sz="5000" dirty="0" err="1">
                <a:solidFill>
                  <a:schemeClr val="bg1"/>
                </a:solidFill>
              </a:rPr>
              <a:t>Ithrites</a:t>
            </a:r>
            <a:r>
              <a:rPr lang="en-US" sz="5000" dirty="0">
                <a:solidFill>
                  <a:schemeClr val="bg1"/>
                </a:solidFill>
              </a:rPr>
              <a:t> from </a:t>
            </a:r>
            <a:r>
              <a:rPr lang="en-US" sz="5000" dirty="0" err="1">
                <a:solidFill>
                  <a:schemeClr val="bg1"/>
                </a:solidFill>
              </a:rPr>
              <a:t>Kiriath-jearim</a:t>
            </a:r>
            <a:r>
              <a:rPr lang="en-US" sz="5000" dirty="0">
                <a:solidFill>
                  <a:schemeClr val="bg1"/>
                </a:solidFill>
              </a:rPr>
              <a:t>; D’s bodyguards from here</a:t>
            </a:r>
          </a:p>
          <a:p>
            <a:r>
              <a:rPr lang="en-US" sz="5000" dirty="0">
                <a:solidFill>
                  <a:schemeClr val="bg1"/>
                </a:solidFill>
              </a:rPr>
              <a:t>39: Uriah: </a:t>
            </a:r>
            <a:r>
              <a:rPr lang="en-US" sz="5000" i="1" dirty="0">
                <a:solidFill>
                  <a:schemeClr val="bg1"/>
                </a:solidFill>
              </a:rPr>
              <a:t>now deceased</a:t>
            </a:r>
            <a:r>
              <a:rPr lang="en-US" sz="5000" dirty="0">
                <a:solidFill>
                  <a:schemeClr val="bg1"/>
                </a:solidFill>
              </a:rPr>
              <a:t> husband of Uriah</a:t>
            </a:r>
          </a:p>
        </p:txBody>
      </p:sp>
    </p:spTree>
    <p:extLst>
      <p:ext uri="{BB962C8B-B14F-4D97-AF65-F5344CB8AC3E}">
        <p14:creationId xmlns:p14="http://schemas.microsoft.com/office/powerpoint/2010/main" val="313393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God made a promise that Jesus would come through D. This chapter serves as a great reminder of His fulfillment.</a:t>
            </a:r>
          </a:p>
          <a:p>
            <a:pPr marL="914400" indent="-914400">
              <a:buFont typeface="+mj-lt"/>
              <a:buAutoNum type="arabicPeriod"/>
            </a:pPr>
            <a:r>
              <a:rPr lang="en-US" sz="4100" dirty="0">
                <a:solidFill>
                  <a:schemeClr val="bg1"/>
                </a:solidFill>
              </a:rPr>
              <a:t>There are some odd names on this list and some names we know nothing about, yet they were important. Today, it is only important if our names are in the Lamb’s Book of Life.</a:t>
            </a:r>
          </a:p>
          <a:p>
            <a:pPr marL="914400" indent="-914400">
              <a:buFont typeface="+mj-lt"/>
              <a:buAutoNum type="arabicPeriod"/>
            </a:pPr>
            <a:r>
              <a:rPr lang="en-US" sz="4100" dirty="0">
                <a:solidFill>
                  <a:schemeClr val="bg1"/>
                </a:solidFill>
              </a:rPr>
              <a:t>The listing of Uriah and </a:t>
            </a:r>
            <a:r>
              <a:rPr lang="en-US" sz="4100" dirty="0" err="1">
                <a:solidFill>
                  <a:schemeClr val="bg1"/>
                </a:solidFill>
              </a:rPr>
              <a:t>Eliam</a:t>
            </a:r>
            <a:r>
              <a:rPr lang="en-US" sz="4100" dirty="0">
                <a:solidFill>
                  <a:schemeClr val="bg1"/>
                </a:solidFill>
              </a:rPr>
              <a:t> just illustrate the depraved extent to which D sinned with Bathsheba. Sin will take you… cost you… </a:t>
            </a:r>
            <a:r>
              <a:rPr lang="en-US" sz="4100">
                <a:solidFill>
                  <a:schemeClr val="bg1"/>
                </a:solidFill>
              </a:rPr>
              <a:t>keep you longer!</a:t>
            </a:r>
            <a:endParaRPr lang="en-US" sz="4100" dirty="0">
              <a:solidFill>
                <a:schemeClr val="bg1"/>
              </a:solidFill>
            </a:endParaRPr>
          </a:p>
        </p:txBody>
      </p:sp>
    </p:spTree>
    <p:extLst>
      <p:ext uri="{BB962C8B-B14F-4D97-AF65-F5344CB8AC3E}">
        <p14:creationId xmlns:p14="http://schemas.microsoft.com/office/powerpoint/2010/main" val="17450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Autofit/>
          </a:bodyPr>
          <a:lstStyle/>
          <a:p>
            <a:r>
              <a:rPr lang="en-US" sz="6600" dirty="0">
                <a:solidFill>
                  <a:schemeClr val="bg1"/>
                </a:solidFill>
              </a:rPr>
              <a:t>Ch. 24: </a:t>
            </a:r>
            <a:r>
              <a:rPr lang="en-US" sz="7200" dirty="0">
                <a:solidFill>
                  <a:schemeClr val="bg1"/>
                </a:solidFill>
              </a:rPr>
              <a:t>Punishment of Pestilence</a:t>
            </a:r>
          </a:p>
        </p:txBody>
      </p:sp>
    </p:spTree>
    <p:extLst>
      <p:ext uri="{BB962C8B-B14F-4D97-AF65-F5344CB8AC3E}">
        <p14:creationId xmlns:p14="http://schemas.microsoft.com/office/powerpoint/2010/main" val="258622479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Punishment of Pestilence</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This chapter’s events were near the end of D’s reign.</a:t>
            </a:r>
          </a:p>
        </p:txBody>
      </p:sp>
    </p:spTree>
    <p:extLst>
      <p:ext uri="{BB962C8B-B14F-4D97-AF65-F5344CB8AC3E}">
        <p14:creationId xmlns:p14="http://schemas.microsoft.com/office/powerpoint/2010/main" val="25475370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Numbering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the problem of this chapter begins in v. 1. Why was it a problem? 1C 21:1 – written the same time as 1S/2S.</a:t>
            </a:r>
          </a:p>
          <a:p>
            <a:r>
              <a:rPr lang="en-US" sz="5000" dirty="0">
                <a:solidFill>
                  <a:schemeClr val="bg1"/>
                </a:solidFill>
              </a:rPr>
              <a:t>God does not make man do things to get punished; man does them on his own!</a:t>
            </a:r>
          </a:p>
          <a:p>
            <a:r>
              <a:rPr lang="en-US" sz="5000" dirty="0">
                <a:solidFill>
                  <a:schemeClr val="bg1"/>
                </a:solidFill>
              </a:rPr>
              <a:t>Why was God angry? Probably for the rebellions under Absalom and Sheba. </a:t>
            </a:r>
          </a:p>
        </p:txBody>
      </p:sp>
    </p:spTree>
    <p:extLst>
      <p:ext uri="{BB962C8B-B14F-4D97-AF65-F5344CB8AC3E}">
        <p14:creationId xmlns:p14="http://schemas.microsoft.com/office/powerpoint/2010/main" val="12369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Numbering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Why was this a sin? Moses numbered the people twice (Numbers). The Shepherd numbers his sheep. The Bible doesn’t record why but the Bible records it as sinful – and Joab know it! (And D admits it in v. 10!)</a:t>
            </a:r>
          </a:p>
          <a:p>
            <a:r>
              <a:rPr lang="en-US" sz="5000" dirty="0">
                <a:solidFill>
                  <a:schemeClr val="bg1"/>
                </a:solidFill>
              </a:rPr>
              <a:t>2-9: not a complete list of cities</a:t>
            </a:r>
          </a:p>
          <a:p>
            <a:r>
              <a:rPr lang="en-US" sz="5000" dirty="0">
                <a:solidFill>
                  <a:schemeClr val="bg1"/>
                </a:solidFill>
              </a:rPr>
              <a:t>3: Joab’s protest was backed by all the army. The people didn’t want to be enlisted again.</a:t>
            </a:r>
          </a:p>
        </p:txBody>
      </p:sp>
    </p:spTree>
    <p:extLst>
      <p:ext uri="{BB962C8B-B14F-4D97-AF65-F5344CB8AC3E}">
        <p14:creationId xmlns:p14="http://schemas.microsoft.com/office/powerpoint/2010/main" val="20107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Who wrote 2 Samuel (2S)? Possibly Nathan and Gad, 1 Chronicles 29:29, possibly around 950BC during the reign of Solomon. </a:t>
            </a:r>
          </a:p>
          <a:p>
            <a:r>
              <a:rPr lang="en-US" sz="5000" dirty="0">
                <a:solidFill>
                  <a:schemeClr val="bg1"/>
                </a:solidFill>
              </a:rPr>
              <a:t>1S and 2S were originally one long book; divided to make study easier, divided c250BC in LXX. </a:t>
            </a:r>
          </a:p>
          <a:p>
            <a:r>
              <a:rPr lang="en-US" sz="5000" dirty="0">
                <a:solidFill>
                  <a:schemeClr val="bg1"/>
                </a:solidFill>
              </a:rPr>
              <a:t>Events in 1S and 2S occurred c1050-961BC.</a:t>
            </a:r>
          </a:p>
          <a:p>
            <a:r>
              <a:rPr lang="en-US" sz="5000" dirty="0">
                <a:solidFill>
                  <a:schemeClr val="bg1"/>
                </a:solidFill>
              </a:rPr>
              <a:t>Key term: David – over 200x.</a:t>
            </a:r>
          </a:p>
          <a:p>
            <a:endParaRPr lang="en-US" sz="5000" dirty="0">
              <a:solidFill>
                <a:schemeClr val="bg1"/>
              </a:solidFill>
            </a:endParaRPr>
          </a:p>
        </p:txBody>
      </p:sp>
    </p:spTree>
    <p:extLst>
      <p:ext uri="{BB962C8B-B14F-4D97-AF65-F5344CB8AC3E}">
        <p14:creationId xmlns:p14="http://schemas.microsoft.com/office/powerpoint/2010/main" val="340776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Numbering						    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5: DT. 2:36: forms the Southern boundary of the territory taken by Israel from </a:t>
            </a:r>
            <a:r>
              <a:rPr lang="en-US" sz="5000" dirty="0" err="1">
                <a:solidFill>
                  <a:schemeClr val="bg1"/>
                </a:solidFill>
              </a:rPr>
              <a:t>Sihon</a:t>
            </a:r>
            <a:r>
              <a:rPr lang="en-US" sz="5000" dirty="0">
                <a:solidFill>
                  <a:schemeClr val="bg1"/>
                </a:solidFill>
              </a:rPr>
              <a:t>.</a:t>
            </a:r>
          </a:p>
          <a:p>
            <a:r>
              <a:rPr lang="en-US" sz="5000" dirty="0">
                <a:solidFill>
                  <a:schemeClr val="bg1"/>
                </a:solidFill>
              </a:rPr>
              <a:t>6: did not fully obey D’s orders. Levi &amp; Benjamin not in the numbering.</a:t>
            </a:r>
          </a:p>
          <a:p>
            <a:r>
              <a:rPr lang="en-US" sz="5000" dirty="0">
                <a:solidFill>
                  <a:schemeClr val="bg1"/>
                </a:solidFill>
              </a:rPr>
              <a:t>9: Chronicles gives different numbers; Hebrews numbered things inconsistently.</a:t>
            </a:r>
          </a:p>
        </p:txBody>
      </p:sp>
    </p:spTree>
    <p:extLst>
      <p:ext uri="{BB962C8B-B14F-4D97-AF65-F5344CB8AC3E}">
        <p14:creationId xmlns:p14="http://schemas.microsoft.com/office/powerpoint/2010/main" val="5243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Acknowledgement 			    10-17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was going to proudly boast in his numbering</a:t>
            </a:r>
          </a:p>
          <a:p>
            <a:r>
              <a:rPr lang="en-US" sz="5000" dirty="0">
                <a:solidFill>
                  <a:schemeClr val="bg1"/>
                </a:solidFill>
              </a:rPr>
              <a:t>God would punish by reducing their number by famine, war, or pestilence.</a:t>
            </a:r>
          </a:p>
          <a:p>
            <a:r>
              <a:rPr lang="en-US" sz="5000" dirty="0">
                <a:solidFill>
                  <a:schemeClr val="bg1"/>
                </a:solidFill>
              </a:rPr>
              <a:t>Not immoral on God’s part to punish both the sinful king and the sinful people.</a:t>
            </a:r>
          </a:p>
          <a:p>
            <a:r>
              <a:rPr lang="en-US" sz="5000" dirty="0">
                <a:solidFill>
                  <a:schemeClr val="bg1"/>
                </a:solidFill>
              </a:rPr>
              <a:t>15: appointed time: ambiguous; possibly a reference to three days. </a:t>
            </a:r>
          </a:p>
        </p:txBody>
      </p:sp>
    </p:spTree>
    <p:extLst>
      <p:ext uri="{BB962C8B-B14F-4D97-AF65-F5344CB8AC3E}">
        <p14:creationId xmlns:p14="http://schemas.microsoft.com/office/powerpoint/2010/main" val="35074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Acknowledgement 			    10-17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70,000: worst destructive plague upon Israel; 14,700 lost in the rebellion of Korah; 24,000 lost at Baal-</a:t>
            </a:r>
            <a:r>
              <a:rPr lang="en-US" sz="5000" dirty="0" err="1">
                <a:solidFill>
                  <a:schemeClr val="bg1"/>
                </a:solidFill>
              </a:rPr>
              <a:t>Peor</a:t>
            </a:r>
            <a:r>
              <a:rPr lang="en-US" sz="5000" dirty="0">
                <a:solidFill>
                  <a:schemeClr val="bg1"/>
                </a:solidFill>
              </a:rPr>
              <a:t>.</a:t>
            </a:r>
          </a:p>
          <a:p>
            <a:r>
              <a:rPr lang="en-US" sz="5000" dirty="0">
                <a:solidFill>
                  <a:schemeClr val="bg1"/>
                </a:solidFill>
              </a:rPr>
              <a:t>Barnes: “Even in this pestilence was seen the mercy of God.”</a:t>
            </a:r>
          </a:p>
          <a:p>
            <a:r>
              <a:rPr lang="en-US" sz="5000" dirty="0" err="1">
                <a:solidFill>
                  <a:schemeClr val="bg1"/>
                </a:solidFill>
              </a:rPr>
              <a:t>Araunah</a:t>
            </a:r>
            <a:r>
              <a:rPr lang="en-US" sz="5000" dirty="0">
                <a:solidFill>
                  <a:schemeClr val="bg1"/>
                </a:solidFill>
              </a:rPr>
              <a:t>: just N of D’s capital, this place well remembered as Solomon’s temple soon erected nearby.</a:t>
            </a:r>
          </a:p>
        </p:txBody>
      </p:sp>
    </p:spTree>
    <p:extLst>
      <p:ext uri="{BB962C8B-B14F-4D97-AF65-F5344CB8AC3E}">
        <p14:creationId xmlns:p14="http://schemas.microsoft.com/office/powerpoint/2010/main" val="2149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Purchase						    18-25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24: threshing floor bought for 50 shekels of silver; 1C 21:25 states 600 shekels of gold. People say this is a discrepancy, but the 600 was for the whole site.</a:t>
            </a:r>
          </a:p>
          <a:p>
            <a:r>
              <a:rPr lang="en-US" sz="5000" dirty="0" err="1">
                <a:solidFill>
                  <a:schemeClr val="bg1"/>
                </a:solidFill>
              </a:rPr>
              <a:t>Araunah</a:t>
            </a:r>
            <a:r>
              <a:rPr lang="en-US" sz="5000" dirty="0">
                <a:solidFill>
                  <a:schemeClr val="bg1"/>
                </a:solidFill>
              </a:rPr>
              <a:t> had a large estate – would want to build the temple on a large area.</a:t>
            </a:r>
          </a:p>
          <a:p>
            <a:r>
              <a:rPr lang="en-US" sz="5000" dirty="0">
                <a:solidFill>
                  <a:schemeClr val="bg1"/>
                </a:solidFill>
              </a:rPr>
              <a:t>Remarkable insight to the nature of worship: too many give as little as they can to God!</a:t>
            </a:r>
          </a:p>
        </p:txBody>
      </p:sp>
    </p:spTree>
    <p:extLst>
      <p:ext uri="{BB962C8B-B14F-4D97-AF65-F5344CB8AC3E}">
        <p14:creationId xmlns:p14="http://schemas.microsoft.com/office/powerpoint/2010/main" val="212086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D listened to Satan instead of God; even Joab opposing him did not change his mind. Today, no matter how tempting Satan’s offer may be, it never works out as well as we hope it will!</a:t>
            </a:r>
          </a:p>
          <a:p>
            <a:pPr marL="914400" indent="-914400">
              <a:buFont typeface="+mj-lt"/>
              <a:buAutoNum type="arabicPeriod"/>
            </a:pPr>
            <a:r>
              <a:rPr lang="en-US" sz="4100" dirty="0">
                <a:solidFill>
                  <a:schemeClr val="bg1"/>
                </a:solidFill>
              </a:rPr>
              <a:t>A true characteristic of D was he was always willing to acknowledge when he had sinned. 1 John 1:9.</a:t>
            </a:r>
          </a:p>
          <a:p>
            <a:pPr marL="914400" indent="-914400">
              <a:buFont typeface="+mj-lt"/>
              <a:buAutoNum type="arabicPeriod"/>
            </a:pPr>
            <a:r>
              <a:rPr lang="en-US" sz="4100" dirty="0">
                <a:solidFill>
                  <a:schemeClr val="bg1"/>
                </a:solidFill>
              </a:rPr>
              <a:t>It speaks volumes to the character of D that he was willing to pay full price for the location of his altar. A true Christian will never allow others to pay his share – he will give more than the minimum!</a:t>
            </a:r>
          </a:p>
        </p:txBody>
      </p:sp>
    </p:spTree>
    <p:extLst>
      <p:ext uri="{BB962C8B-B14F-4D97-AF65-F5344CB8AC3E}">
        <p14:creationId xmlns:p14="http://schemas.microsoft.com/office/powerpoint/2010/main" val="15592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D7EE40-CFB1-411B-B9A5-3D4A940C3B0F}"/>
              </a:ext>
            </a:extLst>
          </p:cNvPr>
          <p:cNvSpPr>
            <a:spLocks noGrp="1"/>
          </p:cNvSpPr>
          <p:nvPr>
            <p:ph idx="1"/>
          </p:nvPr>
        </p:nvSpPr>
        <p:spPr>
          <a:xfrm>
            <a:off x="838200" y="855678"/>
            <a:ext cx="10515600" cy="5830348"/>
          </a:xfrm>
        </p:spPr>
        <p:txBody>
          <a:bodyPr/>
          <a:lstStyle/>
          <a:p>
            <a:pPr marL="0" indent="0" algn="ctr">
              <a:buNone/>
            </a:pPr>
            <a:r>
              <a:rPr lang="en-US" dirty="0">
                <a:solidFill>
                  <a:srgbClr val="FFFF00"/>
                </a:solidFill>
              </a:rPr>
              <a:t>Sermons © 2021-2022 Justin D. Reed</a:t>
            </a:r>
            <a:br>
              <a:rPr lang="en-US" dirty="0">
                <a:solidFill>
                  <a:srgbClr val="FFFF00"/>
                </a:solidFill>
              </a:rPr>
            </a:br>
            <a:r>
              <a:rPr lang="en-US" dirty="0">
                <a:solidFill>
                  <a:srgbClr val="FFFF00"/>
                </a:solidFill>
              </a:rPr>
              <a:t>Presentation © 2022 Justin D. Reed</a:t>
            </a:r>
          </a:p>
          <a:p>
            <a:pPr marL="0" indent="0" algn="ctr">
              <a:buNone/>
            </a:pPr>
            <a:endParaRPr lang="en-US" dirty="0">
              <a:solidFill>
                <a:srgbClr val="FFFF00"/>
              </a:solidFill>
            </a:endParaRPr>
          </a:p>
          <a:p>
            <a:pPr marL="0" indent="0" algn="ctr">
              <a:buNone/>
            </a:pPr>
            <a:r>
              <a:rPr lang="en-US" dirty="0">
                <a:solidFill>
                  <a:srgbClr val="FFFF00"/>
                </a:solidFill>
              </a:rPr>
              <a:t>Provided free through Justin Reed’s Bible Resources</a:t>
            </a:r>
            <a:br>
              <a:rPr lang="en-US" dirty="0">
                <a:solidFill>
                  <a:srgbClr val="FFFF00"/>
                </a:solidFill>
              </a:rPr>
            </a:br>
            <a:r>
              <a:rPr lang="en-US" dirty="0">
                <a:solidFill>
                  <a:srgbClr val="FFFF00"/>
                </a:solidFill>
              </a:rPr>
              <a:t>Post Office Box 292, Woodbury TN 37190</a:t>
            </a:r>
            <a:br>
              <a:rPr lang="en-US" dirty="0">
                <a:solidFill>
                  <a:srgbClr val="FFFF00"/>
                </a:solidFill>
              </a:rPr>
            </a:br>
            <a:r>
              <a:rPr lang="en-US" dirty="0">
                <a:solidFill>
                  <a:srgbClr val="FFFF00"/>
                </a:solidFill>
              </a:rPr>
              <a:t>thejustinreedshow.com/bibleresources</a:t>
            </a:r>
            <a:br>
              <a:rPr lang="en-US" dirty="0">
                <a:solidFill>
                  <a:srgbClr val="FFFF00"/>
                </a:solidFill>
              </a:rPr>
            </a:br>
            <a:r>
              <a:rPr lang="en-US" dirty="0">
                <a:solidFill>
                  <a:srgbClr val="FFFF00"/>
                </a:solidFill>
              </a:rPr>
              <a:t>justinreedbible.com</a:t>
            </a:r>
            <a:br>
              <a:rPr lang="en-US" dirty="0">
                <a:solidFill>
                  <a:srgbClr val="FFFF00"/>
                </a:solidFill>
              </a:rPr>
            </a:br>
            <a:endParaRPr lang="en-US" dirty="0">
              <a:solidFill>
                <a:srgbClr val="FFFF00"/>
              </a:solidFill>
            </a:endParaRPr>
          </a:p>
          <a:p>
            <a:pPr marL="0" indent="0" algn="ctr">
              <a:buNone/>
            </a:pPr>
            <a:r>
              <a:rPr lang="en-US" dirty="0">
                <a:solidFill>
                  <a:srgbClr val="FFFF00"/>
                </a:solidFill>
              </a:rPr>
              <a:t>“To God be the Glory!”</a:t>
            </a:r>
          </a:p>
          <a:p>
            <a:pPr marL="0" indent="0" algn="ctr">
              <a:buNone/>
            </a:pPr>
            <a:r>
              <a:rPr lang="en-US">
                <a:solidFill>
                  <a:srgbClr val="FFFF00"/>
                </a:solidFill>
              </a:rPr>
              <a:t>231</a:t>
            </a:r>
            <a:endParaRPr lang="en-US" dirty="0">
              <a:solidFill>
                <a:srgbClr val="FFFF00"/>
              </a:solidFill>
            </a:endParaRPr>
          </a:p>
          <a:p>
            <a:pPr marL="0" indent="0" algn="ctr">
              <a:buNone/>
            </a:pPr>
            <a:endParaRPr lang="en-US" dirty="0">
              <a:solidFill>
                <a:srgbClr val="FFFF00"/>
              </a:solidFill>
            </a:endParaRPr>
          </a:p>
          <a:p>
            <a:pPr marL="0" indent="0" algn="ctr">
              <a:buNone/>
            </a:pPr>
            <a:r>
              <a:rPr lang="en-US" dirty="0">
                <a:solidFill>
                  <a:srgbClr val="FFFF00"/>
                </a:solidFill>
              </a:rPr>
              <a:t>Title card made by Justin D. Reed; photo courtesy of Wikipedia.</a:t>
            </a:r>
          </a:p>
        </p:txBody>
      </p:sp>
    </p:spTree>
    <p:extLst>
      <p:ext uri="{BB962C8B-B14F-4D97-AF65-F5344CB8AC3E}">
        <p14:creationId xmlns:p14="http://schemas.microsoft.com/office/powerpoint/2010/main" val="85723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Descendants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fulfills prophecy in 1S 15:28; Abner desperately wants to be king as seen later</a:t>
            </a:r>
          </a:p>
          <a:p>
            <a:r>
              <a:rPr lang="en-US" sz="5000" dirty="0">
                <a:solidFill>
                  <a:schemeClr val="bg1"/>
                </a:solidFill>
              </a:rPr>
              <a:t>2-5: 3 sons nothing special; </a:t>
            </a:r>
            <a:r>
              <a:rPr lang="en-US" sz="5000" u="sng" dirty="0">
                <a:solidFill>
                  <a:schemeClr val="bg1"/>
                </a:solidFill>
              </a:rPr>
              <a:t>Annon</a:t>
            </a:r>
            <a:r>
              <a:rPr lang="en-US" sz="5000" dirty="0">
                <a:solidFill>
                  <a:schemeClr val="bg1"/>
                </a:solidFill>
              </a:rPr>
              <a:t>: raped ½ sis. (</a:t>
            </a:r>
            <a:r>
              <a:rPr lang="en-US" sz="5000" u="sng" dirty="0">
                <a:solidFill>
                  <a:schemeClr val="bg1"/>
                </a:solidFill>
              </a:rPr>
              <a:t>Tamar</a:t>
            </a:r>
            <a:r>
              <a:rPr lang="en-US" sz="5000" dirty="0">
                <a:solidFill>
                  <a:schemeClr val="bg1"/>
                </a:solidFill>
              </a:rPr>
              <a:t>; full sis. of Absalom), murdered by </a:t>
            </a:r>
            <a:r>
              <a:rPr lang="en-US" sz="5000" u="sng" dirty="0">
                <a:solidFill>
                  <a:schemeClr val="bg1"/>
                </a:solidFill>
              </a:rPr>
              <a:t>Absalom</a:t>
            </a:r>
            <a:r>
              <a:rPr lang="en-US" sz="5000" dirty="0">
                <a:solidFill>
                  <a:schemeClr val="bg1"/>
                </a:solidFill>
              </a:rPr>
              <a:t> &gt; rebelled against his father, sought to dethrone him; </a:t>
            </a:r>
            <a:r>
              <a:rPr lang="en-US" sz="5000" u="sng" dirty="0" err="1">
                <a:solidFill>
                  <a:schemeClr val="bg1"/>
                </a:solidFill>
              </a:rPr>
              <a:t>Chileab</a:t>
            </a:r>
            <a:r>
              <a:rPr lang="en-US" sz="5000" dirty="0">
                <a:solidFill>
                  <a:schemeClr val="bg1"/>
                </a:solidFill>
              </a:rPr>
              <a:t> [</a:t>
            </a:r>
            <a:r>
              <a:rPr lang="en-US" sz="5000" i="1" dirty="0">
                <a:solidFill>
                  <a:schemeClr val="bg1"/>
                </a:solidFill>
              </a:rPr>
              <a:t>also Daniel</a:t>
            </a:r>
            <a:r>
              <a:rPr lang="en-US" sz="5000" dirty="0">
                <a:solidFill>
                  <a:schemeClr val="bg1"/>
                </a:solidFill>
              </a:rPr>
              <a:t>]: nothing; </a:t>
            </a:r>
            <a:r>
              <a:rPr lang="en-US" sz="5000" u="sng" dirty="0">
                <a:solidFill>
                  <a:schemeClr val="bg1"/>
                </a:solidFill>
              </a:rPr>
              <a:t>Adonijah</a:t>
            </a:r>
            <a:r>
              <a:rPr lang="en-US" sz="5000" dirty="0">
                <a:solidFill>
                  <a:schemeClr val="bg1"/>
                </a:solidFill>
              </a:rPr>
              <a:t>: proclaimed himself King during D’s illness [thought </a:t>
            </a:r>
            <a:r>
              <a:rPr lang="en-US" sz="5000" dirty="0" err="1">
                <a:solidFill>
                  <a:schemeClr val="bg1"/>
                </a:solidFill>
              </a:rPr>
              <a:t>Chileab</a:t>
            </a:r>
            <a:r>
              <a:rPr lang="en-US" sz="5000" dirty="0">
                <a:solidFill>
                  <a:schemeClr val="bg1"/>
                </a:solidFill>
              </a:rPr>
              <a:t> dead] </a:t>
            </a:r>
          </a:p>
        </p:txBody>
      </p:sp>
    </p:spTree>
    <p:extLst>
      <p:ext uri="{BB962C8B-B14F-4D97-AF65-F5344CB8AC3E}">
        <p14:creationId xmlns:p14="http://schemas.microsoft.com/office/powerpoint/2010/main" val="36341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Descendants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2-5: nothing of </a:t>
            </a:r>
            <a:r>
              <a:rPr lang="en-US" sz="5000" u="sng" dirty="0" err="1">
                <a:solidFill>
                  <a:schemeClr val="bg1"/>
                </a:solidFill>
              </a:rPr>
              <a:t>Spephatiah</a:t>
            </a:r>
            <a:r>
              <a:rPr lang="en-US" sz="5000" dirty="0">
                <a:solidFill>
                  <a:schemeClr val="bg1"/>
                </a:solidFill>
              </a:rPr>
              <a:t> &amp; </a:t>
            </a:r>
            <a:r>
              <a:rPr lang="en-US" sz="5000" u="sng" dirty="0" err="1">
                <a:solidFill>
                  <a:schemeClr val="bg1"/>
                </a:solidFill>
              </a:rPr>
              <a:t>Ithream</a:t>
            </a:r>
            <a:r>
              <a:rPr lang="en-US" sz="5000" dirty="0">
                <a:solidFill>
                  <a:schemeClr val="bg1"/>
                </a:solidFill>
              </a:rPr>
              <a:t> known</a:t>
            </a:r>
            <a:endParaRPr lang="en-US" sz="5000" u="sng" dirty="0">
              <a:solidFill>
                <a:schemeClr val="bg1"/>
              </a:solidFill>
            </a:endParaRPr>
          </a:p>
          <a:p>
            <a:r>
              <a:rPr lang="en-US" sz="5000" dirty="0">
                <a:solidFill>
                  <a:schemeClr val="bg1"/>
                </a:solidFill>
              </a:rPr>
              <a:t>Polygamy must be listed among D’s sins</a:t>
            </a:r>
          </a:p>
          <a:p>
            <a:r>
              <a:rPr lang="en-US" sz="5000" u="sng" dirty="0" err="1">
                <a:solidFill>
                  <a:schemeClr val="bg1"/>
                </a:solidFill>
              </a:rPr>
              <a:t>Eglah</a:t>
            </a:r>
            <a:r>
              <a:rPr lang="en-US" sz="5000" dirty="0">
                <a:solidFill>
                  <a:schemeClr val="bg1"/>
                </a:solidFill>
              </a:rPr>
              <a:t>: might be </a:t>
            </a:r>
            <a:r>
              <a:rPr lang="en-US" sz="5000" u="sng" dirty="0">
                <a:solidFill>
                  <a:schemeClr val="bg1"/>
                </a:solidFill>
              </a:rPr>
              <a:t>Michal</a:t>
            </a:r>
            <a:r>
              <a:rPr lang="en-US" sz="5000" dirty="0">
                <a:solidFill>
                  <a:schemeClr val="bg1"/>
                </a:solidFill>
              </a:rPr>
              <a:t> or there were 2 </a:t>
            </a:r>
            <a:r>
              <a:rPr lang="en-US" sz="5000" dirty="0" err="1">
                <a:solidFill>
                  <a:schemeClr val="bg1"/>
                </a:solidFill>
              </a:rPr>
              <a:t>Eglahs</a:t>
            </a:r>
            <a:r>
              <a:rPr lang="en-US" sz="5000" dirty="0">
                <a:solidFill>
                  <a:schemeClr val="bg1"/>
                </a:solidFill>
              </a:rPr>
              <a:t> – nothing known</a:t>
            </a:r>
          </a:p>
        </p:txBody>
      </p:sp>
    </p:spTree>
    <p:extLst>
      <p:ext uri="{BB962C8B-B14F-4D97-AF65-F5344CB8AC3E}">
        <p14:creationId xmlns:p14="http://schemas.microsoft.com/office/powerpoint/2010/main" val="98380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Downfall 							  6-30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6: Abner making himself to be king</a:t>
            </a:r>
          </a:p>
          <a:p>
            <a:r>
              <a:rPr lang="en-US" sz="5000" dirty="0">
                <a:solidFill>
                  <a:schemeClr val="bg1"/>
                </a:solidFill>
              </a:rPr>
              <a:t>7: father’s concubine: successor to the throne had exclusive rights; </a:t>
            </a:r>
            <a:r>
              <a:rPr lang="en-US" sz="5000" dirty="0" err="1">
                <a:solidFill>
                  <a:schemeClr val="bg1"/>
                </a:solidFill>
              </a:rPr>
              <a:t>Rizpah</a:t>
            </a:r>
            <a:r>
              <a:rPr lang="en-US" sz="5000" dirty="0">
                <a:solidFill>
                  <a:schemeClr val="bg1"/>
                </a:solidFill>
              </a:rPr>
              <a:t>: more in Ch. 21</a:t>
            </a:r>
          </a:p>
          <a:p>
            <a:r>
              <a:rPr lang="en-US" sz="5000" dirty="0">
                <a:solidFill>
                  <a:schemeClr val="bg1"/>
                </a:solidFill>
              </a:rPr>
              <a:t>12-16: Michal &amp; </a:t>
            </a:r>
            <a:r>
              <a:rPr lang="en-US" sz="5000" dirty="0" err="1">
                <a:solidFill>
                  <a:schemeClr val="bg1"/>
                </a:solidFill>
              </a:rPr>
              <a:t>Paltiel</a:t>
            </a:r>
            <a:r>
              <a:rPr lang="en-US" sz="5000" dirty="0">
                <a:solidFill>
                  <a:schemeClr val="bg1"/>
                </a:solidFill>
              </a:rPr>
              <a:t> loved each other, hardly a more pitiful scene in all the Bible; M’s feelings not consulted here.</a:t>
            </a:r>
          </a:p>
          <a:p>
            <a:r>
              <a:rPr lang="en-US" sz="5000" dirty="0">
                <a:solidFill>
                  <a:schemeClr val="bg1"/>
                </a:solidFill>
              </a:rPr>
              <a:t>When God’s law of marriage has been violated, there is no way to repair damage.</a:t>
            </a:r>
          </a:p>
        </p:txBody>
      </p:sp>
    </p:spTree>
    <p:extLst>
      <p:ext uri="{BB962C8B-B14F-4D97-AF65-F5344CB8AC3E}">
        <p14:creationId xmlns:p14="http://schemas.microsoft.com/office/powerpoint/2010/main" val="39308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Downfall 							  6-30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DeHoff: “Some of the problems no human being could solve.” </a:t>
            </a:r>
            <a:r>
              <a:rPr lang="en-US" sz="5000" i="1" dirty="0">
                <a:solidFill>
                  <a:schemeClr val="bg1"/>
                </a:solidFill>
              </a:rPr>
              <a:t>[Comm., Vol. II, p. 179]</a:t>
            </a:r>
          </a:p>
          <a:p>
            <a:r>
              <a:rPr lang="en-US" sz="5000" dirty="0">
                <a:solidFill>
                  <a:schemeClr val="bg1"/>
                </a:solidFill>
              </a:rPr>
              <a:t>Deut. 24:1-4: D had no right to take her back</a:t>
            </a:r>
          </a:p>
          <a:p>
            <a:r>
              <a:rPr lang="en-US" sz="5000" dirty="0">
                <a:solidFill>
                  <a:schemeClr val="bg1"/>
                </a:solidFill>
              </a:rPr>
              <a:t>14: 1S 18:24-27, D’s price not mentioned </a:t>
            </a:r>
          </a:p>
          <a:p>
            <a:r>
              <a:rPr lang="en-US" sz="5000" dirty="0">
                <a:solidFill>
                  <a:schemeClr val="bg1"/>
                </a:solidFill>
              </a:rPr>
              <a:t>17-19: Israel sorely in need of a deliverer</a:t>
            </a:r>
          </a:p>
          <a:p>
            <a:r>
              <a:rPr lang="en-US" sz="5000" dirty="0">
                <a:solidFill>
                  <a:schemeClr val="bg1"/>
                </a:solidFill>
              </a:rPr>
              <a:t>20-21: wrong: D knew of Asahel’s death, yet he did not brief Joab on dealings with Abner</a:t>
            </a:r>
          </a:p>
        </p:txBody>
      </p:sp>
    </p:spTree>
    <p:extLst>
      <p:ext uri="{BB962C8B-B14F-4D97-AF65-F5344CB8AC3E}">
        <p14:creationId xmlns:p14="http://schemas.microsoft.com/office/powerpoint/2010/main" val="8909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Who wrote 2 Samuel (2S)? Possibly Nathan and Gad, 1 Chronicles 29:29, possibly around 950BC during the reign of Solomon. </a:t>
            </a:r>
          </a:p>
          <a:p>
            <a:r>
              <a:rPr lang="en-US" sz="5000" dirty="0">
                <a:solidFill>
                  <a:schemeClr val="bg1"/>
                </a:solidFill>
              </a:rPr>
              <a:t>1S and 2S were originally one long book; divided to make study easier, divided c250BC in LXX. </a:t>
            </a:r>
          </a:p>
          <a:p>
            <a:r>
              <a:rPr lang="en-US" sz="5000" dirty="0">
                <a:solidFill>
                  <a:schemeClr val="bg1"/>
                </a:solidFill>
              </a:rPr>
              <a:t>Events in 1S and 2S occurred c1050-961BC.</a:t>
            </a:r>
          </a:p>
          <a:p>
            <a:r>
              <a:rPr lang="en-US" sz="5000" dirty="0">
                <a:solidFill>
                  <a:schemeClr val="bg1"/>
                </a:solidFill>
              </a:rPr>
              <a:t>Key term: David – over 200x.</a:t>
            </a:r>
          </a:p>
          <a:p>
            <a:endParaRPr lang="en-US" sz="5000" dirty="0">
              <a:solidFill>
                <a:schemeClr val="bg1"/>
              </a:solidFill>
            </a:endParaRPr>
          </a:p>
        </p:txBody>
      </p:sp>
    </p:spTree>
    <p:extLst>
      <p:ext uri="{BB962C8B-B14F-4D97-AF65-F5344CB8AC3E}">
        <p14:creationId xmlns:p14="http://schemas.microsoft.com/office/powerpoint/2010/main" val="114133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Downfall 							  6-30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22-24: Abner should’ve taken action as kin of Asahel; should’ve sacrificed his life instead</a:t>
            </a:r>
          </a:p>
          <a:p>
            <a:r>
              <a:rPr lang="en-US" sz="5000" dirty="0">
                <a:solidFill>
                  <a:schemeClr val="bg1"/>
                </a:solidFill>
              </a:rPr>
              <a:t>26: </a:t>
            </a:r>
            <a:r>
              <a:rPr lang="en-US" sz="5000" dirty="0" err="1">
                <a:solidFill>
                  <a:schemeClr val="bg1"/>
                </a:solidFill>
              </a:rPr>
              <a:t>Sirah</a:t>
            </a:r>
            <a:r>
              <a:rPr lang="en-US" sz="5000">
                <a:solidFill>
                  <a:schemeClr val="bg1"/>
                </a:solidFill>
              </a:rPr>
              <a:t>: Josephus: </a:t>
            </a:r>
            <a:r>
              <a:rPr lang="en-US" sz="5000" dirty="0">
                <a:solidFill>
                  <a:schemeClr val="bg1"/>
                </a:solidFill>
              </a:rPr>
              <a:t>20 furlongs [1 = 1/8 </a:t>
            </a:r>
            <a:r>
              <a:rPr lang="en-US" sz="5000" cap="small" dirty="0">
                <a:solidFill>
                  <a:schemeClr val="bg1"/>
                </a:solidFill>
              </a:rPr>
              <a:t>mi</a:t>
            </a:r>
            <a:r>
              <a:rPr lang="en-US" sz="5000" dirty="0">
                <a:solidFill>
                  <a:schemeClr val="bg1"/>
                </a:solidFill>
              </a:rPr>
              <a:t>] from Hebron = 20 </a:t>
            </a:r>
            <a:r>
              <a:rPr lang="en-US" sz="5000" cap="small" dirty="0">
                <a:solidFill>
                  <a:schemeClr val="bg1"/>
                </a:solidFill>
              </a:rPr>
              <a:t>mi</a:t>
            </a:r>
          </a:p>
          <a:p>
            <a:r>
              <a:rPr lang="en-US" sz="5000" dirty="0">
                <a:solidFill>
                  <a:schemeClr val="bg1"/>
                </a:solidFill>
              </a:rPr>
              <a:t>26-30: D depended on leader of his army; curse culminated in Solomon’s slaughter of Joab between the horns of the altar, 1K 2:29-34</a:t>
            </a:r>
          </a:p>
        </p:txBody>
      </p:sp>
    </p:spTree>
    <p:extLst>
      <p:ext uri="{BB962C8B-B14F-4D97-AF65-F5344CB8AC3E}">
        <p14:creationId xmlns:p14="http://schemas.microsoft.com/office/powerpoint/2010/main" val="7661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Downfall 							  6-30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29: Willis: 1] gonorrhea 2] leprosy </a:t>
            </a:r>
            <a:br>
              <a:rPr lang="en-US" sz="5000" dirty="0">
                <a:solidFill>
                  <a:schemeClr val="bg1"/>
                </a:solidFill>
              </a:rPr>
            </a:br>
            <a:r>
              <a:rPr lang="en-US" sz="5000" dirty="0">
                <a:solidFill>
                  <a:schemeClr val="bg1"/>
                </a:solidFill>
              </a:rPr>
              <a:t>3] effeminacy 4] untimely death 5] hunger</a:t>
            </a:r>
          </a:p>
        </p:txBody>
      </p:sp>
    </p:spTree>
    <p:extLst>
      <p:ext uri="{BB962C8B-B14F-4D97-AF65-F5344CB8AC3E}">
        <p14:creationId xmlns:p14="http://schemas.microsoft.com/office/powerpoint/2010/main" val="17334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Disassociation 				    31-39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mightily tried to disassociate from Abner’s crime; Israelites convinced of D’s sincerity.</a:t>
            </a:r>
          </a:p>
          <a:p>
            <a:r>
              <a:rPr lang="en-US" sz="5000" dirty="0">
                <a:solidFill>
                  <a:schemeClr val="bg1"/>
                </a:solidFill>
              </a:rPr>
              <a:t>39: D was not as harsh as he was in Ch. 1; he was bound by prejudices, vices, &amp; ambitions of his subordinates. </a:t>
            </a:r>
          </a:p>
          <a:p>
            <a:r>
              <a:rPr lang="en-US" sz="5000" dirty="0">
                <a:solidFill>
                  <a:schemeClr val="bg1"/>
                </a:solidFill>
              </a:rPr>
              <a:t>“Only the providence of God could have brought out of this situation the glorious Israel that later developed.” Coffman </a:t>
            </a:r>
          </a:p>
        </p:txBody>
      </p:sp>
    </p:spTree>
    <p:extLst>
      <p:ext uri="{BB962C8B-B14F-4D97-AF65-F5344CB8AC3E}">
        <p14:creationId xmlns:p14="http://schemas.microsoft.com/office/powerpoint/2010/main" val="13400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God’s plan for marriage is the oldest institution – older than the church by 4000 years. When man tries to muddle with the plans, lives get broken, and people must pay the consequences.</a:t>
            </a:r>
          </a:p>
          <a:p>
            <a:pPr marL="914400" indent="-914400">
              <a:buFont typeface="+mj-lt"/>
              <a:buAutoNum type="arabicPeriod"/>
            </a:pPr>
            <a:r>
              <a:rPr lang="en-US" sz="4100" dirty="0">
                <a:solidFill>
                  <a:schemeClr val="bg1"/>
                </a:solidFill>
              </a:rPr>
              <a:t>David was consumed with reconciliation; Abner &amp; Joab lived by retaliation. We must always leave the paybacks to God and instead focus on living faithfully and loving others. [Romans 12:19]</a:t>
            </a:r>
          </a:p>
          <a:p>
            <a:pPr marL="914400" indent="-914400">
              <a:buFont typeface="+mj-lt"/>
              <a:buAutoNum type="arabicPeriod"/>
            </a:pPr>
            <a:r>
              <a:rPr lang="en-US" sz="4100" dirty="0">
                <a:solidFill>
                  <a:schemeClr val="bg1"/>
                </a:solidFill>
              </a:rPr>
              <a:t>God hates sin but loves the sinner. We should also do all we can to “avoid every appearance of evil.” </a:t>
            </a:r>
            <a:br>
              <a:rPr lang="en-US" sz="4100" dirty="0">
                <a:solidFill>
                  <a:schemeClr val="bg1"/>
                </a:solidFill>
              </a:rPr>
            </a:br>
            <a:r>
              <a:rPr lang="en-US" dirty="0">
                <a:solidFill>
                  <a:schemeClr val="bg1"/>
                </a:solidFill>
              </a:rPr>
              <a:t>1 Thessalonians 5:22</a:t>
            </a:r>
            <a:endParaRPr lang="en-US" sz="4100" dirty="0">
              <a:solidFill>
                <a:schemeClr val="bg1"/>
              </a:solidFill>
            </a:endParaRPr>
          </a:p>
        </p:txBody>
      </p:sp>
    </p:spTree>
    <p:extLst>
      <p:ext uri="{BB962C8B-B14F-4D97-AF65-F5344CB8AC3E}">
        <p14:creationId xmlns:p14="http://schemas.microsoft.com/office/powerpoint/2010/main" val="14512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lnSpcReduction="10000"/>
          </a:bodyPr>
          <a:lstStyle/>
          <a:p>
            <a:r>
              <a:rPr lang="en-US" sz="8800" dirty="0">
                <a:solidFill>
                  <a:schemeClr val="bg1"/>
                </a:solidFill>
              </a:rPr>
              <a:t>Ch. 4: Multiple Murders</a:t>
            </a:r>
          </a:p>
        </p:txBody>
      </p:sp>
    </p:spTree>
    <p:extLst>
      <p:ext uri="{BB962C8B-B14F-4D97-AF65-F5344CB8AC3E}">
        <p14:creationId xmlns:p14="http://schemas.microsoft.com/office/powerpoint/2010/main" val="4151306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Who wrote 2 Samuel (2S)? Possibly Nathan and Gad, 1 Chronicles 29:29, possibly around 950BC during the reign of Solomon. </a:t>
            </a:r>
          </a:p>
          <a:p>
            <a:r>
              <a:rPr lang="en-US" sz="5000" dirty="0">
                <a:solidFill>
                  <a:schemeClr val="bg1"/>
                </a:solidFill>
              </a:rPr>
              <a:t>1S and 2S were originally one long book; divided to make study easier, divided c250BC in LXX. </a:t>
            </a:r>
          </a:p>
          <a:p>
            <a:r>
              <a:rPr lang="en-US" sz="5000" dirty="0">
                <a:solidFill>
                  <a:schemeClr val="bg1"/>
                </a:solidFill>
              </a:rPr>
              <a:t>Events in 1S and 2S occurred c1050-961BC.</a:t>
            </a:r>
          </a:p>
          <a:p>
            <a:r>
              <a:rPr lang="en-US" sz="5000" dirty="0">
                <a:solidFill>
                  <a:schemeClr val="bg1"/>
                </a:solidFill>
              </a:rPr>
              <a:t>Key term: David – over 200x.</a:t>
            </a:r>
          </a:p>
          <a:p>
            <a:endParaRPr lang="en-US" sz="5000" dirty="0">
              <a:solidFill>
                <a:schemeClr val="bg1"/>
              </a:solidFill>
            </a:endParaRPr>
          </a:p>
        </p:txBody>
      </p:sp>
    </p:spTree>
    <p:extLst>
      <p:ext uri="{BB962C8B-B14F-4D97-AF65-F5344CB8AC3E}">
        <p14:creationId xmlns:p14="http://schemas.microsoft.com/office/powerpoint/2010/main" val="36669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News Travels 						    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near end of kingdom of </a:t>
            </a:r>
            <a:r>
              <a:rPr lang="en-US" sz="5000" dirty="0" err="1">
                <a:solidFill>
                  <a:schemeClr val="bg1"/>
                </a:solidFill>
              </a:rPr>
              <a:t>Ishbosheth</a:t>
            </a:r>
            <a:endParaRPr lang="en-US" sz="5000" dirty="0">
              <a:solidFill>
                <a:schemeClr val="bg1"/>
              </a:solidFill>
            </a:endParaRPr>
          </a:p>
          <a:p>
            <a:r>
              <a:rPr lang="en-US" sz="5000" dirty="0">
                <a:solidFill>
                  <a:schemeClr val="bg1"/>
                </a:solidFill>
              </a:rPr>
              <a:t>2: Amorites/Canaanites: Gibeonite’s story recorded in Joshua 9; deceived Israel into making a covenant with them; S persecuted.</a:t>
            </a:r>
          </a:p>
          <a:p>
            <a:r>
              <a:rPr lang="en-US" sz="5000" dirty="0">
                <a:solidFill>
                  <a:schemeClr val="bg1"/>
                </a:solidFill>
              </a:rPr>
              <a:t>3: 40-acre site </a:t>
            </a:r>
            <a:r>
              <a:rPr lang="en-US" sz="5000" cap="small" dirty="0">
                <a:solidFill>
                  <a:schemeClr val="bg1"/>
                </a:solidFill>
              </a:rPr>
              <a:t>se</a:t>
            </a:r>
            <a:r>
              <a:rPr lang="en-US" sz="5000" dirty="0">
                <a:solidFill>
                  <a:schemeClr val="bg1"/>
                </a:solidFill>
              </a:rPr>
              <a:t> of Ras Abu Amid</a:t>
            </a:r>
          </a:p>
          <a:p>
            <a:r>
              <a:rPr lang="en-US" sz="5000" dirty="0">
                <a:solidFill>
                  <a:schemeClr val="bg1"/>
                </a:solidFill>
              </a:rPr>
              <a:t>4: parenthesis: shows the house of S had been reduced to a cripple, lays foundation for Ch. 9</a:t>
            </a:r>
          </a:p>
        </p:txBody>
      </p:sp>
    </p:spTree>
    <p:extLst>
      <p:ext uri="{BB962C8B-B14F-4D97-AF65-F5344CB8AC3E}">
        <p14:creationId xmlns:p14="http://schemas.microsoft.com/office/powerpoint/2010/main" val="34266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One Death 						    5-8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5: mercenary raiders employed by </a:t>
            </a:r>
            <a:r>
              <a:rPr lang="en-US" sz="5000" dirty="0" err="1">
                <a:solidFill>
                  <a:schemeClr val="bg1"/>
                </a:solidFill>
              </a:rPr>
              <a:t>Ishbosheth</a:t>
            </a:r>
            <a:endParaRPr lang="en-US" sz="5000" dirty="0">
              <a:solidFill>
                <a:schemeClr val="bg1"/>
              </a:solidFill>
            </a:endParaRPr>
          </a:p>
          <a:p>
            <a:r>
              <a:rPr lang="en-US" sz="5000" dirty="0">
                <a:solidFill>
                  <a:schemeClr val="bg1"/>
                </a:solidFill>
              </a:rPr>
              <a:t>6: motivation: residual hatred in their hearts for S’s persecution of their people </a:t>
            </a:r>
          </a:p>
          <a:p>
            <a:r>
              <a:rPr lang="en-US" sz="5000" dirty="0">
                <a:solidFill>
                  <a:schemeClr val="bg1"/>
                </a:solidFill>
              </a:rPr>
              <a:t>7: no doubt intended to be richly rewarded; how disgusting</a:t>
            </a:r>
          </a:p>
          <a:p>
            <a:r>
              <a:rPr lang="en-US" sz="5000" dirty="0">
                <a:solidFill>
                  <a:schemeClr val="bg1"/>
                </a:solidFill>
              </a:rPr>
              <a:t>8: evil men had no regard either for God or D’s honor; evil men pretending to obey God’s Word when they are actually God’s enemies.</a:t>
            </a:r>
          </a:p>
        </p:txBody>
      </p:sp>
    </p:spTree>
    <p:extLst>
      <p:ext uri="{BB962C8B-B14F-4D97-AF65-F5344CB8AC3E}">
        <p14:creationId xmlns:p14="http://schemas.microsoft.com/office/powerpoint/2010/main" val="32766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More Death 						  9-12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9: D has every right to be outraged </a:t>
            </a:r>
          </a:p>
          <a:p>
            <a:r>
              <a:rPr lang="en-US" sz="5000" dirty="0">
                <a:solidFill>
                  <a:schemeClr val="bg1"/>
                </a:solidFill>
              </a:rPr>
              <a:t>3-point response: 1] own exp. in the Lord</a:t>
            </a:r>
          </a:p>
          <a:p>
            <a:r>
              <a:rPr lang="en-US" sz="5000" dirty="0">
                <a:solidFill>
                  <a:schemeClr val="bg1"/>
                </a:solidFill>
              </a:rPr>
              <a:t>10: 2] precedent already </a:t>
            </a:r>
            <a:r>
              <a:rPr lang="en-US" sz="5000" dirty="0" err="1">
                <a:solidFill>
                  <a:schemeClr val="bg1"/>
                </a:solidFill>
              </a:rPr>
              <a:t>est’d</a:t>
            </a:r>
            <a:r>
              <a:rPr lang="en-US" sz="5000" dirty="0">
                <a:solidFill>
                  <a:schemeClr val="bg1"/>
                </a:solidFill>
              </a:rPr>
              <a:t> in dealing w/ Amalekite</a:t>
            </a:r>
          </a:p>
          <a:p>
            <a:r>
              <a:rPr lang="en-US" sz="5000" dirty="0">
                <a:solidFill>
                  <a:schemeClr val="bg1"/>
                </a:solidFill>
              </a:rPr>
              <a:t>3] contrast: S wicked; </a:t>
            </a:r>
            <a:r>
              <a:rPr lang="en-US" sz="5000" dirty="0" err="1">
                <a:solidFill>
                  <a:schemeClr val="bg1"/>
                </a:solidFill>
              </a:rPr>
              <a:t>Isbosheth</a:t>
            </a:r>
            <a:r>
              <a:rPr lang="en-US" sz="5000" dirty="0">
                <a:solidFill>
                  <a:schemeClr val="bg1"/>
                </a:solidFill>
              </a:rPr>
              <a:t> righteous</a:t>
            </a:r>
          </a:p>
          <a:p>
            <a:r>
              <a:rPr lang="en-US" sz="5000" dirty="0">
                <a:solidFill>
                  <a:schemeClr val="bg1"/>
                </a:solidFill>
              </a:rPr>
              <a:t>Brothers should have anticipated D’s response.</a:t>
            </a:r>
          </a:p>
        </p:txBody>
      </p:sp>
    </p:spTree>
    <p:extLst>
      <p:ext uri="{BB962C8B-B14F-4D97-AF65-F5344CB8AC3E}">
        <p14:creationId xmlns:p14="http://schemas.microsoft.com/office/powerpoint/2010/main" val="3189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More Death 						  9-12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require blood; hold murderer guilty &amp; execute him, Gen. 9:51; Ps. 91:2. Command to be executed, Gen. 9:6. Not an option but a divine command! Unavenged blood cried, </a:t>
            </a:r>
            <a:r>
              <a:rPr lang="en-US" sz="3600" dirty="0">
                <a:solidFill>
                  <a:schemeClr val="bg1"/>
                </a:solidFill>
              </a:rPr>
              <a:t>4:10</a:t>
            </a:r>
          </a:p>
          <a:p>
            <a:r>
              <a:rPr lang="en-US" sz="5000" dirty="0">
                <a:solidFill>
                  <a:schemeClr val="bg1"/>
                </a:solidFill>
              </a:rPr>
              <a:t>12: divinely ordered, politically necessary. If murderers go unpunished, they gov’t crumbles in the opinion of the subjects. </a:t>
            </a:r>
          </a:p>
        </p:txBody>
      </p:sp>
    </p:spTree>
    <p:extLst>
      <p:ext uri="{BB962C8B-B14F-4D97-AF65-F5344CB8AC3E}">
        <p14:creationId xmlns:p14="http://schemas.microsoft.com/office/powerpoint/2010/main" val="14278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Two ways of diving the book:</a:t>
            </a:r>
          </a:p>
          <a:p>
            <a:r>
              <a:rPr lang="en-US" sz="5000" dirty="0">
                <a:solidFill>
                  <a:schemeClr val="bg1"/>
                </a:solidFill>
              </a:rPr>
              <a:t>1. God Establishes – </a:t>
            </a:r>
            <a:r>
              <a:rPr lang="en-US" sz="5000" dirty="0" err="1">
                <a:solidFill>
                  <a:schemeClr val="bg1"/>
                </a:solidFill>
              </a:rPr>
              <a:t>Chs</a:t>
            </a:r>
            <a:r>
              <a:rPr lang="en-US" sz="5000" dirty="0">
                <a:solidFill>
                  <a:schemeClr val="bg1"/>
                </a:solidFill>
              </a:rPr>
              <a:t>. 1-10			</a:t>
            </a:r>
          </a:p>
          <a:p>
            <a:r>
              <a:rPr lang="en-US" sz="5000" dirty="0">
                <a:solidFill>
                  <a:schemeClr val="bg1"/>
                </a:solidFill>
              </a:rPr>
              <a:t>2. God Chastens – </a:t>
            </a:r>
            <a:r>
              <a:rPr lang="en-US" sz="5000" dirty="0" err="1">
                <a:solidFill>
                  <a:schemeClr val="bg1"/>
                </a:solidFill>
              </a:rPr>
              <a:t>Chs</a:t>
            </a:r>
            <a:r>
              <a:rPr lang="en-US" sz="5000" dirty="0">
                <a:solidFill>
                  <a:schemeClr val="bg1"/>
                </a:solidFill>
              </a:rPr>
              <a:t>. 11-20			</a:t>
            </a:r>
          </a:p>
          <a:p>
            <a:r>
              <a:rPr lang="en-US" sz="5000" dirty="0">
                <a:solidFill>
                  <a:schemeClr val="bg1"/>
                </a:solidFill>
              </a:rPr>
              <a:t>3. God Preserves – </a:t>
            </a:r>
            <a:r>
              <a:rPr lang="en-US" sz="5000" dirty="0" err="1">
                <a:solidFill>
                  <a:schemeClr val="bg1"/>
                </a:solidFill>
              </a:rPr>
              <a:t>Chs</a:t>
            </a:r>
            <a:r>
              <a:rPr lang="en-US" sz="5000" dirty="0">
                <a:solidFill>
                  <a:schemeClr val="bg1"/>
                </a:solidFill>
              </a:rPr>
              <a:t>. 21-24</a:t>
            </a:r>
          </a:p>
          <a:p>
            <a:endParaRPr lang="en-US" sz="5000" dirty="0">
              <a:solidFill>
                <a:schemeClr val="bg1"/>
              </a:solidFill>
            </a:endParaRPr>
          </a:p>
          <a:p>
            <a:r>
              <a:rPr lang="en-US" sz="5000" dirty="0">
                <a:solidFill>
                  <a:schemeClr val="bg1"/>
                </a:solidFill>
              </a:rPr>
              <a:t>1. David’s National Victories – </a:t>
            </a:r>
            <a:r>
              <a:rPr lang="en-US" sz="5000" dirty="0" err="1">
                <a:solidFill>
                  <a:schemeClr val="bg1"/>
                </a:solidFill>
              </a:rPr>
              <a:t>Chs</a:t>
            </a:r>
            <a:r>
              <a:rPr lang="en-US" sz="5000" dirty="0">
                <a:solidFill>
                  <a:schemeClr val="bg1"/>
                </a:solidFill>
              </a:rPr>
              <a:t>. 1-10</a:t>
            </a:r>
          </a:p>
          <a:p>
            <a:r>
              <a:rPr lang="en-US" sz="5000" dirty="0">
                <a:solidFill>
                  <a:schemeClr val="bg1"/>
                </a:solidFill>
              </a:rPr>
              <a:t>2. David’s Personal Defeats – </a:t>
            </a:r>
            <a:r>
              <a:rPr lang="en-US" sz="5000" dirty="0" err="1">
                <a:solidFill>
                  <a:schemeClr val="bg1"/>
                </a:solidFill>
              </a:rPr>
              <a:t>Chs</a:t>
            </a:r>
            <a:r>
              <a:rPr lang="en-US" sz="5000" dirty="0">
                <a:solidFill>
                  <a:schemeClr val="bg1"/>
                </a:solidFill>
              </a:rPr>
              <a:t>. 11-24</a:t>
            </a:r>
          </a:p>
          <a:p>
            <a:endParaRPr lang="en-US" sz="5000" dirty="0">
              <a:solidFill>
                <a:schemeClr val="bg1"/>
              </a:solidFill>
            </a:endParaRPr>
          </a:p>
        </p:txBody>
      </p:sp>
    </p:spTree>
    <p:extLst>
      <p:ext uri="{BB962C8B-B14F-4D97-AF65-F5344CB8AC3E}">
        <p14:creationId xmlns:p14="http://schemas.microsoft.com/office/powerpoint/2010/main" val="360908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We must be careful of our actions, or they can have generations-later-consequences. Saul’s actions caused his family troubles years later.</a:t>
            </a:r>
          </a:p>
          <a:p>
            <a:pPr marL="914400" indent="-914400">
              <a:buFont typeface="+mj-lt"/>
              <a:buAutoNum type="arabicPeriod"/>
            </a:pPr>
            <a:r>
              <a:rPr lang="en-US" sz="4100" dirty="0">
                <a:solidFill>
                  <a:schemeClr val="bg1"/>
                </a:solidFill>
              </a:rPr>
              <a:t>When we sin, we should not rejoice in it and brag about it to other people. We should be ashamed of our sins and repent of them.</a:t>
            </a:r>
          </a:p>
          <a:p>
            <a:pPr marL="914400" indent="-914400">
              <a:buFont typeface="+mj-lt"/>
              <a:buAutoNum type="arabicPeriod"/>
            </a:pPr>
            <a:r>
              <a:rPr lang="en-US" sz="4100" dirty="0">
                <a:solidFill>
                  <a:schemeClr val="bg1"/>
                </a:solidFill>
              </a:rPr>
              <a:t>The slain blood of the righteous is known by God – and One Day He will make right all wrongs! Let us long for that day!</a:t>
            </a:r>
          </a:p>
        </p:txBody>
      </p:sp>
    </p:spTree>
    <p:extLst>
      <p:ext uri="{BB962C8B-B14F-4D97-AF65-F5344CB8AC3E}">
        <p14:creationId xmlns:p14="http://schemas.microsoft.com/office/powerpoint/2010/main" val="234028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lnSpcReduction="10000"/>
          </a:bodyPr>
          <a:lstStyle/>
          <a:p>
            <a:r>
              <a:rPr lang="en-US" sz="8800" dirty="0">
                <a:solidFill>
                  <a:schemeClr val="bg1"/>
                </a:solidFill>
              </a:rPr>
              <a:t>Ch. 5: A King is Crowned</a:t>
            </a:r>
          </a:p>
        </p:txBody>
      </p:sp>
      <p:pic>
        <p:nvPicPr>
          <p:cNvPr id="1026" name="Picture 2" descr="Cartoon crown | Free SVG">
            <a:extLst>
              <a:ext uri="{FF2B5EF4-FFF2-40B4-BE49-F238E27FC236}">
                <a16:creationId xmlns:a16="http://schemas.microsoft.com/office/drawing/2014/main" id="{8AEE68B6-39A6-49B3-9F5B-BA670511E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95239">
            <a:off x="6479527" y="-197042"/>
            <a:ext cx="1306225" cy="130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Who wrote 2 Samuel (2S)? Possibly Nathan and Gad, 1 Chronicles 29:29, possibly around 950BC during the reign of Solomon. </a:t>
            </a:r>
          </a:p>
          <a:p>
            <a:r>
              <a:rPr lang="en-US" sz="5000" dirty="0">
                <a:solidFill>
                  <a:schemeClr val="bg1"/>
                </a:solidFill>
              </a:rPr>
              <a:t>1S and 2S were originally one long book; divided to make study easier, divided c250BC in LXX. </a:t>
            </a:r>
          </a:p>
          <a:p>
            <a:r>
              <a:rPr lang="en-US" sz="5000" dirty="0">
                <a:solidFill>
                  <a:schemeClr val="bg1"/>
                </a:solidFill>
              </a:rPr>
              <a:t>Events in 1S and 2S occurred c1050-961BC.</a:t>
            </a:r>
          </a:p>
          <a:p>
            <a:r>
              <a:rPr lang="en-US" sz="5000" dirty="0">
                <a:solidFill>
                  <a:schemeClr val="bg1"/>
                </a:solidFill>
              </a:rPr>
              <a:t>Key term: David – over 200x.</a:t>
            </a:r>
          </a:p>
          <a:p>
            <a:endParaRPr lang="en-US" sz="5000" dirty="0">
              <a:solidFill>
                <a:schemeClr val="bg1"/>
              </a:solidFill>
            </a:endParaRPr>
          </a:p>
        </p:txBody>
      </p:sp>
    </p:spTree>
    <p:extLst>
      <p:ext uri="{BB962C8B-B14F-4D97-AF65-F5344CB8AC3E}">
        <p14:creationId xmlns:p14="http://schemas.microsoft.com/office/powerpoint/2010/main" val="233886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Ch. 5-10 – 7 Major Events [Willis]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914400" indent="-914400">
              <a:buFont typeface="+mj-lt"/>
              <a:buAutoNum type="arabicPeriod"/>
            </a:pPr>
            <a:r>
              <a:rPr lang="en-US" sz="4400" dirty="0">
                <a:solidFill>
                  <a:schemeClr val="bg1"/>
                </a:solidFill>
              </a:rPr>
              <a:t>Conquest of Jerusalem</a:t>
            </a:r>
          </a:p>
          <a:p>
            <a:pPr marL="914400" indent="-914400">
              <a:buFont typeface="+mj-lt"/>
              <a:buAutoNum type="arabicPeriod"/>
            </a:pPr>
            <a:r>
              <a:rPr lang="en-US" sz="4400" dirty="0">
                <a:solidFill>
                  <a:schemeClr val="bg1"/>
                </a:solidFill>
              </a:rPr>
              <a:t>2 victories over Philistines</a:t>
            </a:r>
          </a:p>
          <a:p>
            <a:pPr marL="914400" indent="-914400">
              <a:buFont typeface="+mj-lt"/>
              <a:buAutoNum type="arabicPeriod"/>
            </a:pPr>
            <a:r>
              <a:rPr lang="en-US" sz="4400" dirty="0">
                <a:solidFill>
                  <a:schemeClr val="bg1"/>
                </a:solidFill>
              </a:rPr>
              <a:t>Bringing Ark of the Covenant to Jerusalem</a:t>
            </a:r>
          </a:p>
          <a:p>
            <a:pPr marL="914400" indent="-914400">
              <a:buFont typeface="+mj-lt"/>
              <a:buAutoNum type="arabicPeriod"/>
            </a:pPr>
            <a:r>
              <a:rPr lang="en-US" sz="4400" dirty="0">
                <a:solidFill>
                  <a:schemeClr val="bg1"/>
                </a:solidFill>
              </a:rPr>
              <a:t>God’s prophecy that of D’s posterity one would arise to build God a ‘house’</a:t>
            </a:r>
          </a:p>
          <a:p>
            <a:pPr marL="914400" indent="-914400">
              <a:buFont typeface="+mj-lt"/>
              <a:buAutoNum type="arabicPeriod"/>
            </a:pPr>
            <a:r>
              <a:rPr lang="en-US" sz="4400" dirty="0">
                <a:solidFill>
                  <a:schemeClr val="bg1"/>
                </a:solidFill>
              </a:rPr>
              <a:t>D’s victories</a:t>
            </a:r>
          </a:p>
          <a:p>
            <a:pPr marL="914400" indent="-914400">
              <a:buFont typeface="+mj-lt"/>
              <a:buAutoNum type="arabicPeriod"/>
            </a:pPr>
            <a:r>
              <a:rPr lang="en-US" sz="4400" dirty="0">
                <a:solidFill>
                  <a:schemeClr val="bg1"/>
                </a:solidFill>
              </a:rPr>
              <a:t>D’s kindness to the son of Jonathan</a:t>
            </a:r>
          </a:p>
          <a:p>
            <a:pPr marL="914400" indent="-914400">
              <a:buFont typeface="+mj-lt"/>
              <a:buAutoNum type="arabicPeriod"/>
            </a:pPr>
            <a:r>
              <a:rPr lang="en-US" sz="4400" dirty="0">
                <a:solidFill>
                  <a:schemeClr val="bg1"/>
                </a:solidFill>
              </a:rPr>
              <a:t>Victories over Ammonites &amp; Syrians</a:t>
            </a:r>
            <a:endParaRPr lang="en-US" sz="5000" dirty="0">
              <a:solidFill>
                <a:schemeClr val="bg1"/>
              </a:solidFill>
            </a:endParaRPr>
          </a:p>
        </p:txBody>
      </p:sp>
      <p:sp>
        <p:nvSpPr>
          <p:cNvPr id="4" name="Rectangle 3">
            <a:extLst>
              <a:ext uri="{FF2B5EF4-FFF2-40B4-BE49-F238E27FC236}">
                <a16:creationId xmlns:a16="http://schemas.microsoft.com/office/drawing/2014/main" id="{C3F3FC7B-8296-45C7-973A-2F41E028962E}"/>
              </a:ext>
            </a:extLst>
          </p:cNvPr>
          <p:cNvSpPr/>
          <p:nvPr/>
        </p:nvSpPr>
        <p:spPr>
          <a:xfrm>
            <a:off x="75499" y="998289"/>
            <a:ext cx="6241409" cy="587229"/>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DECC2951-5586-4420-B95B-30086E4BBBBF}"/>
              </a:ext>
            </a:extLst>
          </p:cNvPr>
          <p:cNvSpPr/>
          <p:nvPr/>
        </p:nvSpPr>
        <p:spPr>
          <a:xfrm>
            <a:off x="75498" y="1672583"/>
            <a:ext cx="7013199" cy="587229"/>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801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Crowned King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all came – representatives/elders, cf. v. 3</a:t>
            </a:r>
          </a:p>
          <a:p>
            <a:r>
              <a:rPr lang="en-US" sz="5000" dirty="0">
                <a:solidFill>
                  <a:schemeClr val="bg1"/>
                </a:solidFill>
              </a:rPr>
              <a:t>3: covenant: don’t know content &gt; pleasing. 3</a:t>
            </a:r>
            <a:r>
              <a:rPr lang="en-US" sz="5000" baseline="30000" dirty="0">
                <a:solidFill>
                  <a:schemeClr val="bg1"/>
                </a:solidFill>
              </a:rPr>
              <a:t>rd</a:t>
            </a:r>
            <a:r>
              <a:rPr lang="en-US" sz="5000" dirty="0">
                <a:solidFill>
                  <a:schemeClr val="bg1"/>
                </a:solidFill>
              </a:rPr>
              <a:t> anointing. Before the Lord: solemn religious ceremony accompanied the making of the covenant between D &amp; elders. </a:t>
            </a:r>
          </a:p>
          <a:p>
            <a:r>
              <a:rPr lang="en-US" sz="5000" dirty="0">
                <a:solidFill>
                  <a:schemeClr val="bg1"/>
                </a:solidFill>
              </a:rPr>
              <a:t>4: 30 years old – interesting chronological statement</a:t>
            </a:r>
          </a:p>
          <a:p>
            <a:r>
              <a:rPr lang="en-US" sz="5000" dirty="0">
                <a:solidFill>
                  <a:schemeClr val="bg1"/>
                </a:solidFill>
              </a:rPr>
              <a:t>5: reigned 40 years – 70 at end of reign</a:t>
            </a:r>
          </a:p>
        </p:txBody>
      </p:sp>
    </p:spTree>
    <p:extLst>
      <p:ext uri="{BB962C8B-B14F-4D97-AF65-F5344CB8AC3E}">
        <p14:creationId xmlns:p14="http://schemas.microsoft.com/office/powerpoint/2010/main" val="287875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Crowned King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Barnes: early years of S’s reign silent, 1S 13-31 did not occupy a period of more than 10 years. If D was 20 years old when he slew Goliath, 4 years in S’s service, 4 years of wilderness wandering, 1 year 4 months in Philistine country, a few months after S’s death makes D thirty years old. </a:t>
            </a:r>
          </a:p>
        </p:txBody>
      </p:sp>
    </p:spTree>
    <p:extLst>
      <p:ext uri="{BB962C8B-B14F-4D97-AF65-F5344CB8AC3E}">
        <p14:creationId xmlns:p14="http://schemas.microsoft.com/office/powerpoint/2010/main" val="6788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Captures Jerusalem 			  6-10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Jerusalem: spiritual capital of the World for all major religions: Christianity, Judaism, Islam</a:t>
            </a:r>
          </a:p>
          <a:p>
            <a:r>
              <a:rPr lang="en-US" sz="5000" dirty="0">
                <a:solidFill>
                  <a:schemeClr val="bg1"/>
                </a:solidFill>
              </a:rPr>
              <a:t>6: Jebusites so conceited they claimed even the blind and lame could ward off attackers</a:t>
            </a:r>
          </a:p>
          <a:p>
            <a:r>
              <a:rPr lang="en-US" sz="5000" dirty="0">
                <a:solidFill>
                  <a:schemeClr val="bg1"/>
                </a:solidFill>
              </a:rPr>
              <a:t>8: water shaft: had a protected water supply that went to a spring at the Eastern foot of the ridge; D overcame by sending men up</a:t>
            </a:r>
          </a:p>
        </p:txBody>
      </p:sp>
    </p:spTree>
    <p:extLst>
      <p:ext uri="{BB962C8B-B14F-4D97-AF65-F5344CB8AC3E}">
        <p14:creationId xmlns:p14="http://schemas.microsoft.com/office/powerpoint/2010/main" val="17395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Captures Jerusalem 			  6-10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9: D eliminated a Jebusite fortress that had cut his kingdom in two</a:t>
            </a:r>
          </a:p>
          <a:p>
            <a:r>
              <a:rPr lang="en-US" sz="5000" dirty="0" err="1">
                <a:solidFill>
                  <a:schemeClr val="bg1"/>
                </a:solidFill>
              </a:rPr>
              <a:t>Millo</a:t>
            </a:r>
            <a:r>
              <a:rPr lang="en-US" sz="5000" dirty="0">
                <a:solidFill>
                  <a:schemeClr val="bg1"/>
                </a:solidFill>
              </a:rPr>
              <a:t>: many fortifications in Palestine, one of them in Shechem, Judges 9:6, 20</a:t>
            </a:r>
          </a:p>
        </p:txBody>
      </p:sp>
    </p:spTree>
    <p:extLst>
      <p:ext uri="{BB962C8B-B14F-4D97-AF65-F5344CB8AC3E}">
        <p14:creationId xmlns:p14="http://schemas.microsoft.com/office/powerpoint/2010/main" val="21895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3. Cedar House					    11-12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Hiram also mentioned in 1K 9:10-14; </a:t>
            </a:r>
            <a:r>
              <a:rPr lang="en-US" sz="5000" dirty="0" err="1">
                <a:solidFill>
                  <a:schemeClr val="bg1"/>
                </a:solidFill>
              </a:rPr>
              <a:t>Tyre</a:t>
            </a:r>
            <a:r>
              <a:rPr lang="en-US" sz="5000" dirty="0">
                <a:solidFill>
                  <a:schemeClr val="bg1"/>
                </a:solidFill>
              </a:rPr>
              <a:t> known for cedar logs, Gentile territory</a:t>
            </a:r>
          </a:p>
          <a:p>
            <a:r>
              <a:rPr lang="en-US" sz="5000" dirty="0">
                <a:solidFill>
                  <a:schemeClr val="bg1"/>
                </a:solidFill>
              </a:rPr>
              <a:t>Coffman: “No more desirable timber from which a house may be built.” Hostile to all kinds of insects &amp; creeping things for years.</a:t>
            </a:r>
          </a:p>
          <a:p>
            <a:r>
              <a:rPr lang="en-US" sz="5000" dirty="0">
                <a:solidFill>
                  <a:schemeClr val="bg1"/>
                </a:solidFill>
              </a:rPr>
              <a:t>12: D’s selfishness is evident in next point. All blessings were directed to the good of God’s people.</a:t>
            </a:r>
          </a:p>
        </p:txBody>
      </p:sp>
    </p:spTree>
    <p:extLst>
      <p:ext uri="{BB962C8B-B14F-4D97-AF65-F5344CB8AC3E}">
        <p14:creationId xmlns:p14="http://schemas.microsoft.com/office/powerpoint/2010/main" val="36834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4. More Concubines 		    	    13-16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Note: no daughter names; low status in soc.</a:t>
            </a:r>
          </a:p>
          <a:p>
            <a:r>
              <a:rPr lang="en-US" sz="5000" dirty="0" err="1">
                <a:solidFill>
                  <a:schemeClr val="bg1"/>
                </a:solidFill>
              </a:rPr>
              <a:t>Shammua</a:t>
            </a:r>
            <a:r>
              <a:rPr lang="en-US" sz="5000" dirty="0">
                <a:solidFill>
                  <a:schemeClr val="bg1"/>
                </a:solidFill>
              </a:rPr>
              <a:t>: same name as one who heads up spies, Num. 13:1</a:t>
            </a:r>
          </a:p>
          <a:p>
            <a:r>
              <a:rPr lang="en-US" sz="5000" dirty="0">
                <a:solidFill>
                  <a:schemeClr val="bg1"/>
                </a:solidFill>
              </a:rPr>
              <a:t>DeHoff: “This was one of the mistakes D made.” (II, p. 191) Coffman: “gross and ridiculous sin.”</a:t>
            </a:r>
          </a:p>
          <a:p>
            <a:r>
              <a:rPr lang="en-US" sz="5000" dirty="0">
                <a:solidFill>
                  <a:schemeClr val="bg1"/>
                </a:solidFill>
              </a:rPr>
              <a:t>Violation of DT. 17:17; 6x in Hebron, Michal, plus ones here: 15/20! Opens up for Solomon</a:t>
            </a:r>
          </a:p>
        </p:txBody>
      </p:sp>
    </p:spTree>
    <p:extLst>
      <p:ext uri="{BB962C8B-B14F-4D97-AF65-F5344CB8AC3E}">
        <p14:creationId xmlns:p14="http://schemas.microsoft.com/office/powerpoint/2010/main" val="42493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A False Report					1-10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Amalekite’s story is a deliberate lie. “A lie always contradicts the truth.” Coffman</a:t>
            </a:r>
          </a:p>
          <a:p>
            <a:r>
              <a:rPr lang="en-US" sz="5000" dirty="0">
                <a:solidFill>
                  <a:schemeClr val="bg1"/>
                </a:solidFill>
              </a:rPr>
              <a:t>1: came to pass: reminds us this was one big book</a:t>
            </a:r>
          </a:p>
          <a:p>
            <a:r>
              <a:rPr lang="en-US" sz="5000" dirty="0">
                <a:solidFill>
                  <a:schemeClr val="bg1"/>
                </a:solidFill>
              </a:rPr>
              <a:t>2: out of the camp: probably only truth told is that Saul is dead.</a:t>
            </a:r>
          </a:p>
          <a:p>
            <a:r>
              <a:rPr lang="en-US" sz="5000" dirty="0">
                <a:solidFill>
                  <a:schemeClr val="bg1"/>
                </a:solidFill>
              </a:rPr>
              <a:t>6: evidence of a lie: spear is too long to lean on (8 ft)</a:t>
            </a:r>
          </a:p>
        </p:txBody>
      </p:sp>
    </p:spTree>
    <p:extLst>
      <p:ext uri="{BB962C8B-B14F-4D97-AF65-F5344CB8AC3E}">
        <p14:creationId xmlns:p14="http://schemas.microsoft.com/office/powerpoint/2010/main" val="42513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4. More Concubines 		    	    13-16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had 19 sons total: 6 born in Hebron and 13 born in Jerusalem</a:t>
            </a:r>
          </a:p>
        </p:txBody>
      </p:sp>
    </p:spTree>
    <p:extLst>
      <p:ext uri="{BB962C8B-B14F-4D97-AF65-F5344CB8AC3E}">
        <p14:creationId xmlns:p14="http://schemas.microsoft.com/office/powerpoint/2010/main" val="2978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Autofit/>
          </a:bodyPr>
          <a:lstStyle/>
          <a:p>
            <a:r>
              <a:rPr lang="en-US" sz="6600" dirty="0">
                <a:solidFill>
                  <a:schemeClr val="bg1"/>
                </a:solidFill>
              </a:rPr>
              <a:t>5. Philistine Conquest              17-25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17: Philistines go up, D goes down, possibly to cave of </a:t>
            </a:r>
            <a:r>
              <a:rPr lang="en-US" sz="5000" dirty="0" err="1">
                <a:solidFill>
                  <a:schemeClr val="bg1"/>
                </a:solidFill>
              </a:rPr>
              <a:t>Adullum</a:t>
            </a:r>
            <a:endParaRPr lang="en-US" sz="5000" dirty="0">
              <a:solidFill>
                <a:schemeClr val="bg1"/>
              </a:solidFill>
            </a:endParaRPr>
          </a:p>
          <a:p>
            <a:r>
              <a:rPr lang="en-US" sz="5000" dirty="0">
                <a:solidFill>
                  <a:schemeClr val="bg1"/>
                </a:solidFill>
              </a:rPr>
              <a:t>18: Valley of Rephaim: possibly SW of Jerusalem</a:t>
            </a:r>
          </a:p>
          <a:p>
            <a:r>
              <a:rPr lang="en-US" sz="5000" dirty="0">
                <a:solidFill>
                  <a:schemeClr val="bg1"/>
                </a:solidFill>
              </a:rPr>
              <a:t>21: 1 Chr. 14:12 D’s men burned idols of the Philistines as commanded in DT. 7:5,25</a:t>
            </a:r>
          </a:p>
          <a:p>
            <a:r>
              <a:rPr lang="en-US" sz="5000" dirty="0">
                <a:solidFill>
                  <a:schemeClr val="bg1"/>
                </a:solidFill>
              </a:rPr>
              <a:t>22-25: God achieved this victory; marching in balsam trees like Gideon in Judges 7:15-25</a:t>
            </a:r>
          </a:p>
        </p:txBody>
      </p:sp>
    </p:spTree>
    <p:extLst>
      <p:ext uri="{BB962C8B-B14F-4D97-AF65-F5344CB8AC3E}">
        <p14:creationId xmlns:p14="http://schemas.microsoft.com/office/powerpoint/2010/main" val="31695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We have no earthly king to worship. Instead, Jesus Christ sits on His Throne and reigns, 1 Tim. 6:15.</a:t>
            </a:r>
          </a:p>
          <a:p>
            <a:pPr marL="914400" indent="-914400">
              <a:buFont typeface="+mj-lt"/>
              <a:buAutoNum type="arabicPeriod"/>
            </a:pPr>
            <a:r>
              <a:rPr lang="en-US" sz="4100" dirty="0">
                <a:solidFill>
                  <a:schemeClr val="bg1"/>
                </a:solidFill>
              </a:rPr>
              <a:t>Although we worship God at the “church house,” He does not live there like He dwelt in the Tabernacle or Temple. We worship God in Spirit &amp; Truth, John 4:24.</a:t>
            </a:r>
          </a:p>
          <a:p>
            <a:pPr marL="914400" indent="-914400">
              <a:buFont typeface="+mj-lt"/>
              <a:buAutoNum type="arabicPeriod"/>
            </a:pPr>
            <a:r>
              <a:rPr lang="en-US" sz="4100" dirty="0">
                <a:solidFill>
                  <a:schemeClr val="bg1"/>
                </a:solidFill>
              </a:rPr>
              <a:t>Polygamy has always been a sin in </a:t>
            </a:r>
            <a:r>
              <a:rPr lang="en-US" sz="4100">
                <a:solidFill>
                  <a:schemeClr val="bg1"/>
                </a:solidFill>
              </a:rPr>
              <a:t>God’s eyes, </a:t>
            </a:r>
            <a:r>
              <a:rPr lang="en-US" sz="4100" dirty="0">
                <a:solidFill>
                  <a:schemeClr val="bg1"/>
                </a:solidFill>
              </a:rPr>
              <a:t>and it does not matter if we are the Lord’s anointed king – that does not make it acceptable in God’s eyes! Sin is sin is sin!</a:t>
            </a:r>
          </a:p>
        </p:txBody>
      </p:sp>
    </p:spTree>
    <p:extLst>
      <p:ext uri="{BB962C8B-B14F-4D97-AF65-F5344CB8AC3E}">
        <p14:creationId xmlns:p14="http://schemas.microsoft.com/office/powerpoint/2010/main" val="36510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lnSpcReduction="10000"/>
          </a:bodyPr>
          <a:lstStyle/>
          <a:p>
            <a:r>
              <a:rPr lang="en-US" sz="8800" dirty="0">
                <a:solidFill>
                  <a:schemeClr val="bg1"/>
                </a:solidFill>
              </a:rPr>
              <a:t>Ch. 6: the Ark Arrives</a:t>
            </a:r>
          </a:p>
        </p:txBody>
      </p:sp>
    </p:spTree>
    <p:extLst>
      <p:ext uri="{BB962C8B-B14F-4D97-AF65-F5344CB8AC3E}">
        <p14:creationId xmlns:p14="http://schemas.microsoft.com/office/powerpoint/2010/main" val="2099497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Ch. 5-10 – 7 Major Events [Willis]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914400" indent="-914400">
              <a:buFont typeface="+mj-lt"/>
              <a:buAutoNum type="arabicPeriod"/>
            </a:pPr>
            <a:r>
              <a:rPr lang="en-US" sz="4400" dirty="0">
                <a:solidFill>
                  <a:schemeClr val="bg1"/>
                </a:solidFill>
              </a:rPr>
              <a:t>Conquest of Jerusalem</a:t>
            </a:r>
          </a:p>
          <a:p>
            <a:pPr marL="914400" indent="-914400">
              <a:buFont typeface="+mj-lt"/>
              <a:buAutoNum type="arabicPeriod"/>
            </a:pPr>
            <a:r>
              <a:rPr lang="en-US" sz="4400" dirty="0">
                <a:solidFill>
                  <a:schemeClr val="bg1"/>
                </a:solidFill>
              </a:rPr>
              <a:t>2 victories over Philistines</a:t>
            </a:r>
          </a:p>
          <a:p>
            <a:pPr marL="914400" indent="-914400">
              <a:buFont typeface="+mj-lt"/>
              <a:buAutoNum type="arabicPeriod"/>
            </a:pPr>
            <a:r>
              <a:rPr lang="en-US" sz="4400" dirty="0">
                <a:solidFill>
                  <a:schemeClr val="bg1"/>
                </a:solidFill>
              </a:rPr>
              <a:t>Bringing Ark of the Covenant to Jerusalem</a:t>
            </a:r>
          </a:p>
          <a:p>
            <a:pPr marL="914400" indent="-914400">
              <a:buFont typeface="+mj-lt"/>
              <a:buAutoNum type="arabicPeriod"/>
            </a:pPr>
            <a:r>
              <a:rPr lang="en-US" sz="4400" dirty="0">
                <a:solidFill>
                  <a:schemeClr val="bg1"/>
                </a:solidFill>
              </a:rPr>
              <a:t>God’s prophecy that of D’s posterity one would arise to build God a ‘house’</a:t>
            </a:r>
          </a:p>
          <a:p>
            <a:pPr marL="914400" indent="-914400">
              <a:buFont typeface="+mj-lt"/>
              <a:buAutoNum type="arabicPeriod"/>
            </a:pPr>
            <a:r>
              <a:rPr lang="en-US" sz="4400" dirty="0">
                <a:solidFill>
                  <a:schemeClr val="bg1"/>
                </a:solidFill>
              </a:rPr>
              <a:t>D’s victories</a:t>
            </a:r>
          </a:p>
          <a:p>
            <a:pPr marL="914400" indent="-914400">
              <a:buFont typeface="+mj-lt"/>
              <a:buAutoNum type="arabicPeriod"/>
            </a:pPr>
            <a:r>
              <a:rPr lang="en-US" sz="4400" dirty="0">
                <a:solidFill>
                  <a:schemeClr val="bg1"/>
                </a:solidFill>
              </a:rPr>
              <a:t>D’s kindness to the son of Jonathan</a:t>
            </a:r>
          </a:p>
          <a:p>
            <a:pPr marL="914400" indent="-914400">
              <a:buFont typeface="+mj-lt"/>
              <a:buAutoNum type="arabicPeriod"/>
            </a:pPr>
            <a:r>
              <a:rPr lang="en-US" sz="4400" dirty="0">
                <a:solidFill>
                  <a:schemeClr val="bg1"/>
                </a:solidFill>
              </a:rPr>
              <a:t>Victories over Ammonites &amp; Syrians</a:t>
            </a:r>
            <a:endParaRPr lang="en-US" sz="5000" dirty="0">
              <a:solidFill>
                <a:schemeClr val="bg1"/>
              </a:solidFill>
            </a:endParaRPr>
          </a:p>
        </p:txBody>
      </p:sp>
      <p:sp>
        <p:nvSpPr>
          <p:cNvPr id="5" name="Rectangle 4">
            <a:extLst>
              <a:ext uri="{FF2B5EF4-FFF2-40B4-BE49-F238E27FC236}">
                <a16:creationId xmlns:a16="http://schemas.microsoft.com/office/drawing/2014/main" id="{DECC2951-5586-4420-B95B-30086E4BBBBF}"/>
              </a:ext>
            </a:extLst>
          </p:cNvPr>
          <p:cNvSpPr/>
          <p:nvPr/>
        </p:nvSpPr>
        <p:spPr>
          <a:xfrm>
            <a:off x="75498" y="2419203"/>
            <a:ext cx="10511408" cy="587229"/>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87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Israelites in deplorable situation – so divided there were 2 High Priests (Zadok in Gibeon &amp; </a:t>
            </a:r>
            <a:r>
              <a:rPr lang="en-US" sz="5000" dirty="0" err="1">
                <a:solidFill>
                  <a:schemeClr val="bg1"/>
                </a:solidFill>
              </a:rPr>
              <a:t>Abithar</a:t>
            </a:r>
            <a:r>
              <a:rPr lang="en-US" sz="5000" dirty="0">
                <a:solidFill>
                  <a:schemeClr val="bg1"/>
                </a:solidFill>
              </a:rPr>
              <a:t> in Hebron). Unification = consolidate.</a:t>
            </a:r>
          </a:p>
          <a:p>
            <a:r>
              <a:rPr lang="en-US" sz="5000" dirty="0">
                <a:solidFill>
                  <a:schemeClr val="bg1"/>
                </a:solidFill>
              </a:rPr>
              <a:t>D wore an ephod like Samuel, offered sacrifices, and blessed the people (type of Christ &amp; His Kingship, Ps. 110)</a:t>
            </a:r>
          </a:p>
          <a:p>
            <a:r>
              <a:rPr lang="en-US" sz="5000" dirty="0">
                <a:solidFill>
                  <a:schemeClr val="bg1"/>
                </a:solidFill>
              </a:rPr>
              <a:t>Parallel account: 1 Chr. 13:1-14; 15:1-16:3</a:t>
            </a:r>
          </a:p>
        </p:txBody>
      </p:sp>
    </p:spTree>
    <p:extLst>
      <p:ext uri="{BB962C8B-B14F-4D97-AF65-F5344CB8AC3E}">
        <p14:creationId xmlns:p14="http://schemas.microsoft.com/office/powerpoint/2010/main" val="38376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Removing the Ark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again (5:6). Went to </a:t>
            </a:r>
            <a:r>
              <a:rPr lang="en-US" sz="5000" dirty="0" err="1">
                <a:solidFill>
                  <a:schemeClr val="bg1"/>
                </a:solidFill>
              </a:rPr>
              <a:t>Baale</a:t>
            </a:r>
            <a:r>
              <a:rPr lang="en-US" sz="5000" dirty="0">
                <a:solidFill>
                  <a:schemeClr val="bg1"/>
                </a:solidFill>
              </a:rPr>
              <a:t>-Judah (</a:t>
            </a:r>
            <a:r>
              <a:rPr lang="en-US" sz="5000" dirty="0" err="1">
                <a:solidFill>
                  <a:schemeClr val="bg1"/>
                </a:solidFill>
              </a:rPr>
              <a:t>Kiriath-jearim</a:t>
            </a:r>
            <a:r>
              <a:rPr lang="en-US" sz="5000" dirty="0">
                <a:solidFill>
                  <a:schemeClr val="bg1"/>
                </a:solidFill>
              </a:rPr>
              <a:t>): Ark rested there for 20+ years at request of </a:t>
            </a:r>
            <a:r>
              <a:rPr lang="en-US" sz="5000" dirty="0" err="1">
                <a:solidFill>
                  <a:schemeClr val="bg1"/>
                </a:solidFill>
              </a:rPr>
              <a:t>Bethshemesh</a:t>
            </a:r>
            <a:r>
              <a:rPr lang="en-US" sz="5000" dirty="0">
                <a:solidFill>
                  <a:schemeClr val="bg1"/>
                </a:solidFill>
              </a:rPr>
              <a:t>, 1S 6:19-7:12</a:t>
            </a:r>
          </a:p>
          <a:p>
            <a:r>
              <a:rPr lang="en-US" sz="5000" dirty="0">
                <a:solidFill>
                  <a:schemeClr val="bg1"/>
                </a:solidFill>
              </a:rPr>
              <a:t>2: angelic armies of Heaven</a:t>
            </a:r>
          </a:p>
          <a:p>
            <a:r>
              <a:rPr lang="en-US" sz="5000" dirty="0">
                <a:solidFill>
                  <a:schemeClr val="bg1"/>
                </a:solidFill>
              </a:rPr>
              <a:t>3: direct violation: no excuse for D; </a:t>
            </a:r>
            <a:r>
              <a:rPr lang="en-US" sz="5000" u="sng" dirty="0">
                <a:solidFill>
                  <a:schemeClr val="bg1"/>
                </a:solidFill>
              </a:rPr>
              <a:t>must</a:t>
            </a:r>
            <a:r>
              <a:rPr lang="en-US" sz="5000" dirty="0">
                <a:solidFill>
                  <a:schemeClr val="bg1"/>
                </a:solidFill>
              </a:rPr>
              <a:t> be </a:t>
            </a:r>
            <a:r>
              <a:rPr lang="en-US" sz="5000" u="sng" dirty="0">
                <a:solidFill>
                  <a:schemeClr val="bg1"/>
                </a:solidFill>
              </a:rPr>
              <a:t>carried</a:t>
            </a:r>
            <a:r>
              <a:rPr lang="en-US" sz="5000" dirty="0">
                <a:solidFill>
                  <a:schemeClr val="bg1"/>
                </a:solidFill>
              </a:rPr>
              <a:t> by </a:t>
            </a:r>
            <a:r>
              <a:rPr lang="en-US" sz="5000" u="sng" dirty="0">
                <a:solidFill>
                  <a:schemeClr val="bg1"/>
                </a:solidFill>
              </a:rPr>
              <a:t>Levites</a:t>
            </a:r>
            <a:r>
              <a:rPr lang="en-US" sz="5000" dirty="0">
                <a:solidFill>
                  <a:schemeClr val="bg1"/>
                </a:solidFill>
              </a:rPr>
              <a:t> on </a:t>
            </a:r>
            <a:r>
              <a:rPr lang="en-US" sz="5000" u="sng" dirty="0">
                <a:solidFill>
                  <a:schemeClr val="bg1"/>
                </a:solidFill>
              </a:rPr>
              <a:t>poles</a:t>
            </a:r>
            <a:r>
              <a:rPr lang="en-US" sz="5000" dirty="0">
                <a:solidFill>
                  <a:schemeClr val="bg1"/>
                </a:solidFill>
              </a:rPr>
              <a:t>, Ex. 25:12-15, 37:1-5, Num. 7:9; </a:t>
            </a:r>
            <a:r>
              <a:rPr lang="en-US" sz="5000" u="sng" dirty="0">
                <a:solidFill>
                  <a:schemeClr val="bg1"/>
                </a:solidFill>
              </a:rPr>
              <a:t>covered</a:t>
            </a:r>
            <a:r>
              <a:rPr lang="en-US" sz="5000" dirty="0">
                <a:solidFill>
                  <a:schemeClr val="bg1"/>
                </a:solidFill>
              </a:rPr>
              <a:t> by </a:t>
            </a:r>
            <a:r>
              <a:rPr lang="en-US" sz="5000" u="sng" dirty="0">
                <a:solidFill>
                  <a:schemeClr val="bg1"/>
                </a:solidFill>
              </a:rPr>
              <a:t>goatskin</a:t>
            </a:r>
            <a:r>
              <a:rPr lang="en-US" sz="5000" dirty="0">
                <a:solidFill>
                  <a:schemeClr val="bg1"/>
                </a:solidFill>
              </a:rPr>
              <a:t>, Num. 4:15; D knew a better way, 1 Chr. 15:12-13</a:t>
            </a:r>
          </a:p>
        </p:txBody>
      </p:sp>
    </p:spTree>
    <p:extLst>
      <p:ext uri="{BB962C8B-B14F-4D97-AF65-F5344CB8AC3E}">
        <p14:creationId xmlns:p14="http://schemas.microsoft.com/office/powerpoint/2010/main" val="35894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Removing the Ark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 Uzzah: not a Levite – grand/father </a:t>
            </a:r>
            <a:r>
              <a:rPr lang="en-US" sz="5000" dirty="0" err="1">
                <a:solidFill>
                  <a:schemeClr val="bg1"/>
                </a:solidFill>
              </a:rPr>
              <a:t>Abinadab</a:t>
            </a:r>
            <a:r>
              <a:rPr lang="en-US" sz="5000" dirty="0">
                <a:solidFill>
                  <a:schemeClr val="bg1"/>
                </a:solidFill>
              </a:rPr>
              <a:t> was of the tribe of Judah – </a:t>
            </a:r>
            <a:r>
              <a:rPr lang="en-US" sz="5000" i="1" dirty="0">
                <a:solidFill>
                  <a:schemeClr val="bg1"/>
                </a:solidFill>
              </a:rPr>
              <a:t>everything was wrong!</a:t>
            </a:r>
            <a:endParaRPr lang="en-US" sz="5000" dirty="0">
              <a:solidFill>
                <a:schemeClr val="bg1"/>
              </a:solidFill>
            </a:endParaRPr>
          </a:p>
          <a:p>
            <a:r>
              <a:rPr lang="en-US" sz="5000" dirty="0">
                <a:solidFill>
                  <a:schemeClr val="bg1"/>
                </a:solidFill>
              </a:rPr>
              <a:t>No Levites mentioned as being present!</a:t>
            </a:r>
          </a:p>
        </p:txBody>
      </p:sp>
    </p:spTree>
    <p:extLst>
      <p:ext uri="{BB962C8B-B14F-4D97-AF65-F5344CB8AC3E}">
        <p14:creationId xmlns:p14="http://schemas.microsoft.com/office/powerpoint/2010/main" val="25073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Uzzah’s Mistake 					  6-15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None of God’s commands are trivial.</a:t>
            </a:r>
          </a:p>
          <a:p>
            <a:r>
              <a:rPr lang="en-US" sz="5000" dirty="0">
                <a:solidFill>
                  <a:schemeClr val="bg1"/>
                </a:solidFill>
              </a:rPr>
              <a:t>If they had followed God’s commands, this would not have been an issue for Uzzah.</a:t>
            </a:r>
          </a:p>
          <a:p>
            <a:r>
              <a:rPr lang="en-US" sz="5000" dirty="0">
                <a:solidFill>
                  <a:schemeClr val="bg1"/>
                </a:solidFill>
              </a:rPr>
              <a:t>8: anger directed at calamity which he attributed to himself.</a:t>
            </a:r>
          </a:p>
          <a:p>
            <a:r>
              <a:rPr lang="en-US" sz="5000" dirty="0">
                <a:solidFill>
                  <a:schemeClr val="bg1"/>
                </a:solidFill>
              </a:rPr>
              <a:t>Perez-Uzzah: the breaking forth of Uzzah</a:t>
            </a:r>
          </a:p>
          <a:p>
            <a:r>
              <a:rPr lang="en-US" sz="5000" dirty="0">
                <a:solidFill>
                  <a:schemeClr val="bg1"/>
                </a:solidFill>
              </a:rPr>
              <a:t>12: parallel account tells D followed commands the second time; D saw blessings</a:t>
            </a:r>
          </a:p>
        </p:txBody>
      </p:sp>
    </p:spTree>
    <p:extLst>
      <p:ext uri="{BB962C8B-B14F-4D97-AF65-F5344CB8AC3E}">
        <p14:creationId xmlns:p14="http://schemas.microsoft.com/office/powerpoint/2010/main" val="3015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Uzzah’s Mistake 					  6-15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 a potential test to see if God will strike</a:t>
            </a:r>
          </a:p>
          <a:p>
            <a:r>
              <a:rPr lang="en-US" sz="5000" dirty="0">
                <a:solidFill>
                  <a:schemeClr val="bg1"/>
                </a:solidFill>
              </a:rPr>
              <a:t>14: Ephod: small apron used on ceremonial occasions (D possibly had nothing else on). 1 Chr. 15:27: fine linen robe (possibly put aside during dancing, exposing himself).</a:t>
            </a:r>
          </a:p>
          <a:p>
            <a:r>
              <a:rPr lang="en-US" sz="5000" dirty="0">
                <a:solidFill>
                  <a:schemeClr val="bg1"/>
                </a:solidFill>
              </a:rPr>
              <a:t>Word for dancing found nowhere else – idea of whirling about; conduct forbidden for priests (wear ‘breeches’ Ex. 28:40-43)</a:t>
            </a:r>
          </a:p>
        </p:txBody>
      </p:sp>
    </p:spTree>
    <p:extLst>
      <p:ext uri="{BB962C8B-B14F-4D97-AF65-F5344CB8AC3E}">
        <p14:creationId xmlns:p14="http://schemas.microsoft.com/office/powerpoint/2010/main" val="241344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A False Report					1-10</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Every army followed by vagabonds</a:t>
            </a:r>
          </a:p>
          <a:p>
            <a:r>
              <a:rPr lang="en-US" sz="5000" dirty="0">
                <a:solidFill>
                  <a:schemeClr val="bg1"/>
                </a:solidFill>
              </a:rPr>
              <a:t>10: crown, bracelet: insignia of royalty, 2K 11:12</a:t>
            </a:r>
          </a:p>
          <a:p>
            <a:r>
              <a:rPr lang="en-US" sz="5000" dirty="0">
                <a:solidFill>
                  <a:schemeClr val="bg1"/>
                </a:solidFill>
              </a:rPr>
              <a:t>4 examples of suicide in the Bible: Saul; Ahithophel. 2S 17:23; </a:t>
            </a:r>
            <a:r>
              <a:rPr lang="en-US" sz="5000" dirty="0" err="1">
                <a:solidFill>
                  <a:schemeClr val="bg1"/>
                </a:solidFill>
              </a:rPr>
              <a:t>Zimri</a:t>
            </a:r>
            <a:r>
              <a:rPr lang="en-US" sz="5000" dirty="0">
                <a:solidFill>
                  <a:schemeClr val="bg1"/>
                </a:solidFill>
              </a:rPr>
              <a:t>, 1K 16:18; Judas Iscariot, Mt. 27:5</a:t>
            </a:r>
          </a:p>
        </p:txBody>
      </p:sp>
    </p:spTree>
    <p:extLst>
      <p:ext uri="{BB962C8B-B14F-4D97-AF65-F5344CB8AC3E}">
        <p14:creationId xmlns:p14="http://schemas.microsoft.com/office/powerpoint/2010/main" val="42190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Michal’s Reaction 			    16-23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16: sinful for D to take her back, DT. 17:17; all of D’s marriages seem to have been founded upon political, financial, or other motives – not love. She despised D for his behavior.</a:t>
            </a:r>
          </a:p>
          <a:p>
            <a:r>
              <a:rPr lang="en-US" sz="5000" dirty="0">
                <a:solidFill>
                  <a:schemeClr val="bg1"/>
                </a:solidFill>
              </a:rPr>
              <a:t>18: D acting as priest again; when the Ark was with the Philistines, they had death &amp; destruction; blessings came to the Israelites.</a:t>
            </a:r>
          </a:p>
        </p:txBody>
      </p:sp>
    </p:spTree>
    <p:extLst>
      <p:ext uri="{BB962C8B-B14F-4D97-AF65-F5344CB8AC3E}">
        <p14:creationId xmlns:p14="http://schemas.microsoft.com/office/powerpoint/2010/main" val="40444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Michal’s Reaction 			    16-23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D did not deny Michal’s charge against him. His only justification was he did it “before the Lord.”</a:t>
            </a:r>
          </a:p>
          <a:p>
            <a:r>
              <a:rPr lang="en-US" sz="5000" dirty="0">
                <a:solidFill>
                  <a:schemeClr val="bg1"/>
                </a:solidFill>
              </a:rPr>
              <a:t>Michal not trying to insult the king, she found a time to talk to him.</a:t>
            </a:r>
          </a:p>
          <a:p>
            <a:r>
              <a:rPr lang="en-US" sz="5000" dirty="0">
                <a:solidFill>
                  <a:schemeClr val="bg1"/>
                </a:solidFill>
              </a:rPr>
              <a:t>23: no children after her return to D. 5 sons are mentioned in 1S 21:10. </a:t>
            </a:r>
          </a:p>
        </p:txBody>
      </p:sp>
    </p:spTree>
    <p:extLst>
      <p:ext uri="{BB962C8B-B14F-4D97-AF65-F5344CB8AC3E}">
        <p14:creationId xmlns:p14="http://schemas.microsoft.com/office/powerpoint/2010/main" val="36369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God gives specific commands for us for a reason. His punishments for disobedience are just because He is a righteous God. Sometimes we must pay for other people’s bad decisions.</a:t>
            </a:r>
          </a:p>
          <a:p>
            <a:pPr marL="914400" indent="-914400">
              <a:buFont typeface="+mj-lt"/>
              <a:buAutoNum type="arabicPeriod"/>
            </a:pPr>
            <a:r>
              <a:rPr lang="en-US" sz="4100" dirty="0">
                <a:solidFill>
                  <a:schemeClr val="bg1"/>
                </a:solidFill>
              </a:rPr>
              <a:t>It is evident D exposed himself when he was doing things he shouldn’t do (dancing) and wearing things he shouldn’t wear (priestly garments). We sin when we change God’s commands to fit our desires.</a:t>
            </a:r>
          </a:p>
          <a:p>
            <a:pPr marL="914400" indent="-914400">
              <a:buFont typeface="+mj-lt"/>
              <a:buAutoNum type="arabicPeriod"/>
            </a:pPr>
            <a:r>
              <a:rPr lang="en-US" sz="4100" dirty="0">
                <a:solidFill>
                  <a:schemeClr val="bg1"/>
                </a:solidFill>
              </a:rPr>
              <a:t>D gives a lousy excuse for his disobedience. God knows all – no excuse will </a:t>
            </a:r>
            <a:r>
              <a:rPr lang="en-US" sz="4100">
                <a:solidFill>
                  <a:schemeClr val="bg1"/>
                </a:solidFill>
              </a:rPr>
              <a:t>work with God!</a:t>
            </a:r>
          </a:p>
          <a:p>
            <a:pPr marL="914400" indent="-914400">
              <a:buFont typeface="+mj-lt"/>
              <a:buAutoNum type="arabicPeriod"/>
            </a:pPr>
            <a:endParaRPr lang="en-US" sz="4100" dirty="0">
              <a:solidFill>
                <a:schemeClr val="bg1"/>
              </a:solidFill>
            </a:endParaRPr>
          </a:p>
        </p:txBody>
      </p:sp>
    </p:spTree>
    <p:extLst>
      <p:ext uri="{BB962C8B-B14F-4D97-AF65-F5344CB8AC3E}">
        <p14:creationId xmlns:p14="http://schemas.microsoft.com/office/powerpoint/2010/main" val="226812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fontScale="92500"/>
          </a:bodyPr>
          <a:lstStyle/>
          <a:p>
            <a:r>
              <a:rPr lang="en-US" sz="8800" dirty="0">
                <a:solidFill>
                  <a:schemeClr val="bg1"/>
                </a:solidFill>
              </a:rPr>
              <a:t>Ch. 7: A Promised Preserver</a:t>
            </a:r>
          </a:p>
        </p:txBody>
      </p:sp>
    </p:spTree>
    <p:extLst>
      <p:ext uri="{BB962C8B-B14F-4D97-AF65-F5344CB8AC3E}">
        <p14:creationId xmlns:p14="http://schemas.microsoft.com/office/powerpoint/2010/main" val="3858554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Ch. 5-10 – 7 Major Events [Willis]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914400" indent="-914400">
              <a:buFont typeface="+mj-lt"/>
              <a:buAutoNum type="arabicPeriod"/>
            </a:pPr>
            <a:r>
              <a:rPr lang="en-US" sz="4400" dirty="0">
                <a:solidFill>
                  <a:schemeClr val="bg1"/>
                </a:solidFill>
              </a:rPr>
              <a:t>Conquest of Jerusalem</a:t>
            </a:r>
          </a:p>
          <a:p>
            <a:pPr marL="914400" indent="-914400">
              <a:buFont typeface="+mj-lt"/>
              <a:buAutoNum type="arabicPeriod"/>
            </a:pPr>
            <a:r>
              <a:rPr lang="en-US" sz="4400" dirty="0">
                <a:solidFill>
                  <a:schemeClr val="bg1"/>
                </a:solidFill>
              </a:rPr>
              <a:t>2 victories over Philistines</a:t>
            </a:r>
          </a:p>
          <a:p>
            <a:pPr marL="914400" indent="-914400">
              <a:buFont typeface="+mj-lt"/>
              <a:buAutoNum type="arabicPeriod"/>
            </a:pPr>
            <a:r>
              <a:rPr lang="en-US" sz="4400" dirty="0">
                <a:solidFill>
                  <a:schemeClr val="bg1"/>
                </a:solidFill>
              </a:rPr>
              <a:t>Bringing Ark of the Covenant to Jerusalem</a:t>
            </a:r>
          </a:p>
          <a:p>
            <a:pPr marL="914400" indent="-914400">
              <a:buFont typeface="+mj-lt"/>
              <a:buAutoNum type="arabicPeriod"/>
            </a:pPr>
            <a:r>
              <a:rPr lang="en-US" sz="4400" dirty="0">
                <a:solidFill>
                  <a:schemeClr val="bg1"/>
                </a:solidFill>
              </a:rPr>
              <a:t>God’s prophecy that of D’s posterity one would arise to build God a ‘house’</a:t>
            </a:r>
          </a:p>
          <a:p>
            <a:pPr marL="914400" indent="-914400">
              <a:buFont typeface="+mj-lt"/>
              <a:buAutoNum type="arabicPeriod"/>
            </a:pPr>
            <a:r>
              <a:rPr lang="en-US" sz="4400" dirty="0">
                <a:solidFill>
                  <a:schemeClr val="bg1"/>
                </a:solidFill>
              </a:rPr>
              <a:t>D’s victories</a:t>
            </a:r>
          </a:p>
          <a:p>
            <a:pPr marL="914400" indent="-914400">
              <a:buFont typeface="+mj-lt"/>
              <a:buAutoNum type="arabicPeriod"/>
            </a:pPr>
            <a:r>
              <a:rPr lang="en-US" sz="4400" dirty="0">
                <a:solidFill>
                  <a:schemeClr val="bg1"/>
                </a:solidFill>
              </a:rPr>
              <a:t>D’s kindness to the son of Jonathan</a:t>
            </a:r>
          </a:p>
          <a:p>
            <a:pPr marL="914400" indent="-914400">
              <a:buFont typeface="+mj-lt"/>
              <a:buAutoNum type="arabicPeriod"/>
            </a:pPr>
            <a:r>
              <a:rPr lang="en-US" sz="4400" dirty="0">
                <a:solidFill>
                  <a:schemeClr val="bg1"/>
                </a:solidFill>
              </a:rPr>
              <a:t>Victories over Ammonites &amp; Syrians</a:t>
            </a:r>
            <a:endParaRPr lang="en-US" sz="5000" dirty="0">
              <a:solidFill>
                <a:schemeClr val="bg1"/>
              </a:solidFill>
            </a:endParaRPr>
          </a:p>
        </p:txBody>
      </p:sp>
      <p:sp>
        <p:nvSpPr>
          <p:cNvPr id="5" name="Rectangle 4">
            <a:extLst>
              <a:ext uri="{FF2B5EF4-FFF2-40B4-BE49-F238E27FC236}">
                <a16:creationId xmlns:a16="http://schemas.microsoft.com/office/drawing/2014/main" id="{DECC2951-5586-4420-B95B-30086E4BBBBF}"/>
              </a:ext>
            </a:extLst>
          </p:cNvPr>
          <p:cNvSpPr/>
          <p:nvPr/>
        </p:nvSpPr>
        <p:spPr>
          <a:xfrm>
            <a:off x="75498" y="3135385"/>
            <a:ext cx="11627144" cy="1184945"/>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505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7: A Promised Preserver</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“A milestone of Old Testament revelation.”</a:t>
            </a:r>
          </a:p>
          <a:p>
            <a:pPr marL="0" indent="0">
              <a:buNone/>
            </a:pPr>
            <a:endParaRPr lang="en-US" sz="5000" dirty="0">
              <a:solidFill>
                <a:schemeClr val="bg1"/>
              </a:solidFill>
            </a:endParaRPr>
          </a:p>
          <a:p>
            <a:pPr marL="0" indent="0">
              <a:buNone/>
            </a:pPr>
            <a:r>
              <a:rPr lang="en-US" sz="5000" dirty="0">
                <a:solidFill>
                  <a:schemeClr val="bg1"/>
                </a:solidFill>
              </a:rPr>
              <a:t>2 promises and 1 prayer:</a:t>
            </a:r>
          </a:p>
          <a:p>
            <a:pPr marL="914400" indent="-914400">
              <a:buAutoNum type="arabicPeriod"/>
            </a:pPr>
            <a:r>
              <a:rPr lang="en-US" sz="5000" u="sng" dirty="0">
                <a:solidFill>
                  <a:schemeClr val="bg1"/>
                </a:solidFill>
              </a:rPr>
              <a:t>P</a:t>
            </a:r>
            <a:r>
              <a:rPr lang="en-US" sz="5000" dirty="0">
                <a:solidFill>
                  <a:schemeClr val="bg1"/>
                </a:solidFill>
              </a:rPr>
              <a:t>romised House – v. 1-11</a:t>
            </a:r>
          </a:p>
          <a:p>
            <a:pPr marL="914400" indent="-914400">
              <a:buAutoNum type="arabicPeriod"/>
            </a:pPr>
            <a:r>
              <a:rPr lang="en-US" sz="5000" u="sng" dirty="0">
                <a:solidFill>
                  <a:schemeClr val="bg1"/>
                </a:solidFill>
              </a:rPr>
              <a:t>P</a:t>
            </a:r>
            <a:r>
              <a:rPr lang="en-US" sz="5000" dirty="0">
                <a:solidFill>
                  <a:schemeClr val="bg1"/>
                </a:solidFill>
              </a:rPr>
              <a:t>romised Savior – v. 12-17</a:t>
            </a:r>
          </a:p>
          <a:p>
            <a:pPr marL="914400" indent="-914400">
              <a:buAutoNum type="arabicPeriod"/>
            </a:pPr>
            <a:r>
              <a:rPr lang="en-US" sz="5000" dirty="0">
                <a:solidFill>
                  <a:schemeClr val="bg1"/>
                </a:solidFill>
              </a:rPr>
              <a:t>David’s </a:t>
            </a:r>
            <a:r>
              <a:rPr lang="en-US" sz="5000" u="sng" dirty="0">
                <a:solidFill>
                  <a:schemeClr val="bg1"/>
                </a:solidFill>
              </a:rPr>
              <a:t>P</a:t>
            </a:r>
            <a:r>
              <a:rPr lang="en-US" sz="5000" dirty="0">
                <a:solidFill>
                  <a:schemeClr val="bg1"/>
                </a:solidFill>
              </a:rPr>
              <a:t>rayer – v. 18-29</a:t>
            </a:r>
          </a:p>
        </p:txBody>
      </p:sp>
    </p:spTree>
    <p:extLst>
      <p:ext uri="{BB962C8B-B14F-4D97-AF65-F5344CB8AC3E}">
        <p14:creationId xmlns:p14="http://schemas.microsoft.com/office/powerpoint/2010/main" val="2667713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Promised House				       1-11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D’s conscience began to get to him</a:t>
            </a:r>
          </a:p>
          <a:p>
            <a:r>
              <a:rPr lang="en-US" sz="5000" dirty="0">
                <a:solidFill>
                  <a:schemeClr val="bg1"/>
                </a:solidFill>
              </a:rPr>
              <a:t>2: 1</a:t>
            </a:r>
            <a:r>
              <a:rPr lang="en-US" sz="5000" baseline="30000" dirty="0">
                <a:solidFill>
                  <a:schemeClr val="bg1"/>
                </a:solidFill>
              </a:rPr>
              <a:t>st</a:t>
            </a:r>
            <a:r>
              <a:rPr lang="en-US" sz="5000" dirty="0">
                <a:solidFill>
                  <a:schemeClr val="bg1"/>
                </a:solidFill>
              </a:rPr>
              <a:t> mention of Nathan the prophet; he understood what was on D’s mind</a:t>
            </a:r>
          </a:p>
          <a:p>
            <a:r>
              <a:rPr lang="en-US" sz="5000" dirty="0">
                <a:solidFill>
                  <a:schemeClr val="bg1"/>
                </a:solidFill>
              </a:rPr>
              <a:t>3: speaking as a friend of the king not prophet. Approval from God?</a:t>
            </a:r>
          </a:p>
          <a:p>
            <a:r>
              <a:rPr lang="en-US" sz="5000" dirty="0">
                <a:solidFill>
                  <a:schemeClr val="bg1"/>
                </a:solidFill>
              </a:rPr>
              <a:t>4: a negative; Willis: 1] leave impression God limited to physical location; 2] D man of war &amp; bloodshed; 3] D did not have time 1K 5:3-4</a:t>
            </a:r>
          </a:p>
        </p:txBody>
      </p:sp>
    </p:spTree>
    <p:extLst>
      <p:ext uri="{BB962C8B-B14F-4D97-AF65-F5344CB8AC3E}">
        <p14:creationId xmlns:p14="http://schemas.microsoft.com/office/powerpoint/2010/main" val="12063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Promised House				       1-11</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8: D’s mind was on worldly successes</a:t>
            </a:r>
          </a:p>
          <a:p>
            <a:r>
              <a:rPr lang="en-US" sz="5000" dirty="0">
                <a:solidFill>
                  <a:schemeClr val="bg1"/>
                </a:solidFill>
              </a:rPr>
              <a:t>9: enemies God had already defeated</a:t>
            </a:r>
          </a:p>
          <a:p>
            <a:r>
              <a:rPr lang="en-US" sz="5000" dirty="0">
                <a:solidFill>
                  <a:schemeClr val="bg1"/>
                </a:solidFill>
              </a:rPr>
              <a:t>11: future enemies [not a contradiction]</a:t>
            </a:r>
          </a:p>
          <a:p>
            <a:r>
              <a:rPr lang="en-US" sz="5000" dirty="0">
                <a:solidFill>
                  <a:schemeClr val="bg1"/>
                </a:solidFill>
              </a:rPr>
              <a:t>10: disturbances and afflictions not as intense</a:t>
            </a:r>
          </a:p>
          <a:p>
            <a:r>
              <a:rPr lang="en-US" sz="5000" dirty="0">
                <a:solidFill>
                  <a:schemeClr val="bg1"/>
                </a:solidFill>
              </a:rPr>
              <a:t>11: house: not to a palace or physical residence; a promise to est. Davidic dynasty</a:t>
            </a:r>
          </a:p>
          <a:p>
            <a:r>
              <a:rPr lang="en-US" sz="5000" dirty="0">
                <a:solidFill>
                  <a:schemeClr val="bg1"/>
                </a:solidFill>
              </a:rPr>
              <a:t>Not a conditional promise based on merit!</a:t>
            </a:r>
          </a:p>
        </p:txBody>
      </p:sp>
    </p:spTree>
    <p:extLst>
      <p:ext uri="{BB962C8B-B14F-4D97-AF65-F5344CB8AC3E}">
        <p14:creationId xmlns:p14="http://schemas.microsoft.com/office/powerpoint/2010/main" val="50498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Promised Savior				    12-17</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Not applied to Solomon</a:t>
            </a:r>
          </a:p>
          <a:p>
            <a:r>
              <a:rPr lang="en-US" sz="5000" dirty="0">
                <a:solidFill>
                  <a:schemeClr val="bg1"/>
                </a:solidFill>
              </a:rPr>
              <a:t>12: Solomon not ‘raised up’ after D but </a:t>
            </a:r>
            <a:r>
              <a:rPr lang="en-US" sz="5000" u="sng" dirty="0">
                <a:solidFill>
                  <a:schemeClr val="bg1"/>
                </a:solidFill>
              </a:rPr>
              <a:t>during</a:t>
            </a:r>
            <a:r>
              <a:rPr lang="en-US" sz="5000" dirty="0">
                <a:solidFill>
                  <a:schemeClr val="bg1"/>
                </a:solidFill>
              </a:rPr>
              <a:t> his reign</a:t>
            </a:r>
          </a:p>
          <a:p>
            <a:r>
              <a:rPr lang="en-US" sz="5000" dirty="0">
                <a:solidFill>
                  <a:schemeClr val="bg1"/>
                </a:solidFill>
              </a:rPr>
              <a:t>14: not even said to angels, Heb. 1:5-7</a:t>
            </a:r>
          </a:p>
          <a:p>
            <a:r>
              <a:rPr lang="en-US" sz="5000" dirty="0">
                <a:solidFill>
                  <a:schemeClr val="bg1"/>
                </a:solidFill>
              </a:rPr>
              <a:t>Iniquities: Solomon never punished</a:t>
            </a:r>
          </a:p>
          <a:p>
            <a:r>
              <a:rPr lang="en-US" sz="5000" dirty="0">
                <a:solidFill>
                  <a:schemeClr val="bg1"/>
                </a:solidFill>
              </a:rPr>
              <a:t>15,16: this throne </a:t>
            </a:r>
            <a:r>
              <a:rPr lang="en-US" sz="5000" dirty="0" err="1">
                <a:solidFill>
                  <a:schemeClr val="bg1"/>
                </a:solidFill>
              </a:rPr>
              <a:t>est’d</a:t>
            </a:r>
            <a:r>
              <a:rPr lang="en-US" sz="5000" dirty="0">
                <a:solidFill>
                  <a:schemeClr val="bg1"/>
                </a:solidFill>
              </a:rPr>
              <a:t> forever – not Earthly dynasty. Throne of D only lasted over all of Israel through Solomon; cf. Ps. 89:35-37</a:t>
            </a:r>
          </a:p>
        </p:txBody>
      </p:sp>
    </p:spTree>
    <p:extLst>
      <p:ext uri="{BB962C8B-B14F-4D97-AF65-F5344CB8AC3E}">
        <p14:creationId xmlns:p14="http://schemas.microsoft.com/office/powerpoint/2010/main" val="35820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David’s Prayer				    18-29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Interesting features of this prayer:</a:t>
            </a:r>
          </a:p>
          <a:p>
            <a:r>
              <a:rPr lang="en-US" sz="5000" dirty="0">
                <a:solidFill>
                  <a:schemeClr val="bg1"/>
                </a:solidFill>
              </a:rPr>
              <a:t>18: sat: unusual posture</a:t>
            </a:r>
          </a:p>
          <a:p>
            <a:r>
              <a:rPr lang="en-US" sz="5000" dirty="0">
                <a:solidFill>
                  <a:schemeClr val="bg1"/>
                </a:solidFill>
              </a:rPr>
              <a:t>19,20,22,24,25,28,29: O Lord God: 2 different words used for God here</a:t>
            </a:r>
          </a:p>
          <a:p>
            <a:r>
              <a:rPr lang="en-US" sz="5000" dirty="0">
                <a:solidFill>
                  <a:schemeClr val="bg1"/>
                </a:solidFill>
              </a:rPr>
              <a:t>19: future generations: many gen. later when Jeconiah the last of D’s earthly house sat on throne</a:t>
            </a:r>
          </a:p>
          <a:p>
            <a:r>
              <a:rPr lang="en-US" sz="5000" dirty="0">
                <a:solidFill>
                  <a:schemeClr val="bg1"/>
                </a:solidFill>
              </a:rPr>
              <a:t>23: God replaced Canaanites with Israelites</a:t>
            </a:r>
          </a:p>
        </p:txBody>
      </p:sp>
    </p:spTree>
    <p:extLst>
      <p:ext uri="{BB962C8B-B14F-4D97-AF65-F5344CB8AC3E}">
        <p14:creationId xmlns:p14="http://schemas.microsoft.com/office/powerpoint/2010/main" val="30757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 Liar’s Execution			    11-16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people frequently rent their clothes: </a:t>
            </a:r>
            <a:r>
              <a:rPr lang="en-US" sz="5000" u="sng" dirty="0">
                <a:solidFill>
                  <a:schemeClr val="bg1"/>
                </a:solidFill>
              </a:rPr>
              <a:t>Reuben</a:t>
            </a:r>
            <a:r>
              <a:rPr lang="en-US" sz="5000" dirty="0">
                <a:solidFill>
                  <a:schemeClr val="bg1"/>
                </a:solidFill>
              </a:rPr>
              <a:t> (1st), Gen. 37:29-30; </a:t>
            </a:r>
            <a:r>
              <a:rPr lang="en-US" sz="5000" u="sng" dirty="0">
                <a:solidFill>
                  <a:schemeClr val="bg1"/>
                </a:solidFill>
              </a:rPr>
              <a:t>Jacob</a:t>
            </a:r>
            <a:r>
              <a:rPr lang="en-US" sz="5000" dirty="0">
                <a:solidFill>
                  <a:schemeClr val="bg1"/>
                </a:solidFill>
              </a:rPr>
              <a:t>, Gen. 37:34-35; </a:t>
            </a:r>
            <a:r>
              <a:rPr lang="en-US" sz="5000" u="sng" dirty="0">
                <a:solidFill>
                  <a:schemeClr val="bg1"/>
                </a:solidFill>
              </a:rPr>
              <a:t>Joshua &amp; Caleb</a:t>
            </a:r>
            <a:r>
              <a:rPr lang="en-US" sz="5000" dirty="0">
                <a:solidFill>
                  <a:schemeClr val="bg1"/>
                </a:solidFill>
              </a:rPr>
              <a:t>, Num. 14:6; </a:t>
            </a:r>
            <a:r>
              <a:rPr lang="en-US" sz="5000" u="sng" dirty="0">
                <a:solidFill>
                  <a:schemeClr val="bg1"/>
                </a:solidFill>
              </a:rPr>
              <a:t>Joshua</a:t>
            </a:r>
            <a:r>
              <a:rPr lang="en-US" sz="5000" dirty="0">
                <a:solidFill>
                  <a:schemeClr val="bg1"/>
                </a:solidFill>
              </a:rPr>
              <a:t>, 7:6; </a:t>
            </a:r>
            <a:r>
              <a:rPr lang="en-US" sz="5000" u="sng" dirty="0">
                <a:solidFill>
                  <a:schemeClr val="bg1"/>
                </a:solidFill>
              </a:rPr>
              <a:t>Jephthah</a:t>
            </a:r>
            <a:r>
              <a:rPr lang="en-US" sz="5000" dirty="0">
                <a:solidFill>
                  <a:schemeClr val="bg1"/>
                </a:solidFill>
              </a:rPr>
              <a:t>, Jud. 11:29-35; </a:t>
            </a:r>
            <a:r>
              <a:rPr lang="en-US" sz="5000" u="sng" dirty="0">
                <a:solidFill>
                  <a:schemeClr val="bg1"/>
                </a:solidFill>
              </a:rPr>
              <a:t>David</a:t>
            </a:r>
            <a:r>
              <a:rPr lang="en-US" sz="5000" dirty="0">
                <a:solidFill>
                  <a:schemeClr val="bg1"/>
                </a:solidFill>
              </a:rPr>
              <a:t>, 2S 11:1; </a:t>
            </a:r>
            <a:r>
              <a:rPr lang="en-US" sz="5000" u="sng" dirty="0">
                <a:solidFill>
                  <a:schemeClr val="bg1"/>
                </a:solidFill>
              </a:rPr>
              <a:t>Tamar</a:t>
            </a:r>
            <a:r>
              <a:rPr lang="en-US" sz="5000" dirty="0">
                <a:solidFill>
                  <a:schemeClr val="bg1"/>
                </a:solidFill>
              </a:rPr>
              <a:t>, 2S 13:19; </a:t>
            </a:r>
            <a:r>
              <a:rPr lang="en-US" sz="5000" u="sng" dirty="0">
                <a:solidFill>
                  <a:schemeClr val="bg1"/>
                </a:solidFill>
              </a:rPr>
              <a:t>Ahab</a:t>
            </a:r>
            <a:r>
              <a:rPr lang="en-US" sz="5000" dirty="0">
                <a:solidFill>
                  <a:schemeClr val="bg1"/>
                </a:solidFill>
              </a:rPr>
              <a:t>, 1K 21:20-28; </a:t>
            </a:r>
            <a:r>
              <a:rPr lang="en-US" sz="5000" u="sng" dirty="0">
                <a:solidFill>
                  <a:schemeClr val="bg1"/>
                </a:solidFill>
              </a:rPr>
              <a:t>Elisha</a:t>
            </a:r>
            <a:r>
              <a:rPr lang="en-US" sz="5000" dirty="0">
                <a:solidFill>
                  <a:schemeClr val="bg1"/>
                </a:solidFill>
              </a:rPr>
              <a:t>, 2K 2:12; </a:t>
            </a:r>
            <a:r>
              <a:rPr lang="en-US" sz="5000" u="sng" dirty="0">
                <a:solidFill>
                  <a:schemeClr val="bg1"/>
                </a:solidFill>
              </a:rPr>
              <a:t>King of Syrian Army</a:t>
            </a:r>
            <a:r>
              <a:rPr lang="en-US" sz="5000" dirty="0">
                <a:solidFill>
                  <a:schemeClr val="bg1"/>
                </a:solidFill>
              </a:rPr>
              <a:t>,  2K 5:7; </a:t>
            </a:r>
            <a:r>
              <a:rPr lang="en-US" sz="5000" u="sng" dirty="0">
                <a:solidFill>
                  <a:schemeClr val="bg1"/>
                </a:solidFill>
              </a:rPr>
              <a:t>Eliakim</a:t>
            </a:r>
            <a:r>
              <a:rPr lang="en-US" sz="5000" dirty="0">
                <a:solidFill>
                  <a:schemeClr val="bg1"/>
                </a:solidFill>
              </a:rPr>
              <a:t>,  2K 18:37; </a:t>
            </a:r>
            <a:r>
              <a:rPr lang="en-US" sz="5000" u="sng" dirty="0">
                <a:solidFill>
                  <a:schemeClr val="bg1"/>
                </a:solidFill>
              </a:rPr>
              <a:t>Ezra</a:t>
            </a:r>
            <a:r>
              <a:rPr lang="en-US" sz="5000" dirty="0">
                <a:solidFill>
                  <a:schemeClr val="bg1"/>
                </a:solidFill>
              </a:rPr>
              <a:t>, 9:1-4; </a:t>
            </a:r>
            <a:r>
              <a:rPr lang="en-US" sz="5000" u="sng" dirty="0">
                <a:solidFill>
                  <a:schemeClr val="bg1"/>
                </a:solidFill>
              </a:rPr>
              <a:t>Mordecai</a:t>
            </a:r>
            <a:r>
              <a:rPr lang="en-US" sz="5000" dirty="0">
                <a:solidFill>
                  <a:schemeClr val="bg1"/>
                </a:solidFill>
              </a:rPr>
              <a:t>, Esther 4:1; </a:t>
            </a:r>
            <a:r>
              <a:rPr lang="en-US" sz="5000" u="sng" dirty="0">
                <a:solidFill>
                  <a:schemeClr val="bg1"/>
                </a:solidFill>
              </a:rPr>
              <a:t>Caiaphas</a:t>
            </a:r>
            <a:r>
              <a:rPr lang="en-US" sz="5000" dirty="0">
                <a:solidFill>
                  <a:schemeClr val="bg1"/>
                </a:solidFill>
              </a:rPr>
              <a:t>, Mt. 26;65; </a:t>
            </a:r>
            <a:r>
              <a:rPr lang="en-US" sz="5000" u="sng" dirty="0">
                <a:solidFill>
                  <a:schemeClr val="bg1"/>
                </a:solidFill>
              </a:rPr>
              <a:t>P&amp;B</a:t>
            </a:r>
            <a:r>
              <a:rPr lang="en-US" sz="5000" dirty="0">
                <a:solidFill>
                  <a:schemeClr val="bg1"/>
                </a:solidFill>
              </a:rPr>
              <a:t>, Ac. 14:14</a:t>
            </a:r>
          </a:p>
          <a:p>
            <a:endParaRPr lang="en-US" sz="5000" dirty="0">
              <a:solidFill>
                <a:schemeClr val="bg1"/>
              </a:solidFill>
            </a:endParaRPr>
          </a:p>
        </p:txBody>
      </p:sp>
    </p:spTree>
    <p:extLst>
      <p:ext uri="{BB962C8B-B14F-4D97-AF65-F5344CB8AC3E}">
        <p14:creationId xmlns:p14="http://schemas.microsoft.com/office/powerpoint/2010/main" val="39139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David’s Prayer				    18-29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24: D could never see the full scope of this</a:t>
            </a:r>
          </a:p>
          <a:p>
            <a:r>
              <a:rPr lang="en-US" sz="5000" dirty="0">
                <a:solidFill>
                  <a:schemeClr val="bg1"/>
                </a:solidFill>
              </a:rPr>
              <a:t>29: plea of D’s physical posterity</a:t>
            </a:r>
          </a:p>
          <a:p>
            <a:pPr marL="914400" indent="-914400">
              <a:buAutoNum type="arabicPeriod"/>
            </a:pPr>
            <a:r>
              <a:rPr lang="en-US" sz="5000" dirty="0">
                <a:solidFill>
                  <a:schemeClr val="bg1"/>
                </a:solidFill>
              </a:rPr>
              <a:t>Continued until Jesus came, Mt. 1:16 (Joseph)</a:t>
            </a:r>
          </a:p>
          <a:p>
            <a:pPr marL="914400" indent="-914400">
              <a:buAutoNum type="arabicPeriod"/>
            </a:pPr>
            <a:r>
              <a:rPr lang="en-US" sz="5000" dirty="0">
                <a:solidFill>
                  <a:schemeClr val="bg1"/>
                </a:solidFill>
              </a:rPr>
              <a:t>Continued through Nathan until Jesus came, Luke 3:23 (Mary)</a:t>
            </a:r>
          </a:p>
        </p:txBody>
      </p:sp>
    </p:spTree>
    <p:extLst>
      <p:ext uri="{BB962C8B-B14F-4D97-AF65-F5344CB8AC3E}">
        <p14:creationId xmlns:p14="http://schemas.microsoft.com/office/powerpoint/2010/main" val="35264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We worship God the way He commands today – in Spirit and in Truth, John 4:24. </a:t>
            </a:r>
            <a:r>
              <a:rPr lang="en-US" sz="4100" u="sng" dirty="0">
                <a:solidFill>
                  <a:schemeClr val="bg1"/>
                </a:solidFill>
              </a:rPr>
              <a:t>Anything</a:t>
            </a:r>
            <a:r>
              <a:rPr lang="en-US" sz="4100" dirty="0">
                <a:solidFill>
                  <a:schemeClr val="bg1"/>
                </a:solidFill>
              </a:rPr>
              <a:t> else is not acceptable. </a:t>
            </a:r>
          </a:p>
          <a:p>
            <a:pPr marL="914400" indent="-914400">
              <a:buFont typeface="+mj-lt"/>
              <a:buAutoNum type="arabicPeriod"/>
            </a:pPr>
            <a:r>
              <a:rPr lang="en-US" sz="4100" dirty="0">
                <a:solidFill>
                  <a:schemeClr val="bg1"/>
                </a:solidFill>
              </a:rPr>
              <a:t>The entire Bible contains the beautiful story of Jesus Christ. Nathan gives us some great insight of the prophesied Messiah a millennia before He came into this world. </a:t>
            </a:r>
          </a:p>
          <a:p>
            <a:pPr marL="914400" indent="-914400">
              <a:buFont typeface="+mj-lt"/>
              <a:buAutoNum type="arabicPeriod"/>
            </a:pPr>
            <a:r>
              <a:rPr lang="en-US" sz="4100" dirty="0">
                <a:solidFill>
                  <a:schemeClr val="bg1"/>
                </a:solidFill>
              </a:rPr>
              <a:t>We need to maintain a very active prayer life. Even looking at all his faults, D was a man that lived a life of frequent, fervent prayer. </a:t>
            </a:r>
            <a:r>
              <a:rPr lang="en-US" sz="3600" dirty="0">
                <a:solidFill>
                  <a:schemeClr val="bg1"/>
                </a:solidFill>
              </a:rPr>
              <a:t>Let us increase our prayers.</a:t>
            </a:r>
            <a:endParaRPr lang="en-US" sz="4100" dirty="0">
              <a:solidFill>
                <a:schemeClr val="bg1"/>
              </a:solidFill>
            </a:endParaRPr>
          </a:p>
        </p:txBody>
      </p:sp>
    </p:spTree>
    <p:extLst>
      <p:ext uri="{BB962C8B-B14F-4D97-AF65-F5344CB8AC3E}">
        <p14:creationId xmlns:p14="http://schemas.microsoft.com/office/powerpoint/2010/main" val="12611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a:bodyPr>
          <a:lstStyle/>
          <a:p>
            <a:r>
              <a:rPr lang="en-US" sz="8000" dirty="0">
                <a:solidFill>
                  <a:schemeClr val="bg1"/>
                </a:solidFill>
              </a:rPr>
              <a:t>Ch. 8: Summary of Successes</a:t>
            </a:r>
          </a:p>
        </p:txBody>
      </p:sp>
    </p:spTree>
    <p:extLst>
      <p:ext uri="{BB962C8B-B14F-4D97-AF65-F5344CB8AC3E}">
        <p14:creationId xmlns:p14="http://schemas.microsoft.com/office/powerpoint/2010/main" val="2255023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Ch. 5-10 – 7 Major Events [Willis]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914400" indent="-914400">
              <a:buFont typeface="+mj-lt"/>
              <a:buAutoNum type="arabicPeriod"/>
            </a:pPr>
            <a:r>
              <a:rPr lang="en-US" sz="4400" dirty="0">
                <a:solidFill>
                  <a:schemeClr val="bg1"/>
                </a:solidFill>
              </a:rPr>
              <a:t>Conquest of Jerusalem</a:t>
            </a:r>
          </a:p>
          <a:p>
            <a:pPr marL="914400" indent="-914400">
              <a:buFont typeface="+mj-lt"/>
              <a:buAutoNum type="arabicPeriod"/>
            </a:pPr>
            <a:r>
              <a:rPr lang="en-US" sz="4400" dirty="0">
                <a:solidFill>
                  <a:schemeClr val="bg1"/>
                </a:solidFill>
              </a:rPr>
              <a:t>2 victories over Philistines</a:t>
            </a:r>
          </a:p>
          <a:p>
            <a:pPr marL="914400" indent="-914400">
              <a:buFont typeface="+mj-lt"/>
              <a:buAutoNum type="arabicPeriod"/>
            </a:pPr>
            <a:r>
              <a:rPr lang="en-US" sz="4400" dirty="0">
                <a:solidFill>
                  <a:schemeClr val="bg1"/>
                </a:solidFill>
              </a:rPr>
              <a:t>Bringing Ark of the Covenant to Jerusalem</a:t>
            </a:r>
          </a:p>
          <a:p>
            <a:pPr marL="914400" indent="-914400">
              <a:buFont typeface="+mj-lt"/>
              <a:buAutoNum type="arabicPeriod"/>
            </a:pPr>
            <a:r>
              <a:rPr lang="en-US" sz="4400" dirty="0">
                <a:solidFill>
                  <a:schemeClr val="bg1"/>
                </a:solidFill>
              </a:rPr>
              <a:t>God’s prophecy that of D’s posterity one would arise to build God a ‘house’</a:t>
            </a:r>
          </a:p>
          <a:p>
            <a:pPr marL="914400" indent="-914400">
              <a:buFont typeface="+mj-lt"/>
              <a:buAutoNum type="arabicPeriod"/>
            </a:pPr>
            <a:r>
              <a:rPr lang="en-US" sz="4400" dirty="0">
                <a:solidFill>
                  <a:schemeClr val="bg1"/>
                </a:solidFill>
              </a:rPr>
              <a:t>D’s victories</a:t>
            </a:r>
          </a:p>
          <a:p>
            <a:pPr marL="914400" indent="-914400">
              <a:buFont typeface="+mj-lt"/>
              <a:buAutoNum type="arabicPeriod"/>
            </a:pPr>
            <a:r>
              <a:rPr lang="en-US" sz="4400" dirty="0">
                <a:solidFill>
                  <a:schemeClr val="bg1"/>
                </a:solidFill>
              </a:rPr>
              <a:t>D’s kindness to the son of Jonathan</a:t>
            </a:r>
          </a:p>
          <a:p>
            <a:pPr marL="914400" indent="-914400">
              <a:buFont typeface="+mj-lt"/>
              <a:buAutoNum type="arabicPeriod"/>
            </a:pPr>
            <a:r>
              <a:rPr lang="en-US" sz="4400" dirty="0">
                <a:solidFill>
                  <a:schemeClr val="bg1"/>
                </a:solidFill>
              </a:rPr>
              <a:t>Victories over Ammonites &amp; Syrians</a:t>
            </a:r>
            <a:endParaRPr lang="en-US" sz="5000" dirty="0">
              <a:solidFill>
                <a:schemeClr val="bg1"/>
              </a:solidFill>
            </a:endParaRPr>
          </a:p>
        </p:txBody>
      </p:sp>
      <p:sp>
        <p:nvSpPr>
          <p:cNvPr id="5" name="Rectangle 4">
            <a:extLst>
              <a:ext uri="{FF2B5EF4-FFF2-40B4-BE49-F238E27FC236}">
                <a16:creationId xmlns:a16="http://schemas.microsoft.com/office/drawing/2014/main" id="{DECC2951-5586-4420-B95B-30086E4BBBBF}"/>
              </a:ext>
            </a:extLst>
          </p:cNvPr>
          <p:cNvSpPr/>
          <p:nvPr/>
        </p:nvSpPr>
        <p:spPr>
          <a:xfrm>
            <a:off x="75498" y="4494402"/>
            <a:ext cx="3741493" cy="597716"/>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83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8: Summary of Successes </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Not in chronological order: all parts of his reign. Parallel in 1 Chr. 18. </a:t>
            </a:r>
          </a:p>
          <a:p>
            <a:r>
              <a:rPr lang="en-US" sz="5000" dirty="0">
                <a:solidFill>
                  <a:schemeClr val="bg1"/>
                </a:solidFill>
              </a:rPr>
              <a:t>Note: they counted a different way. Arabs developed our present system.</a:t>
            </a:r>
          </a:p>
        </p:txBody>
      </p:sp>
    </p:spTree>
    <p:extLst>
      <p:ext uri="{BB962C8B-B14F-4D97-AF65-F5344CB8AC3E}">
        <p14:creationId xmlns:p14="http://schemas.microsoft.com/office/powerpoint/2010/main" val="277504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fontScale="90000"/>
          </a:bodyPr>
          <a:lstStyle/>
          <a:p>
            <a:r>
              <a:rPr lang="en-US" sz="6600" dirty="0">
                <a:solidFill>
                  <a:schemeClr val="bg1"/>
                </a:solidFill>
              </a:rPr>
              <a:t>1. Defeat of Philistines &amp; Moabites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a:t>
            </a:r>
            <a:r>
              <a:rPr lang="en-US" sz="5000" cap="small" dirty="0">
                <a:solidFill>
                  <a:schemeClr val="bg1"/>
                </a:solidFill>
              </a:rPr>
              <a:t>niv:</a:t>
            </a:r>
            <a:r>
              <a:rPr lang="en-US" sz="5000" dirty="0">
                <a:solidFill>
                  <a:schemeClr val="bg1"/>
                </a:solidFill>
              </a:rPr>
              <a:t> </a:t>
            </a:r>
            <a:r>
              <a:rPr lang="en-US" sz="5000" i="1" dirty="0">
                <a:solidFill>
                  <a:schemeClr val="bg1"/>
                </a:solidFill>
              </a:rPr>
              <a:t>in the course of time</a:t>
            </a:r>
            <a:r>
              <a:rPr lang="en-US" sz="5000" dirty="0">
                <a:solidFill>
                  <a:schemeClr val="bg1"/>
                </a:solidFill>
              </a:rPr>
              <a:t>: a summary; </a:t>
            </a:r>
            <a:r>
              <a:rPr lang="en-US" sz="5000" dirty="0" err="1">
                <a:solidFill>
                  <a:schemeClr val="bg1"/>
                </a:solidFill>
              </a:rPr>
              <a:t>Methegammah</a:t>
            </a:r>
            <a:r>
              <a:rPr lang="en-US" sz="5000" dirty="0">
                <a:solidFill>
                  <a:schemeClr val="bg1"/>
                </a:solidFill>
              </a:rPr>
              <a:t>: Philistine city of Gath</a:t>
            </a:r>
          </a:p>
          <a:p>
            <a:r>
              <a:rPr lang="en-US" sz="5000" dirty="0">
                <a:solidFill>
                  <a:schemeClr val="bg1"/>
                </a:solidFill>
              </a:rPr>
              <a:t>2: surprising as D at one time had trusted them [his parents stayed w/ Moabite king while D was a refugee]; prevalent way of war</a:t>
            </a:r>
          </a:p>
          <a:p>
            <a:r>
              <a:rPr lang="en-US" sz="5000" dirty="0">
                <a:solidFill>
                  <a:schemeClr val="bg1"/>
                </a:solidFill>
              </a:rPr>
              <a:t>3: </a:t>
            </a:r>
            <a:r>
              <a:rPr lang="en-US" sz="5000" dirty="0" err="1">
                <a:solidFill>
                  <a:schemeClr val="bg1"/>
                </a:solidFill>
              </a:rPr>
              <a:t>Hadadezer</a:t>
            </a:r>
            <a:r>
              <a:rPr lang="en-US" sz="5000" dirty="0">
                <a:solidFill>
                  <a:schemeClr val="bg1"/>
                </a:solidFill>
              </a:rPr>
              <a:t> = </a:t>
            </a:r>
            <a:r>
              <a:rPr lang="en-US" sz="5000" dirty="0" err="1">
                <a:solidFill>
                  <a:schemeClr val="bg1"/>
                </a:solidFill>
              </a:rPr>
              <a:t>Hadarezer</a:t>
            </a:r>
            <a:r>
              <a:rPr lang="en-US" sz="5000" dirty="0">
                <a:solidFill>
                  <a:schemeClr val="bg1"/>
                </a:solidFill>
              </a:rPr>
              <a:t> in 10:16</a:t>
            </a:r>
          </a:p>
          <a:p>
            <a:r>
              <a:rPr lang="en-US" sz="5000" dirty="0">
                <a:solidFill>
                  <a:schemeClr val="bg1"/>
                </a:solidFill>
              </a:rPr>
              <a:t>4: Hamstrung: great damage could be done to a hostile military force</a:t>
            </a:r>
          </a:p>
        </p:txBody>
      </p:sp>
    </p:spTree>
    <p:extLst>
      <p:ext uri="{BB962C8B-B14F-4D97-AF65-F5344CB8AC3E}">
        <p14:creationId xmlns:p14="http://schemas.microsoft.com/office/powerpoint/2010/main" val="7148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fontScale="90000"/>
          </a:bodyPr>
          <a:lstStyle/>
          <a:p>
            <a:r>
              <a:rPr lang="en-US" sz="6600" dirty="0">
                <a:solidFill>
                  <a:schemeClr val="bg1"/>
                </a:solidFill>
              </a:rPr>
              <a:t>1. Defeat of Philistines &amp; Moabites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6: thought of the whole chapter; not because of army, tactics, or leader, but because of God</a:t>
            </a:r>
          </a:p>
          <a:p>
            <a:r>
              <a:rPr lang="en-US" sz="5000" dirty="0">
                <a:solidFill>
                  <a:schemeClr val="bg1"/>
                </a:solidFill>
              </a:rPr>
              <a:t>Shields of gold: DeHoff: costly ornaments worn by the Syrian soldiers</a:t>
            </a:r>
          </a:p>
        </p:txBody>
      </p:sp>
    </p:spTree>
    <p:extLst>
      <p:ext uri="{BB962C8B-B14F-4D97-AF65-F5344CB8AC3E}">
        <p14:creationId xmlns:p14="http://schemas.microsoft.com/office/powerpoint/2010/main" val="27430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Domain Extended                   9-12</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9: Hamath: NE bastion of Solomonic Empire, 1K 14:25, descendants of Ham &amp; Canaan, Gen. 10:18</a:t>
            </a:r>
          </a:p>
          <a:p>
            <a:r>
              <a:rPr lang="en-US" sz="5000" dirty="0">
                <a:solidFill>
                  <a:schemeClr val="bg1"/>
                </a:solidFill>
              </a:rPr>
              <a:t>10: R.P. Smith: Ps. 18:43-44: D’s joyful feelings about this mission</a:t>
            </a:r>
          </a:p>
          <a:p>
            <a:r>
              <a:rPr lang="en-US" sz="5000" dirty="0">
                <a:solidFill>
                  <a:schemeClr val="bg1"/>
                </a:solidFill>
              </a:rPr>
              <a:t>11: all the great stores of gold, silver, bronze, and other precious articles were used</a:t>
            </a:r>
          </a:p>
          <a:p>
            <a:endParaRPr lang="en-US" sz="5000" dirty="0">
              <a:solidFill>
                <a:schemeClr val="bg1"/>
              </a:solidFill>
            </a:endParaRPr>
          </a:p>
        </p:txBody>
      </p:sp>
    </p:spTree>
    <p:extLst>
      <p:ext uri="{BB962C8B-B14F-4D97-AF65-F5344CB8AC3E}">
        <p14:creationId xmlns:p14="http://schemas.microsoft.com/office/powerpoint/2010/main" val="134614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Defeat of Edomites              13-18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Great contrast: Valley of Salt: extreme S of Arabah, S from Dead Sea</a:t>
            </a:r>
          </a:p>
          <a:p>
            <a:r>
              <a:rPr lang="en-US" sz="5000" dirty="0">
                <a:solidFill>
                  <a:schemeClr val="bg1"/>
                </a:solidFill>
              </a:rPr>
              <a:t>2 centuries later, Amaziah king of Judah defeats 10,000 Edomites &amp; captured Sela</a:t>
            </a:r>
          </a:p>
          <a:p>
            <a:r>
              <a:rPr lang="en-US" sz="5000" dirty="0">
                <a:solidFill>
                  <a:schemeClr val="bg1"/>
                </a:solidFill>
              </a:rPr>
              <a:t>13: no contradiction here: 2S8 says D, </a:t>
            </a:r>
            <a:br>
              <a:rPr lang="en-US" sz="5000" dirty="0">
                <a:solidFill>
                  <a:schemeClr val="bg1"/>
                </a:solidFill>
              </a:rPr>
            </a:br>
            <a:r>
              <a:rPr lang="en-US" sz="5000" dirty="0">
                <a:solidFill>
                  <a:schemeClr val="bg1"/>
                </a:solidFill>
              </a:rPr>
              <a:t>1C 18:13 says Abishai, Ps. 60 </a:t>
            </a:r>
            <a:r>
              <a:rPr lang="en-US" sz="5000" i="1" dirty="0">
                <a:solidFill>
                  <a:schemeClr val="bg1"/>
                </a:solidFill>
              </a:rPr>
              <a:t>heading</a:t>
            </a:r>
            <a:r>
              <a:rPr lang="en-US" sz="5000" dirty="0">
                <a:solidFill>
                  <a:schemeClr val="bg1"/>
                </a:solidFill>
              </a:rPr>
              <a:t> &amp; </a:t>
            </a:r>
            <a:br>
              <a:rPr lang="en-US" sz="5000" dirty="0">
                <a:solidFill>
                  <a:schemeClr val="bg1"/>
                </a:solidFill>
              </a:rPr>
            </a:br>
            <a:r>
              <a:rPr lang="en-US" sz="5000" dirty="0">
                <a:solidFill>
                  <a:schemeClr val="bg1"/>
                </a:solidFill>
              </a:rPr>
              <a:t>1K 11:15-16 says Joab</a:t>
            </a:r>
          </a:p>
        </p:txBody>
      </p:sp>
    </p:spTree>
    <p:extLst>
      <p:ext uri="{BB962C8B-B14F-4D97-AF65-F5344CB8AC3E}">
        <p14:creationId xmlns:p14="http://schemas.microsoft.com/office/powerpoint/2010/main" val="37221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Defeat of Edomites              13-18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Willis: “D involved as king, Joab commander of the army, Abishai had charge of that particular battle.” Same as saying President 41 Bush, Secretary of Defense Cheney, and General Schwarzkopf won Desert Storm. </a:t>
            </a:r>
          </a:p>
          <a:p>
            <a:r>
              <a:rPr lang="en-US" sz="5000" dirty="0">
                <a:solidFill>
                  <a:schemeClr val="bg1"/>
                </a:solidFill>
              </a:rPr>
              <a:t>Wise &amp; efficient applied to 1</a:t>
            </a:r>
            <a:r>
              <a:rPr lang="en-US" sz="5000" baseline="30000" dirty="0">
                <a:solidFill>
                  <a:schemeClr val="bg1"/>
                </a:solidFill>
              </a:rPr>
              <a:t>st</a:t>
            </a:r>
            <a:r>
              <a:rPr lang="en-US" sz="5000" dirty="0">
                <a:solidFill>
                  <a:schemeClr val="bg1"/>
                </a:solidFill>
              </a:rPr>
              <a:t> half of reign. </a:t>
            </a:r>
          </a:p>
          <a:p>
            <a:r>
              <a:rPr lang="en-US" sz="5000" dirty="0">
                <a:solidFill>
                  <a:schemeClr val="bg1"/>
                </a:solidFill>
              </a:rPr>
              <a:t>17: Zadok &amp; Ahimelech high priests: contrary to Law of Moses, 1 by Saul, 1 by D</a:t>
            </a:r>
          </a:p>
        </p:txBody>
      </p:sp>
    </p:spTree>
    <p:extLst>
      <p:ext uri="{BB962C8B-B14F-4D97-AF65-F5344CB8AC3E}">
        <p14:creationId xmlns:p14="http://schemas.microsoft.com/office/powerpoint/2010/main" val="25715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 Liar’s Execution			    11-16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12: great sorrow experienced at the loss of a father-in-law and close friend</a:t>
            </a:r>
          </a:p>
          <a:p>
            <a:r>
              <a:rPr lang="en-US" sz="5000" dirty="0">
                <a:solidFill>
                  <a:schemeClr val="bg1"/>
                </a:solidFill>
              </a:rPr>
              <a:t>13: background on messenger</a:t>
            </a:r>
          </a:p>
          <a:p>
            <a:r>
              <a:rPr lang="en-US" sz="5000" dirty="0">
                <a:solidFill>
                  <a:schemeClr val="bg1"/>
                </a:solidFill>
              </a:rPr>
              <a:t>14: cf. 1S 26:9</a:t>
            </a:r>
          </a:p>
          <a:p>
            <a:r>
              <a:rPr lang="en-US" sz="5000" dirty="0">
                <a:solidFill>
                  <a:schemeClr val="bg1"/>
                </a:solidFill>
              </a:rPr>
              <a:t>16: if he killed Saul, he deserved death; if not, he deserved death by false testimony.</a:t>
            </a:r>
          </a:p>
        </p:txBody>
      </p:sp>
    </p:spTree>
    <p:extLst>
      <p:ext uri="{BB962C8B-B14F-4D97-AF65-F5344CB8AC3E}">
        <p14:creationId xmlns:p14="http://schemas.microsoft.com/office/powerpoint/2010/main" val="40732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Defeat of Edomites              13-18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err="1">
                <a:solidFill>
                  <a:schemeClr val="bg1"/>
                </a:solidFill>
              </a:rPr>
              <a:t>Cherethites</a:t>
            </a:r>
            <a:r>
              <a:rPr lang="en-US" sz="5000" dirty="0">
                <a:solidFill>
                  <a:schemeClr val="bg1"/>
                </a:solidFill>
              </a:rPr>
              <a:t> and </a:t>
            </a:r>
            <a:r>
              <a:rPr lang="en-US" sz="5000" dirty="0" err="1">
                <a:solidFill>
                  <a:schemeClr val="bg1"/>
                </a:solidFill>
              </a:rPr>
              <a:t>Pelethites</a:t>
            </a:r>
            <a:r>
              <a:rPr lang="en-US" sz="5000" dirty="0">
                <a:solidFill>
                  <a:schemeClr val="bg1"/>
                </a:solidFill>
              </a:rPr>
              <a:t> – bodyguard of foreign mercenaries (1</a:t>
            </a:r>
            <a:r>
              <a:rPr lang="en-US" sz="5000" baseline="30000" dirty="0">
                <a:solidFill>
                  <a:schemeClr val="bg1"/>
                </a:solidFill>
              </a:rPr>
              <a:t>st</a:t>
            </a:r>
            <a:r>
              <a:rPr lang="en-US" sz="5000" dirty="0">
                <a:solidFill>
                  <a:schemeClr val="bg1"/>
                </a:solidFill>
              </a:rPr>
              <a:t> time) </a:t>
            </a:r>
          </a:p>
          <a:p>
            <a:r>
              <a:rPr lang="en-US" sz="5000" dirty="0">
                <a:solidFill>
                  <a:schemeClr val="bg1"/>
                </a:solidFill>
              </a:rPr>
              <a:t>18: D’s sons were priests: no Biblical record of any such thing (performing priestly duties). If they did, it fits the typical nature of D acting as priest. They did not serve in the same way as </a:t>
            </a:r>
            <a:r>
              <a:rPr lang="en-US" sz="5000" dirty="0" err="1">
                <a:solidFill>
                  <a:schemeClr val="bg1"/>
                </a:solidFill>
              </a:rPr>
              <a:t>Abithar</a:t>
            </a:r>
            <a:r>
              <a:rPr lang="en-US" sz="5000" dirty="0">
                <a:solidFill>
                  <a:schemeClr val="bg1"/>
                </a:solidFill>
              </a:rPr>
              <a:t> and Zadok. </a:t>
            </a:r>
          </a:p>
        </p:txBody>
      </p:sp>
    </p:spTree>
    <p:extLst>
      <p:ext uri="{BB962C8B-B14F-4D97-AF65-F5344CB8AC3E}">
        <p14:creationId xmlns:p14="http://schemas.microsoft.com/office/powerpoint/2010/main" val="39722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The Philistines and Moabites were utterly defeated by D. it is interesting to see how D’s opinion of the Moabites shifted. Let us remember the Moabites started in sin (incest/Lot’s daughter) and it only </a:t>
            </a:r>
            <a:r>
              <a:rPr lang="en-US" sz="4100">
                <a:solidFill>
                  <a:schemeClr val="bg1"/>
                </a:solidFill>
              </a:rPr>
              <a:t>went downhill </a:t>
            </a:r>
            <a:r>
              <a:rPr lang="en-US" sz="4100" dirty="0">
                <a:solidFill>
                  <a:schemeClr val="bg1"/>
                </a:solidFill>
              </a:rPr>
              <a:t>from there and they were destroyed.</a:t>
            </a:r>
          </a:p>
          <a:p>
            <a:pPr marL="914400" indent="-914400">
              <a:buFont typeface="+mj-lt"/>
              <a:buAutoNum type="arabicPeriod"/>
            </a:pPr>
            <a:r>
              <a:rPr lang="en-US" sz="4100" dirty="0">
                <a:solidFill>
                  <a:schemeClr val="bg1"/>
                </a:solidFill>
              </a:rPr>
              <a:t>D continued to have success not because he was the best but because God was on his side, Romans 8:31.</a:t>
            </a:r>
          </a:p>
          <a:p>
            <a:pPr marL="914400" indent="-914400">
              <a:buFont typeface="+mj-lt"/>
              <a:buAutoNum type="arabicPeriod"/>
            </a:pPr>
            <a:r>
              <a:rPr lang="en-US" sz="4100" dirty="0">
                <a:solidFill>
                  <a:schemeClr val="bg1"/>
                </a:solidFill>
              </a:rPr>
              <a:t>D greatly expanded his kingdom. Our kingdom today, the church, has no limits and is open to everyone. </a:t>
            </a:r>
          </a:p>
        </p:txBody>
      </p:sp>
    </p:spTree>
    <p:extLst>
      <p:ext uri="{BB962C8B-B14F-4D97-AF65-F5344CB8AC3E}">
        <p14:creationId xmlns:p14="http://schemas.microsoft.com/office/powerpoint/2010/main" val="36699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a:bodyPr>
          <a:lstStyle/>
          <a:p>
            <a:r>
              <a:rPr lang="en-US" sz="8000" dirty="0">
                <a:solidFill>
                  <a:schemeClr val="bg1"/>
                </a:solidFill>
              </a:rPr>
              <a:t>Ch. 9: a Covenant Kept</a:t>
            </a:r>
          </a:p>
        </p:txBody>
      </p:sp>
    </p:spTree>
    <p:extLst>
      <p:ext uri="{BB962C8B-B14F-4D97-AF65-F5344CB8AC3E}">
        <p14:creationId xmlns:p14="http://schemas.microsoft.com/office/powerpoint/2010/main" val="531883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Ch. 5-10 – 7 Major Events [Willis]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914400" indent="-914400">
              <a:buFont typeface="+mj-lt"/>
              <a:buAutoNum type="arabicPeriod"/>
            </a:pPr>
            <a:r>
              <a:rPr lang="en-US" sz="4400" dirty="0">
                <a:solidFill>
                  <a:schemeClr val="bg1"/>
                </a:solidFill>
              </a:rPr>
              <a:t>Conquest of Jerusalem</a:t>
            </a:r>
          </a:p>
          <a:p>
            <a:pPr marL="914400" indent="-914400">
              <a:buFont typeface="+mj-lt"/>
              <a:buAutoNum type="arabicPeriod"/>
            </a:pPr>
            <a:r>
              <a:rPr lang="en-US" sz="4400" dirty="0">
                <a:solidFill>
                  <a:schemeClr val="bg1"/>
                </a:solidFill>
              </a:rPr>
              <a:t>2 victories over Philistines</a:t>
            </a:r>
          </a:p>
          <a:p>
            <a:pPr marL="914400" indent="-914400">
              <a:buFont typeface="+mj-lt"/>
              <a:buAutoNum type="arabicPeriod"/>
            </a:pPr>
            <a:r>
              <a:rPr lang="en-US" sz="4400" dirty="0">
                <a:solidFill>
                  <a:schemeClr val="bg1"/>
                </a:solidFill>
              </a:rPr>
              <a:t>Bringing Ark of the Covenant to Jerusalem</a:t>
            </a:r>
          </a:p>
          <a:p>
            <a:pPr marL="914400" indent="-914400">
              <a:buFont typeface="+mj-lt"/>
              <a:buAutoNum type="arabicPeriod"/>
            </a:pPr>
            <a:r>
              <a:rPr lang="en-US" sz="4400" dirty="0">
                <a:solidFill>
                  <a:schemeClr val="bg1"/>
                </a:solidFill>
              </a:rPr>
              <a:t>God’s prophecy that of D’s posterity one would arise to build God a ‘house’</a:t>
            </a:r>
          </a:p>
          <a:p>
            <a:pPr marL="914400" indent="-914400">
              <a:buFont typeface="+mj-lt"/>
              <a:buAutoNum type="arabicPeriod"/>
            </a:pPr>
            <a:r>
              <a:rPr lang="en-US" sz="4400" dirty="0">
                <a:solidFill>
                  <a:schemeClr val="bg1"/>
                </a:solidFill>
              </a:rPr>
              <a:t>D’s victories</a:t>
            </a:r>
          </a:p>
          <a:p>
            <a:pPr marL="914400" indent="-914400">
              <a:buFont typeface="+mj-lt"/>
              <a:buAutoNum type="arabicPeriod"/>
            </a:pPr>
            <a:r>
              <a:rPr lang="en-US" sz="4400" dirty="0">
                <a:solidFill>
                  <a:schemeClr val="bg1"/>
                </a:solidFill>
              </a:rPr>
              <a:t>D’s kindness to the son of Jonathan</a:t>
            </a:r>
          </a:p>
          <a:p>
            <a:pPr marL="914400" indent="-914400">
              <a:buFont typeface="+mj-lt"/>
              <a:buAutoNum type="arabicPeriod"/>
            </a:pPr>
            <a:r>
              <a:rPr lang="en-US" sz="4400" dirty="0">
                <a:solidFill>
                  <a:schemeClr val="bg1"/>
                </a:solidFill>
              </a:rPr>
              <a:t>Victories over Ammonites &amp; Syrians</a:t>
            </a:r>
            <a:endParaRPr lang="en-US" sz="5000" dirty="0">
              <a:solidFill>
                <a:schemeClr val="bg1"/>
              </a:solidFill>
            </a:endParaRPr>
          </a:p>
        </p:txBody>
      </p:sp>
      <p:sp>
        <p:nvSpPr>
          <p:cNvPr id="5" name="Rectangle 4">
            <a:extLst>
              <a:ext uri="{FF2B5EF4-FFF2-40B4-BE49-F238E27FC236}">
                <a16:creationId xmlns:a16="http://schemas.microsoft.com/office/drawing/2014/main" id="{DECC2951-5586-4420-B95B-30086E4BBBBF}"/>
              </a:ext>
            </a:extLst>
          </p:cNvPr>
          <p:cNvSpPr/>
          <p:nvPr/>
        </p:nvSpPr>
        <p:spPr>
          <a:xfrm>
            <a:off x="75498" y="5232634"/>
            <a:ext cx="9043335" cy="597716"/>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68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Covenant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events of this chapter occur after a gap from Ch. 4; Mephibosheth was 5 in Ch. 4, now grown, married, and had a son, v. 12.</a:t>
            </a:r>
          </a:p>
          <a:p>
            <a:r>
              <a:rPr lang="en-US" sz="5000" dirty="0">
                <a:solidFill>
                  <a:schemeClr val="bg1"/>
                </a:solidFill>
              </a:rPr>
              <a:t>For Jonathan’s sake: made when both were young, 1S 20:14-17.</a:t>
            </a:r>
          </a:p>
          <a:p>
            <a:r>
              <a:rPr lang="en-US" sz="5000" dirty="0">
                <a:solidFill>
                  <a:schemeClr val="bg1"/>
                </a:solidFill>
              </a:rPr>
              <a:t>2: apparently, no one could answer his question. </a:t>
            </a:r>
            <a:r>
              <a:rPr lang="en-US" sz="5000" dirty="0" err="1">
                <a:solidFill>
                  <a:schemeClr val="bg1"/>
                </a:solidFill>
              </a:rPr>
              <a:t>Ziba’s</a:t>
            </a:r>
            <a:r>
              <a:rPr lang="en-US" sz="5000" dirty="0">
                <a:solidFill>
                  <a:schemeClr val="bg1"/>
                </a:solidFill>
              </a:rPr>
              <a:t> closeness to Saul could help answer</a:t>
            </a:r>
          </a:p>
        </p:txBody>
      </p:sp>
    </p:spTree>
    <p:extLst>
      <p:ext uri="{BB962C8B-B14F-4D97-AF65-F5344CB8AC3E}">
        <p14:creationId xmlns:p14="http://schemas.microsoft.com/office/powerpoint/2010/main" val="41000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Covenant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 Mephibosheth’s real name is </a:t>
            </a:r>
            <a:r>
              <a:rPr lang="en-US" sz="5000" dirty="0" err="1">
                <a:solidFill>
                  <a:schemeClr val="bg1"/>
                </a:solidFill>
              </a:rPr>
              <a:t>Meribbaal</a:t>
            </a:r>
            <a:r>
              <a:rPr lang="en-US" sz="5000" dirty="0">
                <a:solidFill>
                  <a:schemeClr val="bg1"/>
                </a:solidFill>
              </a:rPr>
              <a:t>, 1 Chr. 8:34</a:t>
            </a:r>
          </a:p>
          <a:p>
            <a:r>
              <a:rPr lang="en-US" sz="5000" dirty="0">
                <a:solidFill>
                  <a:schemeClr val="bg1"/>
                </a:solidFill>
              </a:rPr>
              <a:t>4: Lo-debar: E of Jordan River not far from </a:t>
            </a:r>
            <a:r>
              <a:rPr lang="en-US" sz="5000" dirty="0" err="1">
                <a:solidFill>
                  <a:schemeClr val="bg1"/>
                </a:solidFill>
              </a:rPr>
              <a:t>Ishbosheth’s</a:t>
            </a:r>
            <a:r>
              <a:rPr lang="en-US" sz="5000" dirty="0">
                <a:solidFill>
                  <a:schemeClr val="bg1"/>
                </a:solidFill>
              </a:rPr>
              <a:t> capital. </a:t>
            </a:r>
            <a:r>
              <a:rPr lang="en-US" sz="5000" dirty="0" err="1">
                <a:solidFill>
                  <a:schemeClr val="bg1"/>
                </a:solidFill>
              </a:rPr>
              <a:t>Ammiel</a:t>
            </a:r>
            <a:r>
              <a:rPr lang="en-US" sz="5000" dirty="0">
                <a:solidFill>
                  <a:schemeClr val="bg1"/>
                </a:solidFill>
              </a:rPr>
              <a:t>, 1C 3:5, father of </a:t>
            </a:r>
            <a:r>
              <a:rPr lang="en-US" sz="5000" dirty="0" err="1">
                <a:solidFill>
                  <a:schemeClr val="bg1"/>
                </a:solidFill>
              </a:rPr>
              <a:t>Bathshua</a:t>
            </a:r>
            <a:r>
              <a:rPr lang="en-US" sz="5000" dirty="0">
                <a:solidFill>
                  <a:schemeClr val="bg1"/>
                </a:solidFill>
              </a:rPr>
              <a:t> (Bathsheba). Machir would become D’s brother-in-law. He was rich and loved S’s family so much he took &amp; cared for Mephibosheth; later financially help D in war.</a:t>
            </a:r>
          </a:p>
        </p:txBody>
      </p:sp>
    </p:spTree>
    <p:extLst>
      <p:ext uri="{BB962C8B-B14F-4D97-AF65-F5344CB8AC3E}">
        <p14:creationId xmlns:p14="http://schemas.microsoft.com/office/powerpoint/2010/main" val="1398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Covenant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5: custom was for new king to enslave former king’s family.</a:t>
            </a:r>
          </a:p>
          <a:p>
            <a:r>
              <a:rPr lang="en-US" sz="5000" dirty="0">
                <a:solidFill>
                  <a:schemeClr val="bg1"/>
                </a:solidFill>
              </a:rPr>
              <a:t>To those of S’s household, D’s promise of goodwill might sound like what Herod said to the wisemen, Mt. 2:8.</a:t>
            </a:r>
          </a:p>
        </p:txBody>
      </p:sp>
    </p:spTree>
    <p:extLst>
      <p:ext uri="{BB962C8B-B14F-4D97-AF65-F5344CB8AC3E}">
        <p14:creationId xmlns:p14="http://schemas.microsoft.com/office/powerpoint/2010/main" val="10163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Meeting								  6-13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6: customary way of showing respect &amp; submission to ancient kings; D must have sensed fear in Mephibosheth’s heart.</a:t>
            </a:r>
          </a:p>
          <a:p>
            <a:r>
              <a:rPr lang="en-US" sz="5000" dirty="0">
                <a:solidFill>
                  <a:schemeClr val="bg1"/>
                </a:solidFill>
              </a:rPr>
              <a:t>7: Saul – grandfather</a:t>
            </a:r>
          </a:p>
          <a:p>
            <a:r>
              <a:rPr lang="en-US" sz="5000" dirty="0">
                <a:solidFill>
                  <a:schemeClr val="bg1"/>
                </a:solidFill>
              </a:rPr>
              <a:t>8: dead dog: hyperbole and self-derogation was characteristic of Orientals</a:t>
            </a:r>
          </a:p>
          <a:p>
            <a:r>
              <a:rPr lang="en-US" sz="5000" dirty="0">
                <a:solidFill>
                  <a:schemeClr val="bg1"/>
                </a:solidFill>
              </a:rPr>
              <a:t>D uses similar language in 1S 24:14</a:t>
            </a:r>
          </a:p>
        </p:txBody>
      </p:sp>
    </p:spTree>
    <p:extLst>
      <p:ext uri="{BB962C8B-B14F-4D97-AF65-F5344CB8AC3E}">
        <p14:creationId xmlns:p14="http://schemas.microsoft.com/office/powerpoint/2010/main" val="20345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Meeting								  6-13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11: seize of estate is indicated by the number of men required to cultivate it; wealth brought to Mephibosheth because he had family to support; through son Micah the family line survives to captivity.</a:t>
            </a:r>
          </a:p>
          <a:p>
            <a:r>
              <a:rPr lang="en-US" sz="5000" dirty="0">
                <a:solidFill>
                  <a:schemeClr val="bg1"/>
                </a:solidFill>
              </a:rPr>
              <a:t>11: </a:t>
            </a:r>
            <a:r>
              <a:rPr lang="en-US" sz="5000" dirty="0" err="1">
                <a:solidFill>
                  <a:schemeClr val="bg1"/>
                </a:solidFill>
              </a:rPr>
              <a:t>Ziba</a:t>
            </a:r>
            <a:r>
              <a:rPr lang="en-US" sz="5000" dirty="0">
                <a:solidFill>
                  <a:schemeClr val="bg1"/>
                </a:solidFill>
              </a:rPr>
              <a:t> appears reluctant about his new arrangement – he acts treacherously during Absalom’s rebellion. </a:t>
            </a:r>
          </a:p>
        </p:txBody>
      </p:sp>
    </p:spTree>
    <p:extLst>
      <p:ext uri="{BB962C8B-B14F-4D97-AF65-F5344CB8AC3E}">
        <p14:creationId xmlns:p14="http://schemas.microsoft.com/office/powerpoint/2010/main" val="15679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Meeting								  6-13</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FYI: 2 of Saul’s sons </a:t>
            </a:r>
            <a:r>
              <a:rPr lang="en-US" sz="5000">
                <a:solidFill>
                  <a:schemeClr val="bg1"/>
                </a:solidFill>
              </a:rPr>
              <a:t>were named </a:t>
            </a:r>
            <a:r>
              <a:rPr lang="en-US" sz="5000" dirty="0">
                <a:solidFill>
                  <a:schemeClr val="bg1"/>
                </a:solidFill>
              </a:rPr>
              <a:t>Mephibosheth (</a:t>
            </a:r>
            <a:r>
              <a:rPr lang="en-US" sz="5000" dirty="0" err="1">
                <a:solidFill>
                  <a:schemeClr val="bg1"/>
                </a:solidFill>
              </a:rPr>
              <a:t>Meribbaal</a:t>
            </a:r>
            <a:r>
              <a:rPr lang="en-US" sz="5000" dirty="0">
                <a:solidFill>
                  <a:schemeClr val="bg1"/>
                </a:solidFill>
              </a:rPr>
              <a:t>): 1] this one 2] 2S 21:7-9, executed by D to avenge S’s heartless slaughter of the Gibeonites.</a:t>
            </a:r>
          </a:p>
          <a:p>
            <a:r>
              <a:rPr lang="en-US" sz="5000" dirty="0">
                <a:solidFill>
                  <a:schemeClr val="bg1"/>
                </a:solidFill>
              </a:rPr>
              <a:t>13: “so” – in this manner – must have needed a large palace to accommodate a large household.</a:t>
            </a:r>
          </a:p>
        </p:txBody>
      </p:sp>
    </p:spTree>
    <p:extLst>
      <p:ext uri="{BB962C8B-B14F-4D97-AF65-F5344CB8AC3E}">
        <p14:creationId xmlns:p14="http://schemas.microsoft.com/office/powerpoint/2010/main" val="40809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A Liar’s Execution			    11-16</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fontScale="92500" lnSpcReduction="10000"/>
          </a:bodyPr>
          <a:lstStyle/>
          <a:p>
            <a:r>
              <a:rPr lang="en-US" sz="5000" dirty="0">
                <a:solidFill>
                  <a:schemeClr val="bg1"/>
                </a:solidFill>
              </a:rPr>
              <a:t>3 good reasons for David’s actions:</a:t>
            </a:r>
          </a:p>
          <a:p>
            <a:r>
              <a:rPr lang="en-US" sz="5000" dirty="0">
                <a:solidFill>
                  <a:schemeClr val="bg1"/>
                </a:solidFill>
              </a:rPr>
              <a:t>1.	Tale of killing Saul was a lie on the face of it.</a:t>
            </a:r>
          </a:p>
          <a:p>
            <a:r>
              <a:rPr lang="en-US" sz="5000" dirty="0">
                <a:solidFill>
                  <a:schemeClr val="bg1"/>
                </a:solidFill>
              </a:rPr>
              <a:t>2.	If Amalekite’s claim of being a “son of a sojourner” was true, he would have known it was a great sin to kill the Lord’s anointed.” He did not know = falsehood of claim.</a:t>
            </a:r>
          </a:p>
          <a:p>
            <a:r>
              <a:rPr lang="en-US" sz="5000" dirty="0">
                <a:solidFill>
                  <a:schemeClr val="bg1"/>
                </a:solidFill>
              </a:rPr>
              <a:t>3.	“This just punishment of the Amalekite once and for all precluded any untrue accusation of David’s enemies that he might have had a part, directly or indirectly in the death of Saul.” Young</a:t>
            </a:r>
          </a:p>
        </p:txBody>
      </p:sp>
    </p:spTree>
    <p:extLst>
      <p:ext uri="{BB962C8B-B14F-4D97-AF65-F5344CB8AC3E}">
        <p14:creationId xmlns:p14="http://schemas.microsoft.com/office/powerpoint/2010/main" val="17697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198783"/>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637898"/>
            <a:ext cx="12191998" cy="6602759"/>
          </a:xfrm>
        </p:spPr>
        <p:txBody>
          <a:bodyPr>
            <a:noAutofit/>
          </a:bodyPr>
          <a:lstStyle/>
          <a:p>
            <a:pPr marL="914400" indent="-914400">
              <a:buFont typeface="+mj-lt"/>
              <a:buAutoNum type="arabicPeriod"/>
            </a:pPr>
            <a:r>
              <a:rPr lang="en-US" sz="4100" dirty="0">
                <a:solidFill>
                  <a:schemeClr val="bg1"/>
                </a:solidFill>
              </a:rPr>
              <a:t>D made a promise years before to his best friend. Today, when we make a promise, we should always keep it. </a:t>
            </a:r>
          </a:p>
          <a:p>
            <a:pPr marL="914400" indent="-914400">
              <a:buFont typeface="+mj-lt"/>
              <a:buAutoNum type="arabicPeriod"/>
            </a:pPr>
            <a:r>
              <a:rPr lang="en-US" sz="4100" dirty="0">
                <a:solidFill>
                  <a:schemeClr val="bg1"/>
                </a:solidFill>
              </a:rPr>
              <a:t>Mephibosheth might have been fearful for his life as D was approaching – yet, he had nothing to worry about. </a:t>
            </a:r>
          </a:p>
          <a:p>
            <a:pPr marL="914400" indent="-914400">
              <a:buFont typeface="+mj-lt"/>
              <a:buAutoNum type="arabicPeriod"/>
            </a:pPr>
            <a:r>
              <a:rPr lang="en-US" sz="4100" dirty="0">
                <a:solidFill>
                  <a:schemeClr val="bg1"/>
                </a:solidFill>
              </a:rPr>
              <a:t>Sinners, like Mephibosheth, have been crippled by the “fall” in </a:t>
            </a:r>
            <a:r>
              <a:rPr lang="en-US" sz="4100">
                <a:solidFill>
                  <a:schemeClr val="bg1"/>
                </a:solidFill>
              </a:rPr>
              <a:t>Eden. </a:t>
            </a:r>
            <a:r>
              <a:rPr lang="en-US" sz="4100" dirty="0">
                <a:solidFill>
                  <a:schemeClr val="bg1"/>
                </a:solidFill>
              </a:rPr>
              <a:t>God has honored and blessed us with the promise of Eternal Life and inviting us to a feast at His Table in His Kingdom perpetually. </a:t>
            </a:r>
          </a:p>
        </p:txBody>
      </p:sp>
    </p:spTree>
    <p:extLst>
      <p:ext uri="{BB962C8B-B14F-4D97-AF65-F5344CB8AC3E}">
        <p14:creationId xmlns:p14="http://schemas.microsoft.com/office/powerpoint/2010/main" val="30739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7AAF31F-8CCC-4A69-8BC4-40FE0B6D2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
        <p:nvSpPr>
          <p:cNvPr id="3" name="Subtitle 2">
            <a:extLst>
              <a:ext uri="{FF2B5EF4-FFF2-40B4-BE49-F238E27FC236}">
                <a16:creationId xmlns:a16="http://schemas.microsoft.com/office/drawing/2014/main" id="{40074364-8D3B-4983-A9A8-24FBCDDD33EB}"/>
              </a:ext>
            </a:extLst>
          </p:cNvPr>
          <p:cNvSpPr>
            <a:spLocks noGrp="1"/>
          </p:cNvSpPr>
          <p:nvPr>
            <p:ph type="subTitle" idx="1"/>
          </p:nvPr>
        </p:nvSpPr>
        <p:spPr>
          <a:xfrm>
            <a:off x="0" y="5605670"/>
            <a:ext cx="12192000" cy="1252330"/>
          </a:xfrm>
          <a:solidFill>
            <a:schemeClr val="tx1"/>
          </a:solidFill>
        </p:spPr>
        <p:txBody>
          <a:bodyPr>
            <a:normAutofit/>
          </a:bodyPr>
          <a:lstStyle/>
          <a:p>
            <a:r>
              <a:rPr lang="en-US" sz="8000" dirty="0">
                <a:solidFill>
                  <a:schemeClr val="bg1"/>
                </a:solidFill>
              </a:rPr>
              <a:t>Ch. 10: War is Waged</a:t>
            </a:r>
          </a:p>
        </p:txBody>
      </p:sp>
    </p:spTree>
    <p:extLst>
      <p:ext uri="{BB962C8B-B14F-4D97-AF65-F5344CB8AC3E}">
        <p14:creationId xmlns:p14="http://schemas.microsoft.com/office/powerpoint/2010/main" val="1549131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Ch. 5-10 – 7 Major Events [Willis]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pPr marL="914400" indent="-914400">
              <a:buFont typeface="+mj-lt"/>
              <a:buAutoNum type="arabicPeriod"/>
            </a:pPr>
            <a:r>
              <a:rPr lang="en-US" sz="4400" dirty="0">
                <a:solidFill>
                  <a:schemeClr val="bg1"/>
                </a:solidFill>
              </a:rPr>
              <a:t>Conquest of Jerusalem</a:t>
            </a:r>
          </a:p>
          <a:p>
            <a:pPr marL="914400" indent="-914400">
              <a:buFont typeface="+mj-lt"/>
              <a:buAutoNum type="arabicPeriod"/>
            </a:pPr>
            <a:r>
              <a:rPr lang="en-US" sz="4400" dirty="0">
                <a:solidFill>
                  <a:schemeClr val="bg1"/>
                </a:solidFill>
              </a:rPr>
              <a:t>2 victories over Philistines</a:t>
            </a:r>
          </a:p>
          <a:p>
            <a:pPr marL="914400" indent="-914400">
              <a:buFont typeface="+mj-lt"/>
              <a:buAutoNum type="arabicPeriod"/>
            </a:pPr>
            <a:r>
              <a:rPr lang="en-US" sz="4400" dirty="0">
                <a:solidFill>
                  <a:schemeClr val="bg1"/>
                </a:solidFill>
              </a:rPr>
              <a:t>Bringing Ark of the Covenant to Jerusalem</a:t>
            </a:r>
          </a:p>
          <a:p>
            <a:pPr marL="914400" indent="-914400">
              <a:buFont typeface="+mj-lt"/>
              <a:buAutoNum type="arabicPeriod"/>
            </a:pPr>
            <a:r>
              <a:rPr lang="en-US" sz="4400" dirty="0">
                <a:solidFill>
                  <a:schemeClr val="bg1"/>
                </a:solidFill>
              </a:rPr>
              <a:t>God’s prophecy that of D’s posterity one would arise to build God a ‘house’</a:t>
            </a:r>
          </a:p>
          <a:p>
            <a:pPr marL="914400" indent="-914400">
              <a:buFont typeface="+mj-lt"/>
              <a:buAutoNum type="arabicPeriod"/>
            </a:pPr>
            <a:r>
              <a:rPr lang="en-US" sz="4400" dirty="0">
                <a:solidFill>
                  <a:schemeClr val="bg1"/>
                </a:solidFill>
              </a:rPr>
              <a:t>D’s victories</a:t>
            </a:r>
          </a:p>
          <a:p>
            <a:pPr marL="914400" indent="-914400">
              <a:buFont typeface="+mj-lt"/>
              <a:buAutoNum type="arabicPeriod"/>
            </a:pPr>
            <a:r>
              <a:rPr lang="en-US" sz="4400" dirty="0">
                <a:solidFill>
                  <a:schemeClr val="bg1"/>
                </a:solidFill>
              </a:rPr>
              <a:t>D’s kindness to the son of Jonathan</a:t>
            </a:r>
          </a:p>
          <a:p>
            <a:pPr marL="914400" indent="-914400">
              <a:buFont typeface="+mj-lt"/>
              <a:buAutoNum type="arabicPeriod"/>
            </a:pPr>
            <a:r>
              <a:rPr lang="en-US" sz="4400" dirty="0">
                <a:solidFill>
                  <a:schemeClr val="bg1"/>
                </a:solidFill>
              </a:rPr>
              <a:t>Victories over Ammonites &amp; Syrians</a:t>
            </a:r>
            <a:endParaRPr lang="en-US" sz="5000" dirty="0">
              <a:solidFill>
                <a:schemeClr val="bg1"/>
              </a:solidFill>
            </a:endParaRPr>
          </a:p>
        </p:txBody>
      </p:sp>
      <p:sp>
        <p:nvSpPr>
          <p:cNvPr id="5" name="Rectangle 4">
            <a:extLst>
              <a:ext uri="{FF2B5EF4-FFF2-40B4-BE49-F238E27FC236}">
                <a16:creationId xmlns:a16="http://schemas.microsoft.com/office/drawing/2014/main" id="{DECC2951-5586-4420-B95B-30086E4BBBBF}"/>
              </a:ext>
            </a:extLst>
          </p:cNvPr>
          <p:cNvSpPr/>
          <p:nvPr/>
        </p:nvSpPr>
        <p:spPr>
          <a:xfrm>
            <a:off x="75498" y="5946776"/>
            <a:ext cx="9043335" cy="597716"/>
          </a:xfrm>
          <a:prstGeom prst="rect">
            <a:avLst/>
          </a:prstGeom>
          <a:noFill/>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29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Samuel 10: War is Waged</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This chapter sets the scene for D’s sin with Bathsheba (Ch. 11).</a:t>
            </a:r>
          </a:p>
          <a:p>
            <a:r>
              <a:rPr lang="en-US" sz="5000" dirty="0">
                <a:solidFill>
                  <a:schemeClr val="bg1"/>
                </a:solidFill>
              </a:rPr>
              <a:t>Psalm 44 and Psalm 60 may have some reference to what is written here. </a:t>
            </a:r>
          </a:p>
        </p:txBody>
      </p:sp>
    </p:spTree>
    <p:extLst>
      <p:ext uri="{BB962C8B-B14F-4D97-AF65-F5344CB8AC3E}">
        <p14:creationId xmlns:p14="http://schemas.microsoft.com/office/powerpoint/2010/main" val="31215421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Insulting Treatment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not known what kindness is shown; </a:t>
            </a:r>
            <a:r>
              <a:rPr lang="en-US" sz="5000" dirty="0" err="1">
                <a:solidFill>
                  <a:schemeClr val="bg1"/>
                </a:solidFill>
              </a:rPr>
              <a:t>Nahash</a:t>
            </a:r>
            <a:r>
              <a:rPr lang="en-US" sz="5000" dirty="0">
                <a:solidFill>
                  <a:schemeClr val="bg1"/>
                </a:solidFill>
              </a:rPr>
              <a:t> was a bitter enemy of S, 1S 11:1-11</a:t>
            </a:r>
          </a:p>
          <a:p>
            <a:r>
              <a:rPr lang="en-US" sz="5000" dirty="0">
                <a:solidFill>
                  <a:schemeClr val="bg1"/>
                </a:solidFill>
              </a:rPr>
              <a:t>2: Rabbah, capital of the Ammonites, 23mi due E of Jericho</a:t>
            </a:r>
          </a:p>
          <a:p>
            <a:r>
              <a:rPr lang="en-US" sz="5000" dirty="0">
                <a:solidFill>
                  <a:schemeClr val="bg1"/>
                </a:solidFill>
              </a:rPr>
              <a:t>3: mistrust founded upon national hatred; D killed 2/3 of the Moabites (kinfolk with Ammonites, descendants of Lot, Gen. 19).</a:t>
            </a:r>
          </a:p>
        </p:txBody>
      </p:sp>
    </p:spTree>
    <p:extLst>
      <p:ext uri="{BB962C8B-B14F-4D97-AF65-F5344CB8AC3E}">
        <p14:creationId xmlns:p14="http://schemas.microsoft.com/office/powerpoint/2010/main" val="39265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Insulting Treatment			    1-5</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 gross insult to D; double makes it hard to ignore.</a:t>
            </a:r>
          </a:p>
          <a:p>
            <a:r>
              <a:rPr lang="en-US" sz="5000" dirty="0">
                <a:solidFill>
                  <a:schemeClr val="bg1"/>
                </a:solidFill>
              </a:rPr>
              <a:t>They wore no trousers, this left them exposed in battle.</a:t>
            </a:r>
          </a:p>
          <a:p>
            <a:r>
              <a:rPr lang="en-US" sz="5000" dirty="0">
                <a:solidFill>
                  <a:schemeClr val="bg1"/>
                </a:solidFill>
              </a:rPr>
              <a:t>Shaving the beard was more serious – stayed in Jerusalem until it regrew.</a:t>
            </a:r>
          </a:p>
          <a:p>
            <a:r>
              <a:rPr lang="en-US" sz="5000" dirty="0">
                <a:solidFill>
                  <a:schemeClr val="bg1"/>
                </a:solidFill>
              </a:rPr>
              <a:t>Superstition: gaining the hair of the enemy gave the possessor power over them. </a:t>
            </a:r>
          </a:p>
        </p:txBody>
      </p:sp>
    </p:spTree>
    <p:extLst>
      <p:ext uri="{BB962C8B-B14F-4D97-AF65-F5344CB8AC3E}">
        <p14:creationId xmlns:p14="http://schemas.microsoft.com/office/powerpoint/2010/main" val="40853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Prepare for War					    6-8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Rabbah: Philadelphia in NT</a:t>
            </a:r>
          </a:p>
          <a:p>
            <a:r>
              <a:rPr lang="en-US" sz="5000" dirty="0">
                <a:solidFill>
                  <a:schemeClr val="bg1"/>
                </a:solidFill>
              </a:rPr>
              <a:t>Cost of hiring soldiers: </a:t>
            </a:r>
            <a:r>
              <a:rPr lang="en-US" sz="5000">
                <a:solidFill>
                  <a:schemeClr val="bg1"/>
                </a:solidFill>
              </a:rPr>
              <a:t>½ million </a:t>
            </a:r>
            <a:r>
              <a:rPr lang="en-US" sz="5000" dirty="0">
                <a:solidFill>
                  <a:schemeClr val="bg1"/>
                </a:solidFill>
              </a:rPr>
              <a:t>£ sterling</a:t>
            </a:r>
          </a:p>
          <a:p>
            <a:r>
              <a:rPr lang="en-US" sz="5000" dirty="0">
                <a:solidFill>
                  <a:schemeClr val="bg1"/>
                </a:solidFill>
              </a:rPr>
              <a:t>6: </a:t>
            </a:r>
            <a:r>
              <a:rPr lang="en-US" sz="5000" dirty="0" err="1">
                <a:solidFill>
                  <a:schemeClr val="bg1"/>
                </a:solidFill>
              </a:rPr>
              <a:t>Maacah</a:t>
            </a:r>
            <a:r>
              <a:rPr lang="en-US" sz="5000" dirty="0">
                <a:solidFill>
                  <a:schemeClr val="bg1"/>
                </a:solidFill>
              </a:rPr>
              <a:t>: SW of Mount Hermon</a:t>
            </a:r>
          </a:p>
          <a:p>
            <a:r>
              <a:rPr lang="en-US" sz="5000" dirty="0">
                <a:solidFill>
                  <a:schemeClr val="bg1"/>
                </a:solidFill>
              </a:rPr>
              <a:t>7: “mighty men” special group of 600 men that continued when S pursued D; host: great army of Israelites.</a:t>
            </a:r>
          </a:p>
          <a:p>
            <a:r>
              <a:rPr lang="en-US" sz="5000" dirty="0">
                <a:solidFill>
                  <a:schemeClr val="bg1"/>
                </a:solidFill>
              </a:rPr>
              <a:t>1 Chr. 19:7: camped at </a:t>
            </a:r>
            <a:r>
              <a:rPr lang="en-US" sz="5000" dirty="0" err="1">
                <a:solidFill>
                  <a:schemeClr val="bg1"/>
                </a:solidFill>
              </a:rPr>
              <a:t>Medeba</a:t>
            </a:r>
            <a:r>
              <a:rPr lang="en-US" sz="5000" dirty="0">
                <a:solidFill>
                  <a:schemeClr val="bg1"/>
                </a:solidFill>
              </a:rPr>
              <a:t>, 4mi. Straight SW of Rabbah.</a:t>
            </a:r>
          </a:p>
        </p:txBody>
      </p:sp>
    </p:spTree>
    <p:extLst>
      <p:ext uri="{BB962C8B-B14F-4D97-AF65-F5344CB8AC3E}">
        <p14:creationId xmlns:p14="http://schemas.microsoft.com/office/powerpoint/2010/main" val="12206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Great Victory						  9-14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Syrian mercenaries in the rear the greatest threat.</a:t>
            </a:r>
          </a:p>
          <a:p>
            <a:r>
              <a:rPr lang="en-US" sz="5000" dirty="0">
                <a:solidFill>
                  <a:schemeClr val="bg1"/>
                </a:solidFill>
              </a:rPr>
              <a:t>Abishai, Joab’s brother, was not chosen – he was leading the attack at the gates of Rabbah</a:t>
            </a:r>
          </a:p>
          <a:p>
            <a:r>
              <a:rPr lang="en-US" sz="5000" dirty="0">
                <a:solidFill>
                  <a:schemeClr val="bg1"/>
                </a:solidFill>
              </a:rPr>
              <a:t>Mercenaries had no patriotic interest in defending Rabbah.</a:t>
            </a:r>
          </a:p>
          <a:p>
            <a:r>
              <a:rPr lang="en-US" sz="5000" dirty="0">
                <a:solidFill>
                  <a:schemeClr val="bg1"/>
                </a:solidFill>
              </a:rPr>
              <a:t>Joab launched all-out attack and his hand-picked veterans destroyed everyone in path</a:t>
            </a:r>
          </a:p>
        </p:txBody>
      </p:sp>
    </p:spTree>
    <p:extLst>
      <p:ext uri="{BB962C8B-B14F-4D97-AF65-F5344CB8AC3E}">
        <p14:creationId xmlns:p14="http://schemas.microsoft.com/office/powerpoint/2010/main" val="37454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Great Victory						  9-14</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The war is not over yet!</a:t>
            </a:r>
          </a:p>
          <a:p>
            <a:r>
              <a:rPr lang="en-US" sz="5000" dirty="0">
                <a:solidFill>
                  <a:schemeClr val="bg1"/>
                </a:solidFill>
              </a:rPr>
              <a:t>12: fighting to trust the outcome of the battle to the Will of God.</a:t>
            </a:r>
          </a:p>
        </p:txBody>
      </p:sp>
    </p:spTree>
    <p:extLst>
      <p:ext uri="{BB962C8B-B14F-4D97-AF65-F5344CB8AC3E}">
        <p14:creationId xmlns:p14="http://schemas.microsoft.com/office/powerpoint/2010/main" val="388056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4. Final Rally    					    15-19</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err="1">
                <a:solidFill>
                  <a:schemeClr val="bg1"/>
                </a:solidFill>
              </a:rPr>
              <a:t>Helam</a:t>
            </a:r>
            <a:r>
              <a:rPr lang="en-US" sz="5000" dirty="0">
                <a:solidFill>
                  <a:schemeClr val="bg1"/>
                </a:solidFill>
              </a:rPr>
              <a:t> – location unknown</a:t>
            </a:r>
          </a:p>
          <a:p>
            <a:r>
              <a:rPr lang="en-US" sz="5000" dirty="0" err="1">
                <a:solidFill>
                  <a:schemeClr val="bg1"/>
                </a:solidFill>
              </a:rPr>
              <a:t>Hadadezer</a:t>
            </a:r>
            <a:r>
              <a:rPr lang="en-US" sz="5000" dirty="0">
                <a:solidFill>
                  <a:schemeClr val="bg1"/>
                </a:solidFill>
              </a:rPr>
              <a:t> stung by defeat of his mercenaries by Joab.</a:t>
            </a:r>
          </a:p>
          <a:p>
            <a:r>
              <a:rPr lang="en-US" sz="5000" dirty="0">
                <a:solidFill>
                  <a:schemeClr val="bg1"/>
                </a:solidFill>
              </a:rPr>
              <a:t>D established the Euphrates River as the Eastern boundary of Israel.</a:t>
            </a:r>
          </a:p>
          <a:p>
            <a:r>
              <a:rPr lang="en-US" sz="5000" dirty="0" err="1">
                <a:solidFill>
                  <a:schemeClr val="bg1"/>
                </a:solidFill>
              </a:rPr>
              <a:t>Hadadezer</a:t>
            </a:r>
            <a:r>
              <a:rPr lang="en-US" sz="5000" dirty="0">
                <a:solidFill>
                  <a:schemeClr val="bg1"/>
                </a:solidFill>
              </a:rPr>
              <a:t> finally submits to D’s rule. </a:t>
            </a:r>
          </a:p>
        </p:txBody>
      </p:sp>
    </p:spTree>
    <p:extLst>
      <p:ext uri="{BB962C8B-B14F-4D97-AF65-F5344CB8AC3E}">
        <p14:creationId xmlns:p14="http://schemas.microsoft.com/office/powerpoint/2010/main" val="18670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17631</TotalTime>
  <Words>15956</Words>
  <Application>Microsoft Office PowerPoint</Application>
  <PresentationFormat>Widescreen</PresentationFormat>
  <Paragraphs>1023</Paragraphs>
  <Slides>255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255</vt:i4>
      </vt:variant>
    </vt:vector>
  </HeadingPairs>
  <TitlesOfParts>
    <vt:vector size="260" baseType="lpstr">
      <vt:lpstr>Alegreya SC</vt:lpstr>
      <vt:lpstr>Arial</vt:lpstr>
      <vt:lpstr>Calibri</vt:lpstr>
      <vt:lpstr>Calibri Light</vt:lpstr>
      <vt:lpstr>Office Theme</vt:lpstr>
      <vt:lpstr>PowerPoint Presentation</vt:lpstr>
      <vt:lpstr>PowerPoint Presentation</vt:lpstr>
      <vt:lpstr>2 Samuel</vt:lpstr>
      <vt:lpstr>2 Samuel</vt:lpstr>
      <vt:lpstr>1. A False Report     1-10</vt:lpstr>
      <vt:lpstr>1. A False Report     1-10</vt:lpstr>
      <vt:lpstr>2. A Liar’s Execution       11-16</vt:lpstr>
      <vt:lpstr>2. A Liar’s Execution       11-16</vt:lpstr>
      <vt:lpstr>2. A Liar’s Execution       11-16</vt:lpstr>
      <vt:lpstr>3. A Friend’s Lament       17-27</vt:lpstr>
      <vt:lpstr>3. A Friend’s Lament       17-27</vt:lpstr>
      <vt:lpstr>Lessons</vt:lpstr>
      <vt:lpstr>PowerPoint Presentation</vt:lpstr>
      <vt:lpstr>2 Samuel</vt:lpstr>
      <vt:lpstr>1. King David           1-7</vt:lpstr>
      <vt:lpstr>1. King David           1-7</vt:lpstr>
      <vt:lpstr>2. King Ishbosheth        8-11</vt:lpstr>
      <vt:lpstr>2. King Ishbosheth        8-11</vt:lpstr>
      <vt:lpstr>3. Civil War          12-32</vt:lpstr>
      <vt:lpstr>3. Civil War          12-32</vt:lpstr>
      <vt:lpstr>3. Civil War          12-32</vt:lpstr>
      <vt:lpstr>3. Civil War          12-32</vt:lpstr>
      <vt:lpstr>Lessons</vt:lpstr>
      <vt:lpstr>PowerPoint Presentation</vt:lpstr>
      <vt:lpstr>2 Samuel</vt:lpstr>
      <vt:lpstr>1. Descendants           1-5</vt:lpstr>
      <vt:lpstr>1. Descendants           1-5</vt:lpstr>
      <vt:lpstr>2. Downfall          6-30</vt:lpstr>
      <vt:lpstr>2. Downfall          6-30</vt:lpstr>
      <vt:lpstr>2. Downfall          6-30</vt:lpstr>
      <vt:lpstr>2. Downfall          6-30</vt:lpstr>
      <vt:lpstr>3. Disassociation         31-39</vt:lpstr>
      <vt:lpstr>Lessons</vt:lpstr>
      <vt:lpstr>PowerPoint Presentation</vt:lpstr>
      <vt:lpstr>2 Samuel</vt:lpstr>
      <vt:lpstr>1. News Travels           1-4</vt:lpstr>
      <vt:lpstr>2. One Death           5-8</vt:lpstr>
      <vt:lpstr>3. More Death         9-12</vt:lpstr>
      <vt:lpstr>3. More Death         9-12</vt:lpstr>
      <vt:lpstr>Lessons</vt:lpstr>
      <vt:lpstr>PowerPoint Presentation</vt:lpstr>
      <vt:lpstr>2 Samuel</vt:lpstr>
      <vt:lpstr>Ch. 5-10 – 7 Major Events [Willis]</vt:lpstr>
      <vt:lpstr>1. Crowned King          1-5</vt:lpstr>
      <vt:lpstr>1. Crowned King          1-5</vt:lpstr>
      <vt:lpstr>2. Captures Jerusalem      6-10</vt:lpstr>
      <vt:lpstr>2. Captures Jerusalem      6-10</vt:lpstr>
      <vt:lpstr>3. Cedar House         11-12</vt:lpstr>
      <vt:lpstr>4. More Concubines            13-16</vt:lpstr>
      <vt:lpstr>4. More Concubines            13-16</vt:lpstr>
      <vt:lpstr>5. Philistine Conquest              17-25</vt:lpstr>
      <vt:lpstr>Lessons</vt:lpstr>
      <vt:lpstr>PowerPoint Presentation</vt:lpstr>
      <vt:lpstr>Ch. 5-10 – 7 Major Events [Willis]</vt:lpstr>
      <vt:lpstr>2 Samuel 6</vt:lpstr>
      <vt:lpstr>1. Removing the Ark         1-5</vt:lpstr>
      <vt:lpstr>1. Removing the Ark         1-5</vt:lpstr>
      <vt:lpstr>2. Uzzah’s Mistake        6-15</vt:lpstr>
      <vt:lpstr>2. Uzzah’s Mistake        6-15</vt:lpstr>
      <vt:lpstr>3. Michal’s Reaction        16-23</vt:lpstr>
      <vt:lpstr>3. Michal’s Reaction        16-23</vt:lpstr>
      <vt:lpstr>Lessons</vt:lpstr>
      <vt:lpstr>PowerPoint Presentation</vt:lpstr>
      <vt:lpstr>Ch. 5-10 – 7 Major Events [Willis]</vt:lpstr>
      <vt:lpstr>2 Samuel 7: A Promised Preserver</vt:lpstr>
      <vt:lpstr>1. Promised House           1-11</vt:lpstr>
      <vt:lpstr>1. Promised House           1-11</vt:lpstr>
      <vt:lpstr>2. Promised Savior        12-17</vt:lpstr>
      <vt:lpstr>3. David’s Prayer        18-29</vt:lpstr>
      <vt:lpstr>3. David’s Prayer        18-29</vt:lpstr>
      <vt:lpstr>Lessons</vt:lpstr>
      <vt:lpstr>PowerPoint Presentation</vt:lpstr>
      <vt:lpstr>Ch. 5-10 – 7 Major Events [Willis]</vt:lpstr>
      <vt:lpstr>2 Samuel 8: Summary of Successes </vt:lpstr>
      <vt:lpstr>1. Defeat of Philistines &amp; Moabites   1-8</vt:lpstr>
      <vt:lpstr>1. Defeat of Philistines &amp; Moabites   1-8</vt:lpstr>
      <vt:lpstr>2. Domain Extended                   9-12</vt:lpstr>
      <vt:lpstr>3. Defeat of Edomites              13-18</vt:lpstr>
      <vt:lpstr>3. Defeat of Edomites              13-18</vt:lpstr>
      <vt:lpstr>3. Defeat of Edomites              13-18</vt:lpstr>
      <vt:lpstr>Lessons</vt:lpstr>
      <vt:lpstr>PowerPoint Presentation</vt:lpstr>
      <vt:lpstr>Ch. 5-10 – 7 Major Events [Willis]</vt:lpstr>
      <vt:lpstr>1. Covenant           1-5</vt:lpstr>
      <vt:lpstr>1. Covenant           1-5</vt:lpstr>
      <vt:lpstr>1. Covenant           1-5</vt:lpstr>
      <vt:lpstr>2. Meeting          6-13</vt:lpstr>
      <vt:lpstr>2. Meeting          6-13</vt:lpstr>
      <vt:lpstr>2. Meeting          6-13</vt:lpstr>
      <vt:lpstr>Lessons</vt:lpstr>
      <vt:lpstr>PowerPoint Presentation</vt:lpstr>
      <vt:lpstr>Ch. 5-10 – 7 Major Events [Willis]</vt:lpstr>
      <vt:lpstr>2 Samuel 10: War is Waged</vt:lpstr>
      <vt:lpstr>1. Insulting Treatment       1-5</vt:lpstr>
      <vt:lpstr>1. Insulting Treatment       1-5</vt:lpstr>
      <vt:lpstr>2. Prepare for War         6-8</vt:lpstr>
      <vt:lpstr>3. Great Victory        9-14</vt:lpstr>
      <vt:lpstr>3. Great Victory        9-14</vt:lpstr>
      <vt:lpstr>4. Final Rally             15-19</vt:lpstr>
      <vt:lpstr>Lessons</vt:lpstr>
      <vt:lpstr>PowerPoint Presentation</vt:lpstr>
      <vt:lpstr>Blunder with Bathsheba</vt:lpstr>
      <vt:lpstr>1. The Sin            1-5</vt:lpstr>
      <vt:lpstr>1. The Sin            1-5</vt:lpstr>
      <vt:lpstr>1. The Sin            1-5</vt:lpstr>
      <vt:lpstr>2. The Coverup (9 Total)     6-13</vt:lpstr>
      <vt:lpstr>2. The Coverup (9 Total)     6-13</vt:lpstr>
      <vt:lpstr>2. The Coverup (9 Total)     6-13</vt:lpstr>
      <vt:lpstr>3. Removal of Evidence      14-29</vt:lpstr>
      <vt:lpstr>3. Removal of Evidence      14-29</vt:lpstr>
      <vt:lpstr>Lessons</vt:lpstr>
      <vt:lpstr>PowerPoint Presentation</vt:lpstr>
      <vt:lpstr>Punishment Pronounced</vt:lpstr>
      <vt:lpstr>1. Parable            1-9</vt:lpstr>
      <vt:lpstr>1. Parable            1-9</vt:lpstr>
      <vt:lpstr>2. Punishment         10-23</vt:lpstr>
      <vt:lpstr>2. Punishment         10-23</vt:lpstr>
      <vt:lpstr>3. Parturition (birth)       24-31</vt:lpstr>
      <vt:lpstr>3. Parturition (birth)       24-31</vt:lpstr>
      <vt:lpstr>Lessons</vt:lpstr>
      <vt:lpstr>PowerPoint Presentation</vt:lpstr>
      <vt:lpstr>The Sword Comes Home</vt:lpstr>
      <vt:lpstr>1. Lust and Rape       1-14</vt:lpstr>
      <vt:lpstr>1. Lust and Rape       1-14</vt:lpstr>
      <vt:lpstr>1. Lust and Rape       1-14</vt:lpstr>
      <vt:lpstr>2. Love and Hatred        15-22</vt:lpstr>
      <vt:lpstr>2. Love and Hatred        15-22</vt:lpstr>
      <vt:lpstr>2. Love and Hatred        15-22</vt:lpstr>
      <vt:lpstr>3. Revenge, Report, Return, Longing</vt:lpstr>
      <vt:lpstr>3. Revenge, Report, Return, Longing</vt:lpstr>
      <vt:lpstr>Murder Similarities: Amnon &amp; Uriah</vt:lpstr>
      <vt:lpstr>Lessons</vt:lpstr>
      <vt:lpstr>PowerPoint Presentation</vt:lpstr>
      <vt:lpstr>Pardoned Perpetrator</vt:lpstr>
      <vt:lpstr>1. Woman          1-17</vt:lpstr>
      <vt:lpstr>1. Woman          1-17</vt:lpstr>
      <vt:lpstr>1. Woman          1-17</vt:lpstr>
      <vt:lpstr>1. Woman          1-17</vt:lpstr>
      <vt:lpstr>2. Joab            18-24</vt:lpstr>
      <vt:lpstr>2. Joab            18-24</vt:lpstr>
      <vt:lpstr>3. Absalom          25-33</vt:lpstr>
      <vt:lpstr>3. Absalom          25-33</vt:lpstr>
      <vt:lpstr>3. Absalom          25-33</vt:lpstr>
      <vt:lpstr>3. Absalom          25-33</vt:lpstr>
      <vt:lpstr>Lessons</vt:lpstr>
      <vt:lpstr>PowerPoint Presentation</vt:lpstr>
      <vt:lpstr>Absalom’s Apostasy</vt:lpstr>
      <vt:lpstr>1. Kingly Campaign       1-12</vt:lpstr>
      <vt:lpstr>1. Kingly Campaign       1-12</vt:lpstr>
      <vt:lpstr>1. Kingly Campaign       1-12</vt:lpstr>
      <vt:lpstr>1. Kingly Campaign       1-12</vt:lpstr>
      <vt:lpstr>2. A New Ally          13-29</vt:lpstr>
      <vt:lpstr>2. A New Ally          13-29</vt:lpstr>
      <vt:lpstr>2. A New Ally          13-29</vt:lpstr>
      <vt:lpstr>3. Ahithophel          30-37</vt:lpstr>
      <vt:lpstr>3. Ahithophel          30-37</vt:lpstr>
      <vt:lpstr>Lessons</vt:lpstr>
      <vt:lpstr>PowerPoint Presentation</vt:lpstr>
      <vt:lpstr>Absalom’s Ascension of Authority</vt:lpstr>
      <vt:lpstr>1. Deceiving           1-4</vt:lpstr>
      <vt:lpstr>2. Cursing          5-19</vt:lpstr>
      <vt:lpstr>2. Cursing          5-19</vt:lpstr>
      <vt:lpstr>2. Cursing          5-19</vt:lpstr>
      <vt:lpstr>2. Cursing          5-19</vt:lpstr>
      <vt:lpstr>3. Ravaging          20-23</vt:lpstr>
      <vt:lpstr>3. Ravaging          20-23</vt:lpstr>
      <vt:lpstr>3. Ravaging          20-23</vt:lpstr>
      <vt:lpstr>Lessons</vt:lpstr>
      <vt:lpstr>PowerPoint Presentation</vt:lpstr>
      <vt:lpstr>Precise Preparations</vt:lpstr>
      <vt:lpstr>1. Attack and Defeat          1-14</vt:lpstr>
      <vt:lpstr>1. Attack and Defeat          1-14</vt:lpstr>
      <vt:lpstr>1. Attack and Defeat          1-14</vt:lpstr>
      <vt:lpstr>2. David’s Discernment      15-22</vt:lpstr>
      <vt:lpstr>2. David’s Discernment      15-22</vt:lpstr>
      <vt:lpstr>3. Ahithophel’s Suicide      23-29</vt:lpstr>
      <vt:lpstr>3. Ahithophel’s Suicide      23-29</vt:lpstr>
      <vt:lpstr>3. Ahithophel’s Suicide      23-29</vt:lpstr>
      <vt:lpstr>Lessons</vt:lpstr>
      <vt:lpstr>PowerPoint Presentation</vt:lpstr>
      <vt:lpstr>Disastrous Defeat &amp; Death</vt:lpstr>
      <vt:lpstr>1. Organization          1-8</vt:lpstr>
      <vt:lpstr>1. Organization          1-8</vt:lpstr>
      <vt:lpstr>2. Death          9-19</vt:lpstr>
      <vt:lpstr>2. Death          9-19</vt:lpstr>
      <vt:lpstr>3. Lament           20-33</vt:lpstr>
      <vt:lpstr>3. Lament           20-33</vt:lpstr>
      <vt:lpstr>Lessons</vt:lpstr>
      <vt:lpstr>PowerPoint Presentation</vt:lpstr>
      <vt:lpstr>From Jordan to Jerusalem</vt:lpstr>
      <vt:lpstr>1. David’s Cry         1-10</vt:lpstr>
      <vt:lpstr>1. David’s Cry         1-10</vt:lpstr>
      <vt:lpstr>1. David’s Cry         1-10</vt:lpstr>
      <vt:lpstr>2. David is Stupid        11-15</vt:lpstr>
      <vt:lpstr>2. David is Stupid        11-15</vt:lpstr>
      <vt:lpstr>2. David is Stupid        11-15</vt:lpstr>
      <vt:lpstr>3. David Spares         16-23</vt:lpstr>
      <vt:lpstr>3. David Spares         16-23</vt:lpstr>
      <vt:lpstr>4. David Leaves         24-30</vt:lpstr>
      <vt:lpstr>5. David Returns             31-43</vt:lpstr>
      <vt:lpstr>5. David Returns             31-43</vt:lpstr>
      <vt:lpstr>Lessons</vt:lpstr>
      <vt:lpstr>PowerPoint Presentation</vt:lpstr>
      <vt:lpstr>The King Returns</vt:lpstr>
      <vt:lpstr>1. Homecoming          1-3</vt:lpstr>
      <vt:lpstr>1. Homecoming          1-3</vt:lpstr>
      <vt:lpstr>2. Murder              4-13</vt:lpstr>
      <vt:lpstr>2. Murder              4-13</vt:lpstr>
      <vt:lpstr>2. Murder              4-13</vt:lpstr>
      <vt:lpstr>3. Wisdom           14-22</vt:lpstr>
      <vt:lpstr>4. List            23-26</vt:lpstr>
      <vt:lpstr>4. List            23-26</vt:lpstr>
      <vt:lpstr>Lessons</vt:lpstr>
      <vt:lpstr>PowerPoint Presentation</vt:lpstr>
      <vt:lpstr>Lives Squandered and Salvaged</vt:lpstr>
      <vt:lpstr>1. Famine            1-9</vt:lpstr>
      <vt:lpstr>1. Famine            1-9</vt:lpstr>
      <vt:lpstr>1. Famine            1-9</vt:lpstr>
      <vt:lpstr>2. Guarding          10-14</vt:lpstr>
      <vt:lpstr>2. Guarding          10-14</vt:lpstr>
      <vt:lpstr>3. Safety           15-22</vt:lpstr>
      <vt:lpstr>3. Safety           15-22</vt:lpstr>
      <vt:lpstr>Lessons</vt:lpstr>
      <vt:lpstr>PowerPoint Presentation</vt:lpstr>
      <vt:lpstr>Verse of Victory</vt:lpstr>
      <vt:lpstr>2 Samuel 22 || Psalm 18</vt:lpstr>
      <vt:lpstr>2 Samuel 22 || Psalm 18</vt:lpstr>
      <vt:lpstr>2 Samuel 22 || Psalm 18</vt:lpstr>
      <vt:lpstr>2 Samuel 22 || Psalm 18</vt:lpstr>
      <vt:lpstr>Interesting Parallels</vt:lpstr>
      <vt:lpstr>Lessons</vt:lpstr>
      <vt:lpstr>PowerPoint Presentation</vt:lpstr>
      <vt:lpstr>Revelation and Roster </vt:lpstr>
      <vt:lpstr>1. Revelation           1-9</vt:lpstr>
      <vt:lpstr>1. Revelation           1-9</vt:lpstr>
      <vt:lpstr>2. Roster          8-39</vt:lpstr>
      <vt:lpstr>2. Roster          8-39</vt:lpstr>
      <vt:lpstr>2. Roster          8-39</vt:lpstr>
      <vt:lpstr>2. Roster          8-39</vt:lpstr>
      <vt:lpstr>2. Roster          8-39</vt:lpstr>
      <vt:lpstr>2. Roster          8-39</vt:lpstr>
      <vt:lpstr>2. Roster          8-39</vt:lpstr>
      <vt:lpstr>2. Roster          8-39</vt:lpstr>
      <vt:lpstr>2. Roster          8-39</vt:lpstr>
      <vt:lpstr>Lessons</vt:lpstr>
      <vt:lpstr>PowerPoint Presentation</vt:lpstr>
      <vt:lpstr>Punishment of Pestilence</vt:lpstr>
      <vt:lpstr>1. Numbering          1-9</vt:lpstr>
      <vt:lpstr>1. Numbering          1-9</vt:lpstr>
      <vt:lpstr>1. Numbering          1-9</vt:lpstr>
      <vt:lpstr>2. Acknowledgement        10-17</vt:lpstr>
      <vt:lpstr>2. Acknowledgement        10-17</vt:lpstr>
      <vt:lpstr>3. Purchase          18-25</vt:lpstr>
      <vt:lpstr>Lessons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at Five” Series: Overcoming the World</dc:title>
  <dc:creator>Justin D. Reed</dc:creator>
  <cp:lastModifiedBy>Justin D. Reed</cp:lastModifiedBy>
  <cp:revision>280</cp:revision>
  <dcterms:created xsi:type="dcterms:W3CDTF">2020-03-28T20:11:58Z</dcterms:created>
  <dcterms:modified xsi:type="dcterms:W3CDTF">2022-01-16T20:47:37Z</dcterms:modified>
</cp:coreProperties>
</file>