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99" r:id="rId5"/>
    <p:sldId id="300" r:id="rId6"/>
    <p:sldId id="301" r:id="rId7"/>
    <p:sldId id="302" r:id="rId8"/>
    <p:sldId id="303" r:id="rId9"/>
    <p:sldId id="304" r:id="rId10"/>
    <p:sldId id="296" r:id="rId11"/>
    <p:sldId id="298" r:id="rId12"/>
    <p:sldId id="288" r:id="rId13"/>
    <p:sldId id="28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2"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2/16/2021</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2/16/2021</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2/16/2021</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2/16/2021</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2/16/2021</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2/16/2021</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2/16/2021</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2/16/2021</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2/16/2021</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2/16/2021</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2/16/2021</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2/16/2021</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4198385"/>
          </a:xfrm>
        </p:spPr>
        <p:txBody>
          <a:bodyPr>
            <a:noAutofit/>
          </a:bodyPr>
          <a:lstStyle/>
          <a:p>
            <a:r>
              <a:rPr lang="en-US" sz="10300" dirty="0">
                <a:solidFill>
                  <a:schemeClr val="bg1"/>
                </a:solidFill>
              </a:rPr>
              <a:t>Dead but Joined </a:t>
            </a:r>
            <a:br>
              <a:rPr lang="en-US" sz="10300" dirty="0">
                <a:solidFill>
                  <a:schemeClr val="bg1"/>
                </a:solidFill>
              </a:rPr>
            </a:br>
            <a:r>
              <a:rPr lang="en-US" sz="10300" dirty="0">
                <a:solidFill>
                  <a:schemeClr val="bg1"/>
                </a:solidFill>
              </a:rPr>
              <a:t>to Christ</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4489933"/>
            <a:ext cx="12192000" cy="1655762"/>
          </a:xfrm>
        </p:spPr>
        <p:txBody>
          <a:bodyPr>
            <a:normAutofit/>
          </a:bodyPr>
          <a:lstStyle/>
          <a:p>
            <a:r>
              <a:rPr lang="en-US" sz="8800" dirty="0">
                <a:solidFill>
                  <a:schemeClr val="bg1"/>
                </a:solidFill>
              </a:rPr>
              <a:t>Romans 7</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Just as the wife is freed from marriage to her husband once he dies, we have been freed from our marriage to the old Law when it died upon the cross, Col. 2:14. We ought to quit trying to live with a dead spouse/Law.</a:t>
            </a:r>
          </a:p>
          <a:p>
            <a:pPr marL="914400" indent="-914400">
              <a:buFont typeface="+mj-lt"/>
              <a:buAutoNum type="arabicPeriod"/>
            </a:pPr>
            <a:r>
              <a:rPr lang="en-US" sz="4000" dirty="0">
                <a:solidFill>
                  <a:schemeClr val="bg1"/>
                </a:solidFill>
              </a:rPr>
              <a:t>The Law reveals what sin is but it does not make us sin. Instead, Satan looks for every opportunity to cause us to sin. Be strong and remain faithful.</a:t>
            </a:r>
          </a:p>
          <a:p>
            <a:pPr marL="914400" indent="-914400">
              <a:buFont typeface="+mj-lt"/>
              <a:buAutoNum type="arabicPeriod"/>
            </a:pPr>
            <a:r>
              <a:rPr lang="en-US" sz="4000" dirty="0">
                <a:solidFill>
                  <a:schemeClr val="bg1"/>
                </a:solidFill>
              </a:rPr>
              <a:t>Without Christ in our lives, we are wretched, lost, </a:t>
            </a:r>
            <a:r>
              <a:rPr lang="en-US" sz="4000">
                <a:solidFill>
                  <a:schemeClr val="bg1"/>
                </a:solidFill>
              </a:rPr>
              <a:t>and without hope!</a:t>
            </a:r>
            <a:endParaRPr lang="en-US" sz="4000" dirty="0">
              <a:solidFill>
                <a:schemeClr val="bg1"/>
              </a:solidFill>
            </a:endParaRP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a:bodyPr>
          <a:lstStyle/>
          <a:p>
            <a:pPr algn="ctr"/>
            <a:r>
              <a:rPr lang="en-US" sz="6600" dirty="0">
                <a:solidFill>
                  <a:schemeClr val="bg1"/>
                </a:solidFill>
              </a:rPr>
              <a:t>For a copy of these notes:</a:t>
            </a:r>
            <a:br>
              <a:rPr lang="en-US" sz="6600" dirty="0">
                <a:solidFill>
                  <a:schemeClr val="bg1"/>
                </a:solidFill>
              </a:rPr>
            </a:br>
            <a:br>
              <a:rPr lang="en-US" sz="6600" dirty="0">
                <a:solidFill>
                  <a:schemeClr val="bg1"/>
                </a:solidFill>
              </a:rPr>
            </a:br>
            <a:r>
              <a:rPr lang="en-US" sz="6000" dirty="0">
                <a:solidFill>
                  <a:schemeClr val="bg1"/>
                </a:solidFill>
              </a:rPr>
              <a:t>thejustinreedshow.com/bibleresources</a:t>
            </a:r>
            <a:br>
              <a:rPr lang="en-US" sz="6000" dirty="0">
                <a:solidFill>
                  <a:schemeClr val="bg1"/>
                </a:solidFill>
              </a:rPr>
            </a:br>
            <a:r>
              <a:rPr lang="en-US" sz="6000" b="1" dirty="0">
                <a:solidFill>
                  <a:schemeClr val="bg1"/>
                </a:solidFill>
              </a:rPr>
              <a:t>or</a:t>
            </a:r>
            <a:r>
              <a:rPr lang="en-US" sz="6000" dirty="0">
                <a:solidFill>
                  <a:schemeClr val="bg1"/>
                </a:solidFill>
              </a:rPr>
              <a:t> </a:t>
            </a:r>
            <a:br>
              <a:rPr lang="en-US" sz="6000" dirty="0">
                <a:solidFill>
                  <a:schemeClr val="bg1"/>
                </a:solidFill>
              </a:rPr>
            </a:br>
            <a:r>
              <a:rPr lang="en-US" sz="6000" dirty="0">
                <a:solidFill>
                  <a:schemeClr val="bg1"/>
                </a:solidFill>
              </a:rPr>
              <a:t>Google: Justin Reed Bible</a:t>
            </a:r>
            <a:br>
              <a:rPr lang="en-US" sz="6600" dirty="0">
                <a:solidFill>
                  <a:schemeClr val="bg1"/>
                </a:solidFill>
              </a:rPr>
            </a:br>
            <a:br>
              <a:rPr lang="en-US" sz="6600">
                <a:solidFill>
                  <a:schemeClr val="bg1"/>
                </a:solidFill>
              </a:rPr>
            </a:br>
            <a:r>
              <a:rPr lang="en-US" sz="6600">
                <a:solidFill>
                  <a:schemeClr val="bg1"/>
                </a:solidFill>
              </a:rPr>
              <a:t>Class </a:t>
            </a:r>
            <a:r>
              <a:rPr lang="en-US" sz="6600" dirty="0">
                <a:solidFill>
                  <a:schemeClr val="bg1"/>
                </a:solidFill>
              </a:rPr>
              <a:t>Notes &gt; Notes &amp; PowerPoint</a:t>
            </a:r>
          </a:p>
        </p:txBody>
      </p:sp>
    </p:spTree>
    <p:extLst>
      <p:ext uri="{BB962C8B-B14F-4D97-AF65-F5344CB8AC3E}">
        <p14:creationId xmlns:p14="http://schemas.microsoft.com/office/powerpoint/2010/main" val="3740799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fontScale="90000"/>
          </a:bodyPr>
          <a:lstStyle/>
          <a:p>
            <a:pPr algn="ctr"/>
            <a:r>
              <a:rPr lang="en-US" sz="6600" u="sng" dirty="0">
                <a:solidFill>
                  <a:schemeClr val="bg1"/>
                </a:solidFill>
              </a:rPr>
              <a:t>Next Scheduled Study:</a:t>
            </a:r>
            <a:br>
              <a:rPr lang="en-US" sz="6600" dirty="0">
                <a:solidFill>
                  <a:schemeClr val="bg1"/>
                </a:solidFill>
              </a:rPr>
            </a:br>
            <a:r>
              <a:rPr lang="en-US" sz="6600" b="1" dirty="0">
                <a:solidFill>
                  <a:schemeClr val="bg1"/>
                </a:solidFill>
              </a:rPr>
              <a:t>Thursday 6:30</a:t>
            </a:r>
            <a:r>
              <a:rPr lang="en-US" sz="6600" b="1" cap="small" dirty="0">
                <a:solidFill>
                  <a:schemeClr val="bg1"/>
                </a:solidFill>
              </a:rPr>
              <a:t>pm </a:t>
            </a:r>
            <a:r>
              <a:rPr lang="en-US" sz="6600" b="1" cap="small" dirty="0" err="1">
                <a:solidFill>
                  <a:schemeClr val="bg1"/>
                </a:solidFill>
              </a:rPr>
              <a:t>cst</a:t>
            </a:r>
            <a:br>
              <a:rPr lang="en-US" sz="6600" b="1" dirty="0">
                <a:solidFill>
                  <a:schemeClr val="bg1"/>
                </a:solidFill>
              </a:rPr>
            </a:br>
            <a:r>
              <a:rPr lang="en-US" sz="6600" dirty="0">
                <a:solidFill>
                  <a:schemeClr val="bg1"/>
                </a:solidFill>
              </a:rPr>
              <a:t>Matthew 26 with Bill Boyd</a:t>
            </a:r>
            <a:br>
              <a:rPr lang="en-US" sz="6600" dirty="0">
                <a:solidFill>
                  <a:schemeClr val="bg1"/>
                </a:solidFill>
              </a:rPr>
            </a:br>
            <a:r>
              <a:rPr lang="en-US" sz="6600" b="1" dirty="0">
                <a:solidFill>
                  <a:schemeClr val="bg1"/>
                </a:solidFill>
              </a:rPr>
              <a:t>Sunday 11</a:t>
            </a:r>
            <a:r>
              <a:rPr lang="en-US" sz="6600" b="1" cap="small" dirty="0">
                <a:solidFill>
                  <a:schemeClr val="bg1"/>
                </a:solidFill>
              </a:rPr>
              <a:t>am </a:t>
            </a:r>
            <a:r>
              <a:rPr lang="en-US" sz="6600" b="1" cap="small" dirty="0" err="1">
                <a:solidFill>
                  <a:schemeClr val="bg1"/>
                </a:solidFill>
              </a:rPr>
              <a:t>cst</a:t>
            </a:r>
            <a:br>
              <a:rPr lang="en-US" sz="6600" dirty="0">
                <a:solidFill>
                  <a:schemeClr val="bg1"/>
                </a:solidFill>
              </a:rPr>
            </a:br>
            <a:r>
              <a:rPr lang="en-US" sz="6600" dirty="0">
                <a:solidFill>
                  <a:schemeClr val="bg1"/>
                </a:solidFill>
              </a:rPr>
              <a:t>Online and in the building</a:t>
            </a:r>
            <a:br>
              <a:rPr lang="en-US" sz="6600" dirty="0">
                <a:solidFill>
                  <a:schemeClr val="bg1"/>
                </a:solidFill>
              </a:rPr>
            </a:br>
            <a:r>
              <a:rPr lang="en-US" sz="6600" dirty="0">
                <a:solidFill>
                  <a:schemeClr val="bg1"/>
                </a:solidFill>
              </a:rPr>
              <a:t>Wood Church of Christ, Woodbury</a:t>
            </a:r>
            <a:br>
              <a:rPr lang="en-US" sz="6600" dirty="0">
                <a:solidFill>
                  <a:schemeClr val="bg1"/>
                </a:solidFill>
              </a:rPr>
            </a:br>
            <a:r>
              <a:rPr lang="en-US" sz="6600" b="1" dirty="0">
                <a:solidFill>
                  <a:schemeClr val="bg1"/>
                </a:solidFill>
              </a:rPr>
              <a:t>Live at Five – Sunday 5</a:t>
            </a:r>
            <a:r>
              <a:rPr lang="en-US" sz="6600" b="1" cap="small" dirty="0">
                <a:solidFill>
                  <a:schemeClr val="bg1"/>
                </a:solidFill>
              </a:rPr>
              <a:t>pm </a:t>
            </a:r>
            <a:r>
              <a:rPr lang="en-US" sz="6600" b="1" cap="small" dirty="0" err="1">
                <a:solidFill>
                  <a:schemeClr val="bg1"/>
                </a:solidFill>
              </a:rPr>
              <a:t>cst</a:t>
            </a:r>
            <a:br>
              <a:rPr lang="en-US" sz="6600" dirty="0">
                <a:solidFill>
                  <a:schemeClr val="bg1"/>
                </a:solidFill>
              </a:rPr>
            </a:br>
            <a:r>
              <a:rPr lang="en-US" sz="6600" dirty="0">
                <a:solidFill>
                  <a:schemeClr val="bg1"/>
                </a:solidFill>
              </a:rPr>
              <a:t>Online Only</a:t>
            </a:r>
          </a:p>
        </p:txBody>
      </p:sp>
      <p:cxnSp>
        <p:nvCxnSpPr>
          <p:cNvPr id="4" name="Straight Connector 3">
            <a:extLst>
              <a:ext uri="{FF2B5EF4-FFF2-40B4-BE49-F238E27FC236}">
                <a16:creationId xmlns:a16="http://schemas.microsoft.com/office/drawing/2014/main" id="{A5F2BF7D-8994-4789-952F-75033DB97455}"/>
              </a:ext>
            </a:extLst>
          </p:cNvPr>
          <p:cNvCxnSpPr/>
          <p:nvPr/>
        </p:nvCxnSpPr>
        <p:spPr>
          <a:xfrm>
            <a:off x="145774" y="2650435"/>
            <a:ext cx="1191370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8635BCC3-17BA-43D7-9B5F-7932F0148158}"/>
              </a:ext>
            </a:extLst>
          </p:cNvPr>
          <p:cNvCxnSpPr/>
          <p:nvPr/>
        </p:nvCxnSpPr>
        <p:spPr>
          <a:xfrm>
            <a:off x="145774" y="5055704"/>
            <a:ext cx="1191370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981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1253331"/>
            <a:ext cx="10515600" cy="4351338"/>
          </a:xfrm>
        </p:spPr>
        <p:txBody>
          <a:bodyPr/>
          <a:lstStyle/>
          <a:p>
            <a:pPr marL="0" indent="0" algn="ctr">
              <a:buNone/>
            </a:pPr>
            <a:r>
              <a:rPr lang="en-US" dirty="0">
                <a:solidFill>
                  <a:srgbClr val="FFFF00"/>
                </a:solidFill>
              </a:rPr>
              <a:t>Sermon © 2021 Justin D. Reed</a:t>
            </a:r>
            <a:br>
              <a:rPr lang="en-US" dirty="0">
                <a:solidFill>
                  <a:srgbClr val="FFFF00"/>
                </a:solidFill>
              </a:rPr>
            </a:br>
            <a:r>
              <a:rPr lang="en-US" dirty="0">
                <a:solidFill>
                  <a:srgbClr val="FFFF00"/>
                </a:solidFill>
              </a:rPr>
              <a:t>Presentation © 2021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a:t>
            </a:r>
            <a:r>
              <a:rPr lang="en-US" dirty="0" err="1">
                <a:solidFill>
                  <a:srgbClr val="FFFF00"/>
                </a:solidFill>
              </a:rPr>
              <a:t>bibleresources</a:t>
            </a:r>
            <a:endParaRPr lang="en-US" dirty="0">
              <a:solidFill>
                <a:srgbClr val="FFFF00"/>
              </a:solidFill>
            </a:endParaRPr>
          </a:p>
          <a:p>
            <a:pPr marL="0" indent="0" algn="ctr">
              <a:buNone/>
            </a:pP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dirty="0">
                <a:solidFill>
                  <a:srgbClr val="FFFF00"/>
                </a:solidFill>
              </a:rPr>
              <a:t>122</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6 discusses our relationship to sin</a:t>
            </a:r>
          </a:p>
          <a:p>
            <a:r>
              <a:rPr lang="en-US" sz="5000" dirty="0">
                <a:solidFill>
                  <a:schemeClr val="bg1"/>
                </a:solidFill>
              </a:rPr>
              <a:t>Ch. 7 discusses our relationship to the Law</a:t>
            </a:r>
          </a:p>
          <a:p>
            <a:r>
              <a:rPr lang="en-US" sz="5000" dirty="0">
                <a:solidFill>
                  <a:schemeClr val="bg1"/>
                </a:solidFill>
              </a:rPr>
              <a:t>Law: in each v. 1-14; 35x in context: 7:1-8:4</a:t>
            </a:r>
          </a:p>
        </p:txBody>
      </p:sp>
    </p:spTree>
    <p:extLst>
      <p:ext uri="{BB962C8B-B14F-4D97-AF65-F5344CB8AC3E}">
        <p14:creationId xmlns:p14="http://schemas.microsoft.com/office/powerpoint/2010/main" val="114133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Temporary Nature of the Law 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 uses marriage to illustrate relationship of Christ &amp; church in 1 Cor. 6:17, 2 Cor. 11:2, Eph. 5:22-23</a:t>
            </a:r>
          </a:p>
          <a:p>
            <a:r>
              <a:rPr lang="en-US" sz="5000" dirty="0">
                <a:solidFill>
                  <a:schemeClr val="bg1"/>
                </a:solidFill>
              </a:rPr>
              <a:t>1: Or – joins previous thought; death cancels legal obligations</a:t>
            </a:r>
          </a:p>
          <a:p>
            <a:r>
              <a:rPr lang="en-US" sz="5000" dirty="0">
                <a:solidFill>
                  <a:schemeClr val="bg1"/>
                </a:solidFill>
              </a:rPr>
              <a:t>2: married: only time GK word: </a:t>
            </a:r>
            <a:r>
              <a:rPr lang="en-US" sz="5000" i="1" dirty="0">
                <a:solidFill>
                  <a:schemeClr val="bg1"/>
                </a:solidFill>
              </a:rPr>
              <a:t>under</a:t>
            </a:r>
            <a:r>
              <a:rPr lang="en-US" sz="5000" dirty="0">
                <a:solidFill>
                  <a:schemeClr val="bg1"/>
                </a:solidFill>
              </a:rPr>
              <a:t> + </a:t>
            </a:r>
            <a:r>
              <a:rPr lang="en-US" sz="5000" i="1" dirty="0">
                <a:solidFill>
                  <a:schemeClr val="bg1"/>
                </a:solidFill>
              </a:rPr>
              <a:t>man</a:t>
            </a:r>
            <a:endParaRPr lang="en-US" sz="5000" dirty="0">
              <a:solidFill>
                <a:schemeClr val="bg1"/>
              </a:solidFill>
            </a:endParaRPr>
          </a:p>
          <a:p>
            <a:r>
              <a:rPr lang="en-US" sz="5000" dirty="0">
                <a:solidFill>
                  <a:schemeClr val="bg1"/>
                </a:solidFill>
              </a:rPr>
              <a:t>3: married – same word in both instances; some trans. “live with” in 1</a:t>
            </a:r>
            <a:r>
              <a:rPr lang="en-US" sz="5000" baseline="30000" dirty="0">
                <a:solidFill>
                  <a:schemeClr val="bg1"/>
                </a:solidFill>
              </a:rPr>
              <a:t>st</a:t>
            </a:r>
            <a:r>
              <a:rPr lang="en-US" sz="5000" dirty="0">
                <a:solidFill>
                  <a:schemeClr val="bg1"/>
                </a:solidFill>
              </a:rPr>
              <a:t> – SAME WORD!</a:t>
            </a: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Temporary Nature of the Law 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4: in a sense, Jews were married to the Law</a:t>
            </a:r>
          </a:p>
          <a:p>
            <a:r>
              <a:rPr lang="en-US" sz="5000" dirty="0">
                <a:solidFill>
                  <a:schemeClr val="bg1"/>
                </a:solidFill>
              </a:rPr>
              <a:t>5: before we became Christians, we could not bring forth “fruit for God” but only “fruit for death”</a:t>
            </a:r>
          </a:p>
          <a:p>
            <a:r>
              <a:rPr lang="en-US" sz="5000" dirty="0">
                <a:solidFill>
                  <a:schemeClr val="bg1"/>
                </a:solidFill>
              </a:rPr>
              <a:t>6: oldness of letter: attempted to be justified under a legal/works system</a:t>
            </a:r>
          </a:p>
          <a:p>
            <a:r>
              <a:rPr lang="en-US" sz="5000" dirty="0">
                <a:solidFill>
                  <a:schemeClr val="bg1"/>
                </a:solidFill>
              </a:rPr>
              <a:t>Newness of spirit: to do God’s Will with joy knowing we have been justified</a:t>
            </a:r>
          </a:p>
        </p:txBody>
      </p:sp>
    </p:spTree>
    <p:extLst>
      <p:ext uri="{BB962C8B-B14F-4D97-AF65-F5344CB8AC3E}">
        <p14:creationId xmlns:p14="http://schemas.microsoft.com/office/powerpoint/2010/main" val="282533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Goodness of Law vs. Weakness of Man 7-25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7: not equating the law to sin – God forbid!</a:t>
            </a:r>
          </a:p>
          <a:p>
            <a:r>
              <a:rPr lang="en-US" sz="5000" dirty="0">
                <a:solidFill>
                  <a:schemeClr val="bg1"/>
                </a:solidFill>
              </a:rPr>
              <a:t>8: Law did not make him covet. Villain is sin! Opportunity – military term – starting point </a:t>
            </a:r>
          </a:p>
          <a:p>
            <a:r>
              <a:rPr lang="en-US" sz="5000" dirty="0">
                <a:solidFill>
                  <a:schemeClr val="bg1"/>
                </a:solidFill>
              </a:rPr>
              <a:t>9: P born sinless, learned the Law and knew about sin – he was alive until he reached the age of accountability, then sin came in &gt; died</a:t>
            </a:r>
          </a:p>
          <a:p>
            <a:r>
              <a:rPr lang="en-US" sz="5000" dirty="0">
                <a:solidFill>
                  <a:schemeClr val="bg1"/>
                </a:solidFill>
              </a:rPr>
              <a:t>10: death resulted when he failed to keep commandment </a:t>
            </a:r>
          </a:p>
        </p:txBody>
      </p:sp>
    </p:spTree>
    <p:extLst>
      <p:ext uri="{BB962C8B-B14F-4D97-AF65-F5344CB8AC3E}">
        <p14:creationId xmlns:p14="http://schemas.microsoft.com/office/powerpoint/2010/main" val="199416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Goodness of Law vs. Weakness of Man 7-25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11: deceived – to beguile thoroughly; proof: Satan deceived P into thinking persecuting √</a:t>
            </a:r>
          </a:p>
          <a:p>
            <a:r>
              <a:rPr lang="en-US" sz="5000" dirty="0">
                <a:solidFill>
                  <a:schemeClr val="bg1"/>
                </a:solidFill>
              </a:rPr>
              <a:t>12: holy – given by a holy God</a:t>
            </a:r>
          </a:p>
          <a:p>
            <a:r>
              <a:rPr lang="en-US" sz="5000" dirty="0">
                <a:solidFill>
                  <a:schemeClr val="bg1"/>
                </a:solidFill>
              </a:rPr>
              <a:t>13: law given so people could see how “utterly sinful” sin was! God – Gen. 50:19-20</a:t>
            </a:r>
          </a:p>
          <a:p>
            <a:r>
              <a:rPr lang="en-US" sz="4400" dirty="0">
                <a:solidFill>
                  <a:schemeClr val="bg1"/>
                </a:solidFill>
              </a:rPr>
              <a:t>14-25 difficult section, frequently misunderstood</a:t>
            </a:r>
          </a:p>
          <a:p>
            <a:r>
              <a:rPr lang="en-US" sz="5000" dirty="0">
                <a:solidFill>
                  <a:schemeClr val="bg1"/>
                </a:solidFill>
              </a:rPr>
              <a:t>14: carnal – Latin word for flesh; problem w/ self not the Law</a:t>
            </a:r>
          </a:p>
        </p:txBody>
      </p:sp>
    </p:spTree>
    <p:extLst>
      <p:ext uri="{BB962C8B-B14F-4D97-AF65-F5344CB8AC3E}">
        <p14:creationId xmlns:p14="http://schemas.microsoft.com/office/powerpoint/2010/main" val="185290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Goodness of Law vs. Weakness of Man 7-25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15: 3 diff. words: doing; increasing, interchangeable </a:t>
            </a:r>
          </a:p>
          <a:p>
            <a:r>
              <a:rPr lang="en-US" sz="5000" dirty="0">
                <a:solidFill>
                  <a:schemeClr val="bg1"/>
                </a:solidFill>
              </a:rPr>
              <a:t>16: Law tells what not to do → do not want to disobey → find myself doing said thing → feel guilty → agree with the Law</a:t>
            </a:r>
          </a:p>
          <a:p>
            <a:r>
              <a:rPr lang="en-US" sz="5000" dirty="0">
                <a:solidFill>
                  <a:schemeClr val="bg1"/>
                </a:solidFill>
              </a:rPr>
              <a:t>17: dwells: make one’s home in</a:t>
            </a:r>
          </a:p>
          <a:p>
            <a:r>
              <a:rPr lang="en-US" sz="5000" dirty="0">
                <a:solidFill>
                  <a:schemeClr val="bg1"/>
                </a:solidFill>
              </a:rPr>
              <a:t>18: combatting the flesh without the help of God’s Spirit</a:t>
            </a:r>
          </a:p>
        </p:txBody>
      </p:sp>
    </p:spTree>
    <p:extLst>
      <p:ext uri="{BB962C8B-B14F-4D97-AF65-F5344CB8AC3E}">
        <p14:creationId xmlns:p14="http://schemas.microsoft.com/office/powerpoint/2010/main" val="282862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Goodness of Law vs. Weakness of Man 7-25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19: did some good, couldn’t do all the good</a:t>
            </a:r>
          </a:p>
          <a:p>
            <a:r>
              <a:rPr lang="en-US" sz="5000" dirty="0">
                <a:solidFill>
                  <a:schemeClr val="bg1"/>
                </a:solidFill>
              </a:rPr>
              <a:t>20: similar to v. 20</a:t>
            </a:r>
          </a:p>
          <a:p>
            <a:r>
              <a:rPr lang="en-US" sz="5000" dirty="0">
                <a:solidFill>
                  <a:schemeClr val="bg1"/>
                </a:solidFill>
              </a:rPr>
              <a:t>21: evil always present – never alone, </a:t>
            </a:r>
            <a:r>
              <a:rPr lang="en-US" sz="4000" dirty="0">
                <a:solidFill>
                  <a:schemeClr val="bg1"/>
                </a:solidFill>
              </a:rPr>
              <a:t>1 Pet. 5:8</a:t>
            </a:r>
          </a:p>
          <a:p>
            <a:r>
              <a:rPr lang="en-US" sz="5000" dirty="0">
                <a:solidFill>
                  <a:schemeClr val="bg1"/>
                </a:solidFill>
              </a:rPr>
              <a:t>22: on one hand: a conscientious Jew would and could say this</a:t>
            </a:r>
          </a:p>
          <a:p>
            <a:r>
              <a:rPr lang="en-US" sz="5000" dirty="0">
                <a:solidFill>
                  <a:schemeClr val="bg1"/>
                </a:solidFill>
              </a:rPr>
              <a:t>23: other hand: </a:t>
            </a:r>
            <a:r>
              <a:rPr lang="en-US" sz="5000" dirty="0" err="1">
                <a:solidFill>
                  <a:schemeClr val="bg1"/>
                </a:solidFill>
              </a:rPr>
              <a:t>est’d</a:t>
            </a:r>
            <a:r>
              <a:rPr lang="en-US" sz="5000" dirty="0">
                <a:solidFill>
                  <a:schemeClr val="bg1"/>
                </a:solidFill>
              </a:rPr>
              <a:t> tendency of his mind was to want to do good</a:t>
            </a:r>
          </a:p>
        </p:txBody>
      </p:sp>
    </p:spTree>
    <p:extLst>
      <p:ext uri="{BB962C8B-B14F-4D97-AF65-F5344CB8AC3E}">
        <p14:creationId xmlns:p14="http://schemas.microsoft.com/office/powerpoint/2010/main" val="301839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Goodness of Law vs. Weakness of Man 7-25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23: like making a civil war inside himself. Outcome? Becoming a prisoner</a:t>
            </a:r>
          </a:p>
          <a:p>
            <a:r>
              <a:rPr lang="en-US" sz="5000" dirty="0">
                <a:solidFill>
                  <a:schemeClr val="bg1"/>
                </a:solidFill>
              </a:rPr>
              <a:t>24: wretched: miserable, distressed, exhausted from trials and troubles; needed a better “Someone” to deliver him</a:t>
            </a:r>
          </a:p>
          <a:p>
            <a:r>
              <a:rPr lang="en-US" sz="5000" dirty="0">
                <a:solidFill>
                  <a:schemeClr val="bg1"/>
                </a:solidFill>
              </a:rPr>
              <a:t>25: Coffman: outburst of praise like a stroke of lightning, illuminating the darkness of this … chapter; </a:t>
            </a:r>
            <a:r>
              <a:rPr lang="en-US" sz="4400" dirty="0">
                <a:solidFill>
                  <a:schemeClr val="bg1"/>
                </a:solidFill>
              </a:rPr>
              <a:t>futility of spiritual condition w/o Christ</a:t>
            </a:r>
            <a:endParaRPr lang="en-US" sz="5000" dirty="0">
              <a:solidFill>
                <a:schemeClr val="bg1"/>
              </a:solidFill>
            </a:endParaRPr>
          </a:p>
        </p:txBody>
      </p:sp>
    </p:spTree>
    <p:extLst>
      <p:ext uri="{BB962C8B-B14F-4D97-AF65-F5344CB8AC3E}">
        <p14:creationId xmlns:p14="http://schemas.microsoft.com/office/powerpoint/2010/main" val="3073737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17444</TotalTime>
  <Words>833</Words>
  <Application>Microsoft Office PowerPoint</Application>
  <PresentationFormat>Widescreen</PresentationFormat>
  <Paragraphs>56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Dead but Joined  to Christ</vt:lpstr>
      <vt:lpstr>Romans 7</vt:lpstr>
      <vt:lpstr>1. Temporary Nature of the Law 1-6</vt:lpstr>
      <vt:lpstr>1. Temporary Nature of the Law 1-6</vt:lpstr>
      <vt:lpstr>2. Goodness of Law vs. Weakness of Man 7-25</vt:lpstr>
      <vt:lpstr>2. Goodness of Law vs. Weakness of Man 7-25</vt:lpstr>
      <vt:lpstr>2. Goodness of Law vs. Weakness of Man 7-25</vt:lpstr>
      <vt:lpstr>2. Goodness of Law vs. Weakness of Man 7-25</vt:lpstr>
      <vt:lpstr>2. Goodness of Law vs. Weakness of Man 7-25</vt:lpstr>
      <vt:lpstr>Lessons</vt:lpstr>
      <vt:lpstr>For a copy of these notes:  thejustinreedshow.com/bibleresources or  Google: Justin Reed Bible  Class Notes &gt; Notes &amp; PowerPoint</vt:lpstr>
      <vt:lpstr>Next Scheduled Study: Thursday 6:30pm cst Matthew 26 with Bill Boyd Sunday 11am cst Online and in the building Wood Church of Christ, Woodbury Live at Five – Sunday 5pm cst Online Only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263</cp:revision>
  <dcterms:created xsi:type="dcterms:W3CDTF">2020-03-28T20:11:58Z</dcterms:created>
  <dcterms:modified xsi:type="dcterms:W3CDTF">2021-02-17T02:57:05Z</dcterms:modified>
</cp:coreProperties>
</file>