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9" r:id="rId5"/>
    <p:sldId id="300" r:id="rId6"/>
    <p:sldId id="301" r:id="rId7"/>
    <p:sldId id="302" r:id="rId8"/>
    <p:sldId id="303" r:id="rId9"/>
    <p:sldId id="304" r:id="rId10"/>
    <p:sldId id="296" r:id="rId11"/>
    <p:sldId id="298" r:id="rId12"/>
    <p:sldId id="288" r:id="rId13"/>
    <p:sldId id="28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8" d="100"/>
          <a:sy n="18" d="100"/>
        </p:scale>
        <p:origin x="30"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1/31/2021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1/31/2021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Abraham: </a:t>
            </a:r>
            <a:br>
              <a:rPr lang="en-US" sz="10300" dirty="0">
                <a:solidFill>
                  <a:schemeClr val="bg1"/>
                </a:solidFill>
              </a:rPr>
            </a:br>
            <a:r>
              <a:rPr lang="en-US" sz="10300" dirty="0">
                <a:solidFill>
                  <a:schemeClr val="bg1"/>
                </a:solidFill>
              </a:rPr>
              <a:t>the Man of Faith</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4</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752198"/>
            <a:ext cx="12191998" cy="6602759"/>
          </a:xfrm>
        </p:spPr>
        <p:txBody>
          <a:bodyPr>
            <a:noAutofit/>
          </a:bodyPr>
          <a:lstStyle/>
          <a:p>
            <a:pPr marL="914400" indent="-914400">
              <a:buFont typeface="+mj-lt"/>
              <a:buAutoNum type="arabicPeriod"/>
            </a:pPr>
            <a:r>
              <a:rPr lang="en-US" sz="4000" dirty="0">
                <a:solidFill>
                  <a:schemeClr val="bg1"/>
                </a:solidFill>
              </a:rPr>
              <a:t>We should live our lives to be like A. He believed and obeyed God even when he didn’t have all the details – and he was called the “friend of God.” [James 2:24]</a:t>
            </a:r>
          </a:p>
          <a:p>
            <a:pPr marL="914400" indent="-914400">
              <a:buFont typeface="+mj-lt"/>
              <a:buAutoNum type="arabicPeriod"/>
            </a:pPr>
            <a:r>
              <a:rPr lang="en-US" sz="4000" dirty="0">
                <a:solidFill>
                  <a:schemeClr val="bg1"/>
                </a:solidFill>
              </a:rPr>
              <a:t>It does not matter today if we are circumcised or uncircumcised, Jew or Greek today when it comes to obedience to God. If we want to be righteous today, it comes through baptism. Romans 6:3-4</a:t>
            </a:r>
          </a:p>
          <a:p>
            <a:pPr marL="914400" indent="-914400">
              <a:buFont typeface="+mj-lt"/>
              <a:buAutoNum type="arabicPeriod"/>
            </a:pPr>
            <a:r>
              <a:rPr lang="en-US" sz="4000" dirty="0">
                <a:solidFill>
                  <a:schemeClr val="bg1"/>
                </a:solidFill>
              </a:rPr>
              <a:t>We can never work enough to merit our own salvation. Thanks be to God, however, we can be forgiven of our sins! Take advantage of this today!</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fontScale="90000"/>
          </a:bodyPr>
          <a:lstStyle/>
          <a:p>
            <a:pPr algn="ctr"/>
            <a:r>
              <a:rPr lang="en-US" sz="6600" u="sng" dirty="0">
                <a:solidFill>
                  <a:schemeClr val="bg1"/>
                </a:solidFill>
              </a:rPr>
              <a:t>Next Scheduled Study:</a:t>
            </a:r>
            <a:br>
              <a:rPr lang="en-US" sz="6600" dirty="0">
                <a:solidFill>
                  <a:schemeClr val="bg1"/>
                </a:solidFill>
              </a:rPr>
            </a:br>
            <a:r>
              <a:rPr lang="en-US" sz="6600" b="1" dirty="0">
                <a:solidFill>
                  <a:schemeClr val="bg1"/>
                </a:solidFill>
              </a:rPr>
              <a:t>Thursday 6:30</a:t>
            </a:r>
            <a:r>
              <a:rPr lang="en-US" sz="6600" b="1" cap="small" dirty="0">
                <a:solidFill>
                  <a:schemeClr val="bg1"/>
                </a:solidFill>
              </a:rPr>
              <a:t>pm </a:t>
            </a:r>
            <a:r>
              <a:rPr lang="en-US" sz="6600" b="1" cap="small" dirty="0" err="1">
                <a:solidFill>
                  <a:schemeClr val="bg1"/>
                </a:solidFill>
              </a:rPr>
              <a:t>cst</a:t>
            </a:r>
            <a:br>
              <a:rPr lang="en-US" sz="6600" b="1" dirty="0">
                <a:solidFill>
                  <a:schemeClr val="bg1"/>
                </a:solidFill>
              </a:rPr>
            </a:br>
            <a:r>
              <a:rPr lang="en-US" sz="6600" dirty="0">
                <a:solidFill>
                  <a:schemeClr val="bg1"/>
                </a:solidFill>
              </a:rPr>
              <a:t>Matthew 25 with Bill Boyd</a:t>
            </a:r>
            <a:br>
              <a:rPr lang="en-US" sz="6600" dirty="0">
                <a:solidFill>
                  <a:schemeClr val="bg1"/>
                </a:solidFill>
              </a:rPr>
            </a:br>
            <a:r>
              <a:rPr lang="en-US" sz="6600" b="1" dirty="0">
                <a:solidFill>
                  <a:schemeClr val="bg1"/>
                </a:solidFill>
              </a:rPr>
              <a:t>Sunday 11</a:t>
            </a:r>
            <a:r>
              <a:rPr lang="en-US" sz="6600" b="1" cap="small" dirty="0">
                <a:solidFill>
                  <a:schemeClr val="bg1"/>
                </a:solidFill>
              </a:rPr>
              <a:t>am </a:t>
            </a:r>
            <a:r>
              <a:rPr lang="en-US" sz="6600" b="1" cap="small" dirty="0" err="1">
                <a:solidFill>
                  <a:schemeClr val="bg1"/>
                </a:solidFill>
              </a:rPr>
              <a:t>cst</a:t>
            </a:r>
            <a:br>
              <a:rPr lang="en-US" sz="6600" dirty="0">
                <a:solidFill>
                  <a:schemeClr val="bg1"/>
                </a:solidFill>
              </a:rPr>
            </a:br>
            <a:r>
              <a:rPr lang="en-US" sz="6600" dirty="0">
                <a:solidFill>
                  <a:schemeClr val="bg1"/>
                </a:solidFill>
              </a:rPr>
              <a:t>Online and in the building</a:t>
            </a:r>
            <a:br>
              <a:rPr lang="en-US" sz="6600" dirty="0">
                <a:solidFill>
                  <a:schemeClr val="bg1"/>
                </a:solidFill>
              </a:rPr>
            </a:br>
            <a:r>
              <a:rPr lang="en-US" sz="6600" dirty="0">
                <a:solidFill>
                  <a:schemeClr val="bg1"/>
                </a:solidFill>
              </a:rPr>
              <a:t>Wood Church of Christ, Woodbury</a:t>
            </a:r>
            <a:br>
              <a:rPr lang="en-US" sz="6600" dirty="0">
                <a:solidFill>
                  <a:schemeClr val="bg1"/>
                </a:solidFill>
              </a:rPr>
            </a:br>
            <a:r>
              <a:rPr lang="en-US" sz="6600" b="1" dirty="0">
                <a:solidFill>
                  <a:schemeClr val="bg1"/>
                </a:solidFill>
              </a:rPr>
              <a:t>Live at Five – Sunday 5</a:t>
            </a:r>
            <a:r>
              <a:rPr lang="en-US" sz="6600" b="1" cap="small" dirty="0">
                <a:solidFill>
                  <a:schemeClr val="bg1"/>
                </a:solidFill>
              </a:rPr>
              <a:t>pm </a:t>
            </a:r>
            <a:r>
              <a:rPr lang="en-US" sz="6600" b="1" cap="small" dirty="0" err="1">
                <a:solidFill>
                  <a:schemeClr val="bg1"/>
                </a:solidFill>
              </a:rPr>
              <a:t>cst</a:t>
            </a:r>
            <a:br>
              <a:rPr lang="en-US" sz="6600" dirty="0">
                <a:solidFill>
                  <a:schemeClr val="bg1"/>
                </a:solidFill>
              </a:rPr>
            </a:br>
            <a:r>
              <a:rPr lang="en-US" sz="6600" dirty="0">
                <a:solidFill>
                  <a:schemeClr val="bg1"/>
                </a:solidFill>
              </a:rPr>
              <a:t>Online Only</a:t>
            </a:r>
          </a:p>
        </p:txBody>
      </p:sp>
      <p:cxnSp>
        <p:nvCxnSpPr>
          <p:cNvPr id="4" name="Straight Connector 3">
            <a:extLst>
              <a:ext uri="{FF2B5EF4-FFF2-40B4-BE49-F238E27FC236}">
                <a16:creationId xmlns:a16="http://schemas.microsoft.com/office/drawing/2014/main" id="{A5F2BF7D-8994-4789-952F-75033DB97455}"/>
              </a:ext>
            </a:extLst>
          </p:cNvPr>
          <p:cNvCxnSpPr/>
          <p:nvPr/>
        </p:nvCxnSpPr>
        <p:spPr>
          <a:xfrm>
            <a:off x="145774" y="2650435"/>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635BCC3-17BA-43D7-9B5F-7932F0148158}"/>
              </a:ext>
            </a:extLst>
          </p:cNvPr>
          <p:cNvCxnSpPr/>
          <p:nvPr/>
        </p:nvCxnSpPr>
        <p:spPr>
          <a:xfrm>
            <a:off x="145774" y="5055704"/>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98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114</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3 discusses how sin affects the whole world</a:t>
            </a:r>
          </a:p>
          <a:p>
            <a:r>
              <a:rPr lang="en-US" sz="5000" dirty="0">
                <a:solidFill>
                  <a:schemeClr val="bg1"/>
                </a:solidFill>
              </a:rPr>
              <a:t>Ch. 4 illustrates faith through Abraham</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Credited as Righteousness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why A? If P could prove that “Father A” was justified on the basis of faith it would help establish his cause</a:t>
            </a:r>
          </a:p>
          <a:p>
            <a:r>
              <a:rPr lang="en-US" sz="5000" dirty="0">
                <a:solidFill>
                  <a:schemeClr val="bg1"/>
                </a:solidFill>
              </a:rPr>
              <a:t>2: if anyone could boast it would be A</a:t>
            </a:r>
          </a:p>
          <a:p>
            <a:r>
              <a:rPr lang="en-US" sz="5000" dirty="0">
                <a:solidFill>
                  <a:schemeClr val="bg1"/>
                </a:solidFill>
              </a:rPr>
              <a:t>3: present tense ‘what does?’ Not ‘what did?’ written 1500 yrs. before, still speaking today</a:t>
            </a:r>
          </a:p>
          <a:p>
            <a:endParaRPr lang="en-US" sz="5000" dirty="0">
              <a:solidFill>
                <a:schemeClr val="bg1"/>
              </a:solidFill>
            </a:endParaRP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Credited as Righteousness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Genesis 15:6 – not the 1</a:t>
            </a:r>
            <a:r>
              <a:rPr lang="en-US" sz="5000" baseline="30000" dirty="0">
                <a:solidFill>
                  <a:schemeClr val="bg1"/>
                </a:solidFill>
              </a:rPr>
              <a:t>st</a:t>
            </a:r>
            <a:r>
              <a:rPr lang="en-US" sz="5000" dirty="0">
                <a:solidFill>
                  <a:schemeClr val="bg1"/>
                </a:solidFill>
              </a:rPr>
              <a:t> time A believed</a:t>
            </a:r>
          </a:p>
          <a:p>
            <a:pPr lvl="1"/>
            <a:r>
              <a:rPr lang="en-US" sz="4600" dirty="0">
                <a:solidFill>
                  <a:schemeClr val="bg1"/>
                </a:solidFill>
              </a:rPr>
              <a:t>1</a:t>
            </a:r>
            <a:r>
              <a:rPr lang="en-US" sz="4600" baseline="30000" dirty="0">
                <a:solidFill>
                  <a:schemeClr val="bg1"/>
                </a:solidFill>
              </a:rPr>
              <a:t>st</a:t>
            </a:r>
            <a:r>
              <a:rPr lang="en-US" sz="4600" dirty="0">
                <a:solidFill>
                  <a:schemeClr val="bg1"/>
                </a:solidFill>
              </a:rPr>
              <a:t> time states he believed (1</a:t>
            </a:r>
            <a:r>
              <a:rPr lang="en-US" sz="4600" baseline="30000" dirty="0">
                <a:solidFill>
                  <a:schemeClr val="bg1"/>
                </a:solidFill>
              </a:rPr>
              <a:t>st</a:t>
            </a:r>
            <a:r>
              <a:rPr lang="en-US" sz="4600" dirty="0">
                <a:solidFill>
                  <a:schemeClr val="bg1"/>
                </a:solidFill>
              </a:rPr>
              <a:t> in Gen.)</a:t>
            </a:r>
          </a:p>
          <a:p>
            <a:pPr lvl="1"/>
            <a:r>
              <a:rPr lang="en-US" sz="4600" dirty="0">
                <a:solidFill>
                  <a:schemeClr val="bg1"/>
                </a:solidFill>
              </a:rPr>
              <a:t>1</a:t>
            </a:r>
            <a:r>
              <a:rPr lang="en-US" sz="4600" baseline="30000" dirty="0">
                <a:solidFill>
                  <a:schemeClr val="bg1"/>
                </a:solidFill>
              </a:rPr>
              <a:t>st</a:t>
            </a:r>
            <a:r>
              <a:rPr lang="en-US" sz="4600" dirty="0">
                <a:solidFill>
                  <a:schemeClr val="bg1"/>
                </a:solidFill>
              </a:rPr>
              <a:t> time in Gen. ‘righteousness’ refers to A</a:t>
            </a:r>
          </a:p>
          <a:p>
            <a:pPr lvl="1"/>
            <a:r>
              <a:rPr lang="en-US" sz="4600" dirty="0">
                <a:solidFill>
                  <a:schemeClr val="bg1"/>
                </a:solidFill>
              </a:rPr>
              <a:t>Specifically states justified by his faith</a:t>
            </a:r>
          </a:p>
          <a:p>
            <a:pPr lvl="1"/>
            <a:r>
              <a:rPr lang="en-US" sz="4600" dirty="0">
                <a:solidFill>
                  <a:schemeClr val="bg1"/>
                </a:solidFill>
              </a:rPr>
              <a:t>Chronologically 14ish yrs. Before A was circumcised</a:t>
            </a:r>
          </a:p>
          <a:p>
            <a:r>
              <a:rPr lang="en-US" sz="5000" dirty="0">
                <a:solidFill>
                  <a:schemeClr val="bg1"/>
                </a:solidFill>
              </a:rPr>
              <a:t>4: contrasts law/works and grace/faith</a:t>
            </a:r>
          </a:p>
          <a:p>
            <a:r>
              <a:rPr lang="en-US" sz="5000" dirty="0">
                <a:solidFill>
                  <a:schemeClr val="bg1"/>
                </a:solidFill>
              </a:rPr>
              <a:t>5: contrasts with grace/faith</a:t>
            </a:r>
          </a:p>
        </p:txBody>
      </p:sp>
      <p:sp>
        <p:nvSpPr>
          <p:cNvPr id="4" name="Rectangle 3">
            <a:extLst>
              <a:ext uri="{FF2B5EF4-FFF2-40B4-BE49-F238E27FC236}">
                <a16:creationId xmlns:a16="http://schemas.microsoft.com/office/drawing/2014/main" id="{0C9B86F1-3167-4F72-92F3-9C8574BD9443}"/>
              </a:ext>
            </a:extLst>
          </p:cNvPr>
          <p:cNvSpPr/>
          <p:nvPr/>
        </p:nvSpPr>
        <p:spPr>
          <a:xfrm>
            <a:off x="477078" y="3140765"/>
            <a:ext cx="9329531" cy="530087"/>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465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Credited as Righteousness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6-8: 2</a:t>
            </a:r>
            <a:r>
              <a:rPr lang="en-US" sz="5000" baseline="30000" dirty="0">
                <a:solidFill>
                  <a:schemeClr val="bg1"/>
                </a:solidFill>
              </a:rPr>
              <a:t>nd</a:t>
            </a:r>
            <a:r>
              <a:rPr lang="en-US" sz="5000" dirty="0">
                <a:solidFill>
                  <a:schemeClr val="bg1"/>
                </a:solidFill>
              </a:rPr>
              <a:t> example: King David; Ps. 32:1-2 – expressing thankfulness for God forgiving him</a:t>
            </a:r>
          </a:p>
        </p:txBody>
      </p:sp>
    </p:spTree>
    <p:extLst>
      <p:ext uri="{BB962C8B-B14F-4D97-AF65-F5344CB8AC3E}">
        <p14:creationId xmlns:p14="http://schemas.microsoft.com/office/powerpoint/2010/main" val="53242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2. Not Dependent on Circumcision 9-12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9: can only Jews be forgiven or Gentiles also?</a:t>
            </a:r>
          </a:p>
          <a:p>
            <a:r>
              <a:rPr lang="en-US" sz="5000" dirty="0">
                <a:solidFill>
                  <a:schemeClr val="bg1"/>
                </a:solidFill>
              </a:rPr>
              <a:t>10: what circumstances was A in Gen. 15:6? Most Jews probably never considered circumcision was in Ch. 17</a:t>
            </a:r>
          </a:p>
          <a:p>
            <a:r>
              <a:rPr lang="en-US" sz="5000" dirty="0">
                <a:solidFill>
                  <a:schemeClr val="bg1"/>
                </a:solidFill>
              </a:rPr>
              <a:t>11: why did God command? </a:t>
            </a:r>
            <a:br>
              <a:rPr lang="en-US" sz="5000" dirty="0">
                <a:solidFill>
                  <a:schemeClr val="bg1"/>
                </a:solidFill>
              </a:rPr>
            </a:br>
            <a:r>
              <a:rPr lang="en-US" sz="5000" dirty="0">
                <a:solidFill>
                  <a:schemeClr val="bg1"/>
                </a:solidFill>
              </a:rPr>
              <a:t>A sign, Gen. 17:11 </a:t>
            </a:r>
          </a:p>
          <a:p>
            <a:r>
              <a:rPr lang="en-US" sz="5000" dirty="0">
                <a:solidFill>
                  <a:schemeClr val="bg1"/>
                </a:solidFill>
              </a:rPr>
              <a:t>12: if you were really A’s children then you would do the things A did!</a:t>
            </a:r>
          </a:p>
          <a:p>
            <a:endParaRPr lang="en-US" sz="5000" dirty="0">
              <a:solidFill>
                <a:schemeClr val="bg1"/>
              </a:solidFill>
            </a:endParaRPr>
          </a:p>
        </p:txBody>
      </p:sp>
    </p:spTree>
    <p:extLst>
      <p:ext uri="{BB962C8B-B14F-4D97-AF65-F5344CB8AC3E}">
        <p14:creationId xmlns:p14="http://schemas.microsoft.com/office/powerpoint/2010/main" val="154285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3. Made through Faith, Not Law 13-15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 promise: key word [13, 14, 16, 20]; heir of the world: couldn’t be the Law, given at least 430 yrs. later</a:t>
            </a:r>
          </a:p>
          <a:p>
            <a:r>
              <a:rPr lang="en-US" sz="5000" dirty="0">
                <a:solidFill>
                  <a:schemeClr val="bg1"/>
                </a:solidFill>
              </a:rPr>
              <a:t>14: faith made empty</a:t>
            </a:r>
          </a:p>
          <a:p>
            <a:r>
              <a:rPr lang="en-US" sz="5000" dirty="0">
                <a:solidFill>
                  <a:schemeClr val="bg1"/>
                </a:solidFill>
              </a:rPr>
              <a:t>15: since no one could keep perfectly, in the end all it could bring was wrath</a:t>
            </a:r>
          </a:p>
        </p:txBody>
      </p:sp>
    </p:spTree>
    <p:extLst>
      <p:ext uri="{BB962C8B-B14F-4D97-AF65-F5344CB8AC3E}">
        <p14:creationId xmlns:p14="http://schemas.microsoft.com/office/powerpoint/2010/main" val="422471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4. Father of All True Believers 16-25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16-17: law/works nullify the Promise; grace/faith guarantees it</a:t>
            </a:r>
          </a:p>
          <a:p>
            <a:r>
              <a:rPr lang="en-US" sz="5000" dirty="0">
                <a:solidFill>
                  <a:schemeClr val="bg1"/>
                </a:solidFill>
              </a:rPr>
              <a:t>18: 1</a:t>
            </a:r>
            <a:r>
              <a:rPr lang="en-US" sz="5000" baseline="30000" dirty="0">
                <a:solidFill>
                  <a:schemeClr val="bg1"/>
                </a:solidFill>
              </a:rPr>
              <a:t>st</a:t>
            </a:r>
            <a:r>
              <a:rPr lang="en-US" sz="5000" dirty="0">
                <a:solidFill>
                  <a:schemeClr val="bg1"/>
                </a:solidFill>
              </a:rPr>
              <a:t> use of hope in Romans; most NT book</a:t>
            </a:r>
          </a:p>
          <a:p>
            <a:r>
              <a:rPr lang="en-US" sz="5000" dirty="0">
                <a:solidFill>
                  <a:schemeClr val="bg1"/>
                </a:solidFill>
              </a:rPr>
              <a:t>19: considered his body not dead because he believed in God</a:t>
            </a:r>
          </a:p>
          <a:p>
            <a:r>
              <a:rPr lang="en-US" sz="5000" dirty="0">
                <a:solidFill>
                  <a:schemeClr val="bg1"/>
                </a:solidFill>
              </a:rPr>
              <a:t>20: A not perfect; grew strong – </a:t>
            </a:r>
            <a:r>
              <a:rPr lang="en-US" sz="5000" dirty="0" err="1">
                <a:solidFill>
                  <a:schemeClr val="bg1"/>
                </a:solidFill>
              </a:rPr>
              <a:t>dunamis</a:t>
            </a:r>
            <a:r>
              <a:rPr lang="en-US" sz="5000" dirty="0">
                <a:solidFill>
                  <a:schemeClr val="bg1"/>
                </a:solidFill>
              </a:rPr>
              <a:t> </a:t>
            </a:r>
          </a:p>
          <a:p>
            <a:r>
              <a:rPr lang="en-US" sz="5000" dirty="0">
                <a:solidFill>
                  <a:schemeClr val="bg1"/>
                </a:solidFill>
              </a:rPr>
              <a:t>21: fully assured – </a:t>
            </a:r>
            <a:r>
              <a:rPr lang="en-US" sz="5000" i="1" dirty="0">
                <a:solidFill>
                  <a:schemeClr val="bg1"/>
                </a:solidFill>
              </a:rPr>
              <a:t>complete </a:t>
            </a:r>
            <a:r>
              <a:rPr lang="en-US" sz="5000" dirty="0">
                <a:solidFill>
                  <a:schemeClr val="bg1"/>
                </a:solidFill>
              </a:rPr>
              <a:t>+ </a:t>
            </a:r>
            <a:r>
              <a:rPr lang="en-US" sz="5000" i="1" dirty="0">
                <a:solidFill>
                  <a:schemeClr val="bg1"/>
                </a:solidFill>
              </a:rPr>
              <a:t>carry</a:t>
            </a:r>
          </a:p>
          <a:p>
            <a:pPr marL="0" indent="0">
              <a:buNone/>
            </a:pPr>
            <a:endParaRPr lang="en-US" sz="5000" dirty="0">
              <a:solidFill>
                <a:schemeClr val="bg1"/>
              </a:solidFill>
            </a:endParaRPr>
          </a:p>
        </p:txBody>
      </p:sp>
    </p:spTree>
    <p:extLst>
      <p:ext uri="{BB962C8B-B14F-4D97-AF65-F5344CB8AC3E}">
        <p14:creationId xmlns:p14="http://schemas.microsoft.com/office/powerpoint/2010/main" val="240528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4. Father of All True Believers 16-25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22: quotes Gen. 15:6 again</a:t>
            </a:r>
          </a:p>
          <a:p>
            <a:r>
              <a:rPr lang="en-US" sz="5000" dirty="0">
                <a:solidFill>
                  <a:schemeClr val="bg1"/>
                </a:solidFill>
              </a:rPr>
              <a:t>223,24: written for our benefit today also</a:t>
            </a:r>
          </a:p>
          <a:p>
            <a:r>
              <a:rPr lang="en-US" sz="5000" dirty="0">
                <a:solidFill>
                  <a:schemeClr val="bg1"/>
                </a:solidFill>
              </a:rPr>
              <a:t>25: delivered over: </a:t>
            </a:r>
            <a:r>
              <a:rPr lang="en-US" sz="5000" i="1" dirty="0">
                <a:solidFill>
                  <a:schemeClr val="bg1"/>
                </a:solidFill>
              </a:rPr>
              <a:t>alongside</a:t>
            </a:r>
            <a:r>
              <a:rPr lang="en-US" sz="5000" dirty="0">
                <a:solidFill>
                  <a:schemeClr val="bg1"/>
                </a:solidFill>
              </a:rPr>
              <a:t> + </a:t>
            </a:r>
            <a:r>
              <a:rPr lang="en-US" sz="5000" i="1" dirty="0">
                <a:solidFill>
                  <a:schemeClr val="bg1"/>
                </a:solidFill>
              </a:rPr>
              <a:t>give</a:t>
            </a:r>
            <a:r>
              <a:rPr lang="en-US" sz="5000" dirty="0">
                <a:solidFill>
                  <a:schemeClr val="bg1"/>
                </a:solidFill>
              </a:rPr>
              <a:t>; used also in connection with Jesus’ enemies</a:t>
            </a:r>
          </a:p>
        </p:txBody>
      </p:sp>
    </p:spTree>
    <p:extLst>
      <p:ext uri="{BB962C8B-B14F-4D97-AF65-F5344CB8AC3E}">
        <p14:creationId xmlns:p14="http://schemas.microsoft.com/office/powerpoint/2010/main" val="299537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17303</TotalTime>
  <Words>687</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Abraham:  the Man of Faith</vt:lpstr>
      <vt:lpstr>Romans 4</vt:lpstr>
      <vt:lpstr>1. Credited as Righteousness 1-8</vt:lpstr>
      <vt:lpstr>1. Credited as Righteousness 1-8</vt:lpstr>
      <vt:lpstr>1. Credited as Righteousness 1-8</vt:lpstr>
      <vt:lpstr>2. Not Dependent on Circumcision 9-12</vt:lpstr>
      <vt:lpstr>3. Made through Faith, Not Law 13-15</vt:lpstr>
      <vt:lpstr>4. Father of All True Believers 16-25</vt:lpstr>
      <vt:lpstr>4. Father of All True Believers 16-25</vt:lpstr>
      <vt:lpstr>Lessons</vt:lpstr>
      <vt:lpstr>For a copy of these notes:  thejustinreedshow.com/bibleresources or  Google: Justin Reed Bible  Class Notes &gt; Notes &amp; PowerPoint</vt:lpstr>
      <vt:lpstr>Next Scheduled Study: Thursday 6:30pm cst Matthew 25 with Bill Boyd Sunday 11am cst Online and in the building Wood Church of Christ, Woodbury Live at Five – Sunday 5pm cst Online Only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244</cp:revision>
  <dcterms:created xsi:type="dcterms:W3CDTF">2020-03-28T20:11:58Z</dcterms:created>
  <dcterms:modified xsi:type="dcterms:W3CDTF">2021-02-01T04:30:01Z</dcterms:modified>
</cp:coreProperties>
</file>