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7" r:id="rId4"/>
    <p:sldId id="297" r:id="rId5"/>
    <p:sldId id="308" r:id="rId6"/>
    <p:sldId id="309" r:id="rId7"/>
    <p:sldId id="310" r:id="rId8"/>
    <p:sldId id="311" r:id="rId9"/>
    <p:sldId id="312" r:id="rId10"/>
    <p:sldId id="313" r:id="rId11"/>
    <p:sldId id="314" r:id="rId12"/>
    <p:sldId id="315" r:id="rId13"/>
    <p:sldId id="296" r:id="rId14"/>
    <p:sldId id="298" r:id="rId15"/>
    <p:sldId id="28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2" d="100"/>
          <a:sy n="42" d="100"/>
        </p:scale>
        <p:origin x="78" y="6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14683-EE42-4019-AD2A-34A7A10D90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153212A-14DA-497D-A85D-BED0230DAA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98480EA-1E07-42F9-BDB9-D2C5F328598A}"/>
              </a:ext>
            </a:extLst>
          </p:cNvPr>
          <p:cNvSpPr>
            <a:spLocks noGrp="1"/>
          </p:cNvSpPr>
          <p:nvPr>
            <p:ph type="dt" sz="half" idx="10"/>
          </p:nvPr>
        </p:nvSpPr>
        <p:spPr/>
        <p:txBody>
          <a:bodyPr/>
          <a:lstStyle/>
          <a:p>
            <a:fld id="{52C97067-255B-41CB-B2AE-64BCB3609428}" type="datetimeFigureOut">
              <a:rPr lang="en-US" smtClean="0"/>
              <a:t>4/6/2021</a:t>
            </a:fld>
            <a:endParaRPr lang="en-US"/>
          </a:p>
        </p:txBody>
      </p:sp>
      <p:sp>
        <p:nvSpPr>
          <p:cNvPr id="5" name="Footer Placeholder 4">
            <a:extLst>
              <a:ext uri="{FF2B5EF4-FFF2-40B4-BE49-F238E27FC236}">
                <a16:creationId xmlns:a16="http://schemas.microsoft.com/office/drawing/2014/main" id="{A80E177A-DE1B-46A0-B82E-6E86B80663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3A7336-B3AB-46B8-96D2-9B7D805AAA9D}"/>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101473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3CBB4-7BF9-45D3-B7C1-4569AA35851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6D1039-FAE3-4777-888F-41AF749DAD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BFF259-DB96-4BA3-BFF9-7A19B4827EF9}"/>
              </a:ext>
            </a:extLst>
          </p:cNvPr>
          <p:cNvSpPr>
            <a:spLocks noGrp="1"/>
          </p:cNvSpPr>
          <p:nvPr>
            <p:ph type="dt" sz="half" idx="10"/>
          </p:nvPr>
        </p:nvSpPr>
        <p:spPr/>
        <p:txBody>
          <a:bodyPr/>
          <a:lstStyle/>
          <a:p>
            <a:fld id="{52C97067-255B-41CB-B2AE-64BCB3609428}" type="datetimeFigureOut">
              <a:rPr lang="en-US" smtClean="0"/>
              <a:t>4/6/2021</a:t>
            </a:fld>
            <a:endParaRPr lang="en-US"/>
          </a:p>
        </p:txBody>
      </p:sp>
      <p:sp>
        <p:nvSpPr>
          <p:cNvPr id="5" name="Footer Placeholder 4">
            <a:extLst>
              <a:ext uri="{FF2B5EF4-FFF2-40B4-BE49-F238E27FC236}">
                <a16:creationId xmlns:a16="http://schemas.microsoft.com/office/drawing/2014/main" id="{DD86C3CF-F048-41D2-AD95-C8A7C7BD0D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3DFE73-A494-4E68-A610-26DD36A5E18D}"/>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053627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425D3E-2E80-44EE-9D89-E401DAE40C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2BC3B0-ACF7-4868-898E-7EC7BC83A86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6C7528-947B-4BA7-AED3-941C7191F537}"/>
              </a:ext>
            </a:extLst>
          </p:cNvPr>
          <p:cNvSpPr>
            <a:spLocks noGrp="1"/>
          </p:cNvSpPr>
          <p:nvPr>
            <p:ph type="dt" sz="half" idx="10"/>
          </p:nvPr>
        </p:nvSpPr>
        <p:spPr/>
        <p:txBody>
          <a:bodyPr/>
          <a:lstStyle/>
          <a:p>
            <a:fld id="{52C97067-255B-41CB-B2AE-64BCB3609428}" type="datetimeFigureOut">
              <a:rPr lang="en-US" smtClean="0"/>
              <a:t>4/6/2021</a:t>
            </a:fld>
            <a:endParaRPr lang="en-US"/>
          </a:p>
        </p:txBody>
      </p:sp>
      <p:sp>
        <p:nvSpPr>
          <p:cNvPr id="5" name="Footer Placeholder 4">
            <a:extLst>
              <a:ext uri="{FF2B5EF4-FFF2-40B4-BE49-F238E27FC236}">
                <a16:creationId xmlns:a16="http://schemas.microsoft.com/office/drawing/2014/main" id="{005BA31E-E534-4245-B0FF-CE29800E2C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F59988-8FE8-4DB3-99E4-B141C204F746}"/>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2533444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61E71-B977-4144-A939-464B788005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68D9EE-C155-4767-81DA-FD349BD009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FD26D3-17E9-475E-8226-B7B465CC8CC7}"/>
              </a:ext>
            </a:extLst>
          </p:cNvPr>
          <p:cNvSpPr>
            <a:spLocks noGrp="1"/>
          </p:cNvSpPr>
          <p:nvPr>
            <p:ph type="dt" sz="half" idx="10"/>
          </p:nvPr>
        </p:nvSpPr>
        <p:spPr/>
        <p:txBody>
          <a:bodyPr/>
          <a:lstStyle/>
          <a:p>
            <a:fld id="{52C97067-255B-41CB-B2AE-64BCB3609428}" type="datetimeFigureOut">
              <a:rPr lang="en-US" smtClean="0"/>
              <a:t>4/6/2021</a:t>
            </a:fld>
            <a:endParaRPr lang="en-US"/>
          </a:p>
        </p:txBody>
      </p:sp>
      <p:sp>
        <p:nvSpPr>
          <p:cNvPr id="5" name="Footer Placeholder 4">
            <a:extLst>
              <a:ext uri="{FF2B5EF4-FFF2-40B4-BE49-F238E27FC236}">
                <a16:creationId xmlns:a16="http://schemas.microsoft.com/office/drawing/2014/main" id="{6C5C8E52-37F2-4E42-84F7-98AFCB9A3C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FB24AD-C3C0-4DCA-B101-2C941BC44679}"/>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461531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444CD-6298-42D4-99B8-9A14A5ED55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F7E351-2F68-4F09-B870-2C3767C9EB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C2AFE8-79CC-4C37-B3EA-3B1AA0C29F0B}"/>
              </a:ext>
            </a:extLst>
          </p:cNvPr>
          <p:cNvSpPr>
            <a:spLocks noGrp="1"/>
          </p:cNvSpPr>
          <p:nvPr>
            <p:ph type="dt" sz="half" idx="10"/>
          </p:nvPr>
        </p:nvSpPr>
        <p:spPr/>
        <p:txBody>
          <a:bodyPr/>
          <a:lstStyle/>
          <a:p>
            <a:fld id="{52C97067-255B-41CB-B2AE-64BCB3609428}" type="datetimeFigureOut">
              <a:rPr lang="en-US" smtClean="0"/>
              <a:t>4/6/2021</a:t>
            </a:fld>
            <a:endParaRPr lang="en-US"/>
          </a:p>
        </p:txBody>
      </p:sp>
      <p:sp>
        <p:nvSpPr>
          <p:cNvPr id="5" name="Footer Placeholder 4">
            <a:extLst>
              <a:ext uri="{FF2B5EF4-FFF2-40B4-BE49-F238E27FC236}">
                <a16:creationId xmlns:a16="http://schemas.microsoft.com/office/drawing/2014/main" id="{C9000F06-15CA-4083-A7A3-944D7A71E9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46058F-5329-4979-9B8A-4B474947F415}"/>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49955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D0A77-9FD7-4A16-9D10-AF87C5C0E5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EEBD83-7818-4B01-A3ED-5E62346756D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D4C391-70BC-41D8-85D7-06CF7B3989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DFB5D2-8430-4809-8EEF-8C63C5D8CBAC}"/>
              </a:ext>
            </a:extLst>
          </p:cNvPr>
          <p:cNvSpPr>
            <a:spLocks noGrp="1"/>
          </p:cNvSpPr>
          <p:nvPr>
            <p:ph type="dt" sz="half" idx="10"/>
          </p:nvPr>
        </p:nvSpPr>
        <p:spPr/>
        <p:txBody>
          <a:bodyPr/>
          <a:lstStyle/>
          <a:p>
            <a:fld id="{52C97067-255B-41CB-B2AE-64BCB3609428}" type="datetimeFigureOut">
              <a:rPr lang="en-US" smtClean="0"/>
              <a:t>4/6/2021</a:t>
            </a:fld>
            <a:endParaRPr lang="en-US"/>
          </a:p>
        </p:txBody>
      </p:sp>
      <p:sp>
        <p:nvSpPr>
          <p:cNvPr id="6" name="Footer Placeholder 5">
            <a:extLst>
              <a:ext uri="{FF2B5EF4-FFF2-40B4-BE49-F238E27FC236}">
                <a16:creationId xmlns:a16="http://schemas.microsoft.com/office/drawing/2014/main" id="{E8EE8786-BA3F-4AF0-B14B-0930DE31EC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9B3160-D58B-4F9D-AC2B-B924BAD128DC}"/>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988280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8F231-419F-42FD-B20C-4C2E88CD320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AE3977-CE54-4C48-B079-C848317E55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7D1A30-0EFC-4401-8717-C10A70D58C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1685CF-7E15-445B-B070-35E81E387D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956431-94C9-43D8-98E5-F705A8438A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B8499C-A193-4A6A-B756-B02457C50C62}"/>
              </a:ext>
            </a:extLst>
          </p:cNvPr>
          <p:cNvSpPr>
            <a:spLocks noGrp="1"/>
          </p:cNvSpPr>
          <p:nvPr>
            <p:ph type="dt" sz="half" idx="10"/>
          </p:nvPr>
        </p:nvSpPr>
        <p:spPr/>
        <p:txBody>
          <a:bodyPr/>
          <a:lstStyle/>
          <a:p>
            <a:fld id="{52C97067-255B-41CB-B2AE-64BCB3609428}" type="datetimeFigureOut">
              <a:rPr lang="en-US" smtClean="0"/>
              <a:t>4/6/2021</a:t>
            </a:fld>
            <a:endParaRPr lang="en-US"/>
          </a:p>
        </p:txBody>
      </p:sp>
      <p:sp>
        <p:nvSpPr>
          <p:cNvPr id="8" name="Footer Placeholder 7">
            <a:extLst>
              <a:ext uri="{FF2B5EF4-FFF2-40B4-BE49-F238E27FC236}">
                <a16:creationId xmlns:a16="http://schemas.microsoft.com/office/drawing/2014/main" id="{D7DC1D8C-DFB5-43FF-B233-B55145C88E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3D1C81-8571-4D6A-832F-4B43209E6AAF}"/>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930891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357FA-C253-4C0F-AE13-2D2CFDE47AF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E34EA01-A331-4814-A5DA-936CD32D2960}"/>
              </a:ext>
            </a:extLst>
          </p:cNvPr>
          <p:cNvSpPr>
            <a:spLocks noGrp="1"/>
          </p:cNvSpPr>
          <p:nvPr>
            <p:ph type="dt" sz="half" idx="10"/>
          </p:nvPr>
        </p:nvSpPr>
        <p:spPr/>
        <p:txBody>
          <a:bodyPr/>
          <a:lstStyle/>
          <a:p>
            <a:fld id="{52C97067-255B-41CB-B2AE-64BCB3609428}" type="datetimeFigureOut">
              <a:rPr lang="en-US" smtClean="0"/>
              <a:t>4/6/2021</a:t>
            </a:fld>
            <a:endParaRPr lang="en-US"/>
          </a:p>
        </p:txBody>
      </p:sp>
      <p:sp>
        <p:nvSpPr>
          <p:cNvPr id="4" name="Footer Placeholder 3">
            <a:extLst>
              <a:ext uri="{FF2B5EF4-FFF2-40B4-BE49-F238E27FC236}">
                <a16:creationId xmlns:a16="http://schemas.microsoft.com/office/drawing/2014/main" id="{6009F032-9B49-463E-B13A-EAC61AAEE7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733197D-6E05-4E10-8D5C-7C3E08404FEF}"/>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2834973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149A39-A010-4E8C-9F2B-863DDF2B6691}"/>
              </a:ext>
            </a:extLst>
          </p:cNvPr>
          <p:cNvSpPr>
            <a:spLocks noGrp="1"/>
          </p:cNvSpPr>
          <p:nvPr>
            <p:ph type="dt" sz="half" idx="10"/>
          </p:nvPr>
        </p:nvSpPr>
        <p:spPr/>
        <p:txBody>
          <a:bodyPr/>
          <a:lstStyle/>
          <a:p>
            <a:fld id="{52C97067-255B-41CB-B2AE-64BCB3609428}" type="datetimeFigureOut">
              <a:rPr lang="en-US" smtClean="0"/>
              <a:t>4/6/2021</a:t>
            </a:fld>
            <a:endParaRPr lang="en-US"/>
          </a:p>
        </p:txBody>
      </p:sp>
      <p:sp>
        <p:nvSpPr>
          <p:cNvPr id="3" name="Footer Placeholder 2">
            <a:extLst>
              <a:ext uri="{FF2B5EF4-FFF2-40B4-BE49-F238E27FC236}">
                <a16:creationId xmlns:a16="http://schemas.microsoft.com/office/drawing/2014/main" id="{919F7236-CB1F-4CE2-84B9-A532503E795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761DA1-8B8E-4B84-986D-8377511A91D4}"/>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878880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1ED82-C1E3-4390-85CA-DD8A46CCAA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4EEB9B-B08B-469B-BBD9-57ADB10AFB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4463CC-C2E5-4CCE-B7E0-F0EE17FA7C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DF8D8C-E2C0-442B-8D08-DC926624EB1A}"/>
              </a:ext>
            </a:extLst>
          </p:cNvPr>
          <p:cNvSpPr>
            <a:spLocks noGrp="1"/>
          </p:cNvSpPr>
          <p:nvPr>
            <p:ph type="dt" sz="half" idx="10"/>
          </p:nvPr>
        </p:nvSpPr>
        <p:spPr/>
        <p:txBody>
          <a:bodyPr/>
          <a:lstStyle/>
          <a:p>
            <a:fld id="{52C97067-255B-41CB-B2AE-64BCB3609428}" type="datetimeFigureOut">
              <a:rPr lang="en-US" smtClean="0"/>
              <a:t>4/6/2021</a:t>
            </a:fld>
            <a:endParaRPr lang="en-US"/>
          </a:p>
        </p:txBody>
      </p:sp>
      <p:sp>
        <p:nvSpPr>
          <p:cNvPr id="6" name="Footer Placeholder 5">
            <a:extLst>
              <a:ext uri="{FF2B5EF4-FFF2-40B4-BE49-F238E27FC236}">
                <a16:creationId xmlns:a16="http://schemas.microsoft.com/office/drawing/2014/main" id="{24DCBA93-F01B-417F-A911-2B1A32E495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715EE4-6D49-4E6B-BEE2-E698049C2A27}"/>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60081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2EBA2-AD5D-4774-A8E6-C0807C8D1B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04332CA-AF89-458A-813B-0CAB2E709A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B9CCDD0-266A-439B-B7A1-55D7D34023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D38870-EA97-4B39-8053-DF43AFD18C8B}"/>
              </a:ext>
            </a:extLst>
          </p:cNvPr>
          <p:cNvSpPr>
            <a:spLocks noGrp="1"/>
          </p:cNvSpPr>
          <p:nvPr>
            <p:ph type="dt" sz="half" idx="10"/>
          </p:nvPr>
        </p:nvSpPr>
        <p:spPr/>
        <p:txBody>
          <a:bodyPr/>
          <a:lstStyle/>
          <a:p>
            <a:fld id="{52C97067-255B-41CB-B2AE-64BCB3609428}" type="datetimeFigureOut">
              <a:rPr lang="en-US" smtClean="0"/>
              <a:t>4/6/2021</a:t>
            </a:fld>
            <a:endParaRPr lang="en-US"/>
          </a:p>
        </p:txBody>
      </p:sp>
      <p:sp>
        <p:nvSpPr>
          <p:cNvPr id="6" name="Footer Placeholder 5">
            <a:extLst>
              <a:ext uri="{FF2B5EF4-FFF2-40B4-BE49-F238E27FC236}">
                <a16:creationId xmlns:a16="http://schemas.microsoft.com/office/drawing/2014/main" id="{F7800573-3E59-47A0-BA74-816AE8D601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2AA5B1-2080-4C3A-8303-F9356745703B}"/>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884471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A44772-54E5-4D08-BEDC-BECC49CFE0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AFB288-AB5B-415E-8E57-48B3BE0FF3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C7DDA2-C57A-4BF8-ADE4-F22E11DE1D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C97067-255B-41CB-B2AE-64BCB3609428}" type="datetimeFigureOut">
              <a:rPr lang="en-US" smtClean="0"/>
              <a:t>4/6/2021</a:t>
            </a:fld>
            <a:endParaRPr lang="en-US"/>
          </a:p>
        </p:txBody>
      </p:sp>
      <p:sp>
        <p:nvSpPr>
          <p:cNvPr id="5" name="Footer Placeholder 4">
            <a:extLst>
              <a:ext uri="{FF2B5EF4-FFF2-40B4-BE49-F238E27FC236}">
                <a16:creationId xmlns:a16="http://schemas.microsoft.com/office/drawing/2014/main" id="{F1BB2888-6476-4024-8F2A-D8947662D4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41F778C-CDF5-4085-B6F6-B348FC1970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269DC0-D471-4868-A16F-642CC4211318}" type="slidenum">
              <a:rPr lang="en-US" smtClean="0"/>
              <a:t>‹#›</a:t>
            </a:fld>
            <a:endParaRPr lang="en-US"/>
          </a:p>
        </p:txBody>
      </p:sp>
    </p:spTree>
    <p:extLst>
      <p:ext uri="{BB962C8B-B14F-4D97-AF65-F5344CB8AC3E}">
        <p14:creationId xmlns:p14="http://schemas.microsoft.com/office/powerpoint/2010/main" val="342008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C940D-78CE-4152-BE0C-FD2CE730975B}"/>
              </a:ext>
            </a:extLst>
          </p:cNvPr>
          <p:cNvSpPr>
            <a:spLocks noGrp="1"/>
          </p:cNvSpPr>
          <p:nvPr>
            <p:ph type="ctrTitle"/>
          </p:nvPr>
        </p:nvSpPr>
        <p:spPr>
          <a:xfrm>
            <a:off x="0" y="291548"/>
            <a:ext cx="12192000" cy="5314122"/>
          </a:xfrm>
        </p:spPr>
        <p:txBody>
          <a:bodyPr>
            <a:noAutofit/>
          </a:bodyPr>
          <a:lstStyle/>
          <a:p>
            <a:r>
              <a:rPr lang="en-US" sz="10300" dirty="0">
                <a:solidFill>
                  <a:schemeClr val="bg1"/>
                </a:solidFill>
              </a:rPr>
              <a:t>Accepting One Another</a:t>
            </a:r>
          </a:p>
        </p:txBody>
      </p:sp>
      <p:sp>
        <p:nvSpPr>
          <p:cNvPr id="3" name="Subtitle 2">
            <a:extLst>
              <a:ext uri="{FF2B5EF4-FFF2-40B4-BE49-F238E27FC236}">
                <a16:creationId xmlns:a16="http://schemas.microsoft.com/office/drawing/2014/main" id="{40074364-8D3B-4983-A9A8-24FBCDDD33EB}"/>
              </a:ext>
            </a:extLst>
          </p:cNvPr>
          <p:cNvSpPr>
            <a:spLocks noGrp="1"/>
          </p:cNvSpPr>
          <p:nvPr>
            <p:ph type="subTitle" idx="1"/>
          </p:nvPr>
        </p:nvSpPr>
        <p:spPr>
          <a:xfrm>
            <a:off x="0" y="5605670"/>
            <a:ext cx="12192000" cy="1252330"/>
          </a:xfrm>
        </p:spPr>
        <p:txBody>
          <a:bodyPr>
            <a:normAutofit lnSpcReduction="10000"/>
          </a:bodyPr>
          <a:lstStyle/>
          <a:p>
            <a:r>
              <a:rPr lang="en-US" sz="8800" dirty="0">
                <a:solidFill>
                  <a:schemeClr val="bg1"/>
                </a:solidFill>
              </a:rPr>
              <a:t>Romans 14</a:t>
            </a:r>
          </a:p>
        </p:txBody>
      </p:sp>
    </p:spTree>
    <p:extLst>
      <p:ext uri="{BB962C8B-B14F-4D97-AF65-F5344CB8AC3E}">
        <p14:creationId xmlns:p14="http://schemas.microsoft.com/office/powerpoint/2010/main" val="3061026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2. In Love							    13-18</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17: church is not eating a meal but it is a concern for all!</a:t>
            </a:r>
          </a:p>
          <a:p>
            <a:r>
              <a:rPr lang="en-US" sz="5000" dirty="0">
                <a:solidFill>
                  <a:schemeClr val="bg1"/>
                </a:solidFill>
              </a:rPr>
              <a:t>18: “in this way” sums 1-17; serving Christ by behaving as Christ directed – we will be acceptable to God.</a:t>
            </a:r>
          </a:p>
        </p:txBody>
      </p:sp>
    </p:spTree>
    <p:extLst>
      <p:ext uri="{BB962C8B-B14F-4D97-AF65-F5344CB8AC3E}">
        <p14:creationId xmlns:p14="http://schemas.microsoft.com/office/powerpoint/2010/main" val="1281168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3. In Peace							    19-23</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19: then: therefore in GK v. 16; pursue: active. What? Things which make for peace and build others up, for strong &amp; weak. Key </a:t>
            </a:r>
          </a:p>
          <a:p>
            <a:r>
              <a:rPr lang="en-US" sz="5000" dirty="0">
                <a:solidFill>
                  <a:schemeClr val="bg1"/>
                </a:solidFill>
              </a:rPr>
              <a:t>20: tear down: to loose, dissolve, sever, break, demolish, emp. by adding ‘completely’. </a:t>
            </a:r>
            <a:r>
              <a:rPr lang="en-US" sz="5000" cap="small" dirty="0" err="1">
                <a:solidFill>
                  <a:schemeClr val="bg1"/>
                </a:solidFill>
              </a:rPr>
              <a:t>niv</a:t>
            </a:r>
            <a:r>
              <a:rPr lang="en-US" sz="5000" dirty="0">
                <a:solidFill>
                  <a:schemeClr val="bg1"/>
                </a:solidFill>
              </a:rPr>
              <a:t> ‘all food is clean’</a:t>
            </a:r>
          </a:p>
          <a:p>
            <a:r>
              <a:rPr lang="en-US" sz="5000" dirty="0">
                <a:solidFill>
                  <a:schemeClr val="bg1"/>
                </a:solidFill>
              </a:rPr>
              <a:t>21: not good to do anything by which brother stumbles. 1 Cor. 8:13 – never eat meat again</a:t>
            </a:r>
          </a:p>
        </p:txBody>
      </p:sp>
    </p:spTree>
    <p:extLst>
      <p:ext uri="{BB962C8B-B14F-4D97-AF65-F5344CB8AC3E}">
        <p14:creationId xmlns:p14="http://schemas.microsoft.com/office/powerpoint/2010/main" val="2375172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3. In Peace							    19-23</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22: happy: blessed, Matt. 5:3-11. God showers blessings on those who are more concerned about bro/sis in Christ than themselves.</a:t>
            </a:r>
          </a:p>
          <a:p>
            <a:r>
              <a:rPr lang="en-US" sz="5000" dirty="0">
                <a:solidFill>
                  <a:schemeClr val="bg1"/>
                </a:solidFill>
              </a:rPr>
              <a:t>23: </a:t>
            </a:r>
            <a:r>
              <a:rPr lang="en-US" sz="5000" u="sng" dirty="0">
                <a:solidFill>
                  <a:schemeClr val="bg1"/>
                </a:solidFill>
              </a:rPr>
              <a:t>essential</a:t>
            </a:r>
            <a:r>
              <a:rPr lang="en-US" sz="5000" dirty="0">
                <a:solidFill>
                  <a:schemeClr val="bg1"/>
                </a:solidFill>
              </a:rPr>
              <a:t> not to violate conscience; not proposing “let your conscience be your guide,” authority = Bible. Conscience: cannot make a wrong thing right, </a:t>
            </a:r>
            <a:r>
              <a:rPr lang="en-US" sz="4400" dirty="0">
                <a:solidFill>
                  <a:schemeClr val="bg1"/>
                </a:solidFill>
              </a:rPr>
              <a:t>can make right wrong</a:t>
            </a:r>
            <a:endParaRPr lang="en-US" sz="5000" dirty="0">
              <a:solidFill>
                <a:schemeClr val="bg1"/>
              </a:solidFill>
            </a:endParaRPr>
          </a:p>
        </p:txBody>
      </p:sp>
    </p:spTree>
    <p:extLst>
      <p:ext uri="{BB962C8B-B14F-4D97-AF65-F5344CB8AC3E}">
        <p14:creationId xmlns:p14="http://schemas.microsoft.com/office/powerpoint/2010/main" val="2207449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198783"/>
            <a:ext cx="12192000" cy="1325563"/>
          </a:xfrm>
        </p:spPr>
        <p:txBody>
          <a:bodyPr>
            <a:normAutofit/>
          </a:bodyPr>
          <a:lstStyle/>
          <a:p>
            <a:r>
              <a:rPr lang="en-US" sz="6600" dirty="0">
                <a:solidFill>
                  <a:schemeClr val="bg1"/>
                </a:solidFill>
              </a:rPr>
              <a:t>Lessons</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637898"/>
            <a:ext cx="12191998" cy="6602759"/>
          </a:xfrm>
        </p:spPr>
        <p:txBody>
          <a:bodyPr>
            <a:noAutofit/>
          </a:bodyPr>
          <a:lstStyle/>
          <a:p>
            <a:pPr marL="914400" indent="-914400">
              <a:buFont typeface="+mj-lt"/>
              <a:buAutoNum type="arabicPeriod"/>
            </a:pPr>
            <a:r>
              <a:rPr lang="en-US" sz="4000" dirty="0">
                <a:solidFill>
                  <a:schemeClr val="bg1"/>
                </a:solidFill>
              </a:rPr>
              <a:t>We </a:t>
            </a:r>
            <a:r>
              <a:rPr lang="en-US" sz="4000">
                <a:solidFill>
                  <a:schemeClr val="bg1"/>
                </a:solidFill>
              </a:rPr>
              <a:t>have many </a:t>
            </a:r>
            <a:r>
              <a:rPr lang="en-US" sz="4000" dirty="0">
                <a:solidFill>
                  <a:schemeClr val="bg1"/>
                </a:solidFill>
              </a:rPr>
              <a:t>liberties as Chr. However, we cannot do whatever we want to do. We should refrain at all times to not try to offend our brethren.</a:t>
            </a:r>
          </a:p>
          <a:p>
            <a:pPr marL="914400" indent="-914400">
              <a:buFont typeface="+mj-lt"/>
              <a:buAutoNum type="arabicPeriod"/>
            </a:pPr>
            <a:r>
              <a:rPr lang="en-US" sz="4000" dirty="0">
                <a:solidFill>
                  <a:schemeClr val="bg1"/>
                </a:solidFill>
              </a:rPr>
              <a:t>Sometimes when there are disagreements over things in the church, it is over petty things. We should always be concerned with doing what God has commanded in His Word, our final authority. Period.</a:t>
            </a:r>
          </a:p>
          <a:p>
            <a:pPr marL="914400" indent="-914400">
              <a:buFont typeface="+mj-lt"/>
              <a:buAutoNum type="arabicPeriod"/>
            </a:pPr>
            <a:r>
              <a:rPr lang="en-US" sz="4000" dirty="0">
                <a:solidFill>
                  <a:schemeClr val="bg1"/>
                </a:solidFill>
              </a:rPr>
              <a:t>We cannot always let our conscience be our guides. Some people have let their conscience be seared with a hot iron, 1 Tim. 4:2. A conscience can be retrained. </a:t>
            </a:r>
          </a:p>
        </p:txBody>
      </p:sp>
    </p:spTree>
    <p:extLst>
      <p:ext uri="{BB962C8B-B14F-4D97-AF65-F5344CB8AC3E}">
        <p14:creationId xmlns:p14="http://schemas.microsoft.com/office/powerpoint/2010/main" val="3932350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6858000"/>
          </a:xfrm>
        </p:spPr>
        <p:txBody>
          <a:bodyPr>
            <a:normAutofit/>
          </a:bodyPr>
          <a:lstStyle/>
          <a:p>
            <a:pPr algn="ctr"/>
            <a:r>
              <a:rPr lang="en-US" sz="6600" dirty="0">
                <a:solidFill>
                  <a:schemeClr val="bg1"/>
                </a:solidFill>
              </a:rPr>
              <a:t>For a copy of these notes:</a:t>
            </a:r>
            <a:br>
              <a:rPr lang="en-US" sz="6600" dirty="0">
                <a:solidFill>
                  <a:schemeClr val="bg1"/>
                </a:solidFill>
              </a:rPr>
            </a:br>
            <a:br>
              <a:rPr lang="en-US" sz="6600" dirty="0">
                <a:solidFill>
                  <a:schemeClr val="bg1"/>
                </a:solidFill>
              </a:rPr>
            </a:br>
            <a:r>
              <a:rPr lang="en-US" sz="6000" dirty="0">
                <a:solidFill>
                  <a:schemeClr val="bg1"/>
                </a:solidFill>
              </a:rPr>
              <a:t>thejustinreedshow.com/bibleresources</a:t>
            </a:r>
            <a:br>
              <a:rPr lang="en-US" sz="6000" dirty="0">
                <a:solidFill>
                  <a:schemeClr val="bg1"/>
                </a:solidFill>
              </a:rPr>
            </a:br>
            <a:r>
              <a:rPr lang="en-US" sz="6000" b="1" dirty="0">
                <a:solidFill>
                  <a:schemeClr val="bg1"/>
                </a:solidFill>
              </a:rPr>
              <a:t>or</a:t>
            </a:r>
            <a:r>
              <a:rPr lang="en-US" sz="6000" dirty="0">
                <a:solidFill>
                  <a:schemeClr val="bg1"/>
                </a:solidFill>
              </a:rPr>
              <a:t> </a:t>
            </a:r>
            <a:br>
              <a:rPr lang="en-US" sz="6000" dirty="0">
                <a:solidFill>
                  <a:schemeClr val="bg1"/>
                </a:solidFill>
              </a:rPr>
            </a:br>
            <a:r>
              <a:rPr lang="en-US" sz="6000" dirty="0">
                <a:solidFill>
                  <a:schemeClr val="bg1"/>
                </a:solidFill>
              </a:rPr>
              <a:t>Google: Justin Reed Bible</a:t>
            </a:r>
            <a:br>
              <a:rPr lang="en-US" sz="6600" dirty="0">
                <a:solidFill>
                  <a:schemeClr val="bg1"/>
                </a:solidFill>
              </a:rPr>
            </a:br>
            <a:br>
              <a:rPr lang="en-US" sz="6600">
                <a:solidFill>
                  <a:schemeClr val="bg1"/>
                </a:solidFill>
              </a:rPr>
            </a:br>
            <a:r>
              <a:rPr lang="en-US" sz="6600">
                <a:solidFill>
                  <a:schemeClr val="bg1"/>
                </a:solidFill>
              </a:rPr>
              <a:t>Class </a:t>
            </a:r>
            <a:r>
              <a:rPr lang="en-US" sz="6600" dirty="0">
                <a:solidFill>
                  <a:schemeClr val="bg1"/>
                </a:solidFill>
              </a:rPr>
              <a:t>Notes &gt; Notes &amp; PowerPoint</a:t>
            </a:r>
          </a:p>
        </p:txBody>
      </p:sp>
    </p:spTree>
    <p:extLst>
      <p:ext uri="{BB962C8B-B14F-4D97-AF65-F5344CB8AC3E}">
        <p14:creationId xmlns:p14="http://schemas.microsoft.com/office/powerpoint/2010/main" val="37407991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E5D7EE40-CFB1-411B-B9A5-3D4A940C3B0F}"/>
              </a:ext>
            </a:extLst>
          </p:cNvPr>
          <p:cNvSpPr>
            <a:spLocks noGrp="1"/>
          </p:cNvSpPr>
          <p:nvPr>
            <p:ph idx="1"/>
          </p:nvPr>
        </p:nvSpPr>
        <p:spPr>
          <a:xfrm>
            <a:off x="838200" y="1253331"/>
            <a:ext cx="10515600" cy="4351338"/>
          </a:xfrm>
        </p:spPr>
        <p:txBody>
          <a:bodyPr/>
          <a:lstStyle/>
          <a:p>
            <a:pPr marL="0" indent="0" algn="ctr">
              <a:buNone/>
            </a:pPr>
            <a:r>
              <a:rPr lang="en-US" dirty="0">
                <a:solidFill>
                  <a:srgbClr val="FFFF00"/>
                </a:solidFill>
              </a:rPr>
              <a:t>Sermon © 2021 Justin D. Reed</a:t>
            </a:r>
            <a:br>
              <a:rPr lang="en-US" dirty="0">
                <a:solidFill>
                  <a:srgbClr val="FFFF00"/>
                </a:solidFill>
              </a:rPr>
            </a:br>
            <a:r>
              <a:rPr lang="en-US" dirty="0">
                <a:solidFill>
                  <a:srgbClr val="FFFF00"/>
                </a:solidFill>
              </a:rPr>
              <a:t>Presentation © 2021 Justin D. Reed</a:t>
            </a:r>
          </a:p>
          <a:p>
            <a:pPr marL="0" indent="0" algn="ctr">
              <a:buNone/>
            </a:pPr>
            <a:endParaRPr lang="en-US" dirty="0">
              <a:solidFill>
                <a:srgbClr val="FFFF00"/>
              </a:solidFill>
            </a:endParaRPr>
          </a:p>
          <a:p>
            <a:pPr marL="0" indent="0" algn="ctr">
              <a:buNone/>
            </a:pPr>
            <a:r>
              <a:rPr lang="en-US" dirty="0">
                <a:solidFill>
                  <a:srgbClr val="FFFF00"/>
                </a:solidFill>
              </a:rPr>
              <a:t>Provided free through Justin Reed’s Bible Resources</a:t>
            </a:r>
            <a:br>
              <a:rPr lang="en-US" dirty="0">
                <a:solidFill>
                  <a:srgbClr val="FFFF00"/>
                </a:solidFill>
              </a:rPr>
            </a:br>
            <a:r>
              <a:rPr lang="en-US" dirty="0">
                <a:solidFill>
                  <a:srgbClr val="FFFF00"/>
                </a:solidFill>
              </a:rPr>
              <a:t>Post Office Box 292, Woodbury TN 37190</a:t>
            </a:r>
            <a:br>
              <a:rPr lang="en-US" dirty="0">
                <a:solidFill>
                  <a:srgbClr val="FFFF00"/>
                </a:solidFill>
              </a:rPr>
            </a:br>
            <a:r>
              <a:rPr lang="en-US" dirty="0">
                <a:solidFill>
                  <a:srgbClr val="FFFF00"/>
                </a:solidFill>
              </a:rPr>
              <a:t>thejustinreedshow.com/</a:t>
            </a:r>
            <a:r>
              <a:rPr lang="en-US" dirty="0" err="1">
                <a:solidFill>
                  <a:srgbClr val="FFFF00"/>
                </a:solidFill>
              </a:rPr>
              <a:t>bibleresources</a:t>
            </a:r>
            <a:endParaRPr lang="en-US" dirty="0">
              <a:solidFill>
                <a:srgbClr val="FFFF00"/>
              </a:solidFill>
            </a:endParaRPr>
          </a:p>
          <a:p>
            <a:pPr marL="0" indent="0" algn="ctr">
              <a:buNone/>
            </a:pPr>
            <a:endParaRPr lang="en-US" dirty="0">
              <a:solidFill>
                <a:srgbClr val="FFFF00"/>
              </a:solidFill>
            </a:endParaRPr>
          </a:p>
          <a:p>
            <a:pPr marL="0" indent="0" algn="ctr">
              <a:buNone/>
            </a:pPr>
            <a:r>
              <a:rPr lang="en-US" dirty="0">
                <a:solidFill>
                  <a:srgbClr val="FFFF00"/>
                </a:solidFill>
              </a:rPr>
              <a:t>“To God be the Glory!”</a:t>
            </a:r>
          </a:p>
          <a:p>
            <a:pPr marL="0" indent="0" algn="ctr">
              <a:buNone/>
            </a:pPr>
            <a:r>
              <a:rPr lang="en-US" dirty="0">
                <a:solidFill>
                  <a:srgbClr val="FFFF00"/>
                </a:solidFill>
              </a:rPr>
              <a:t>130</a:t>
            </a:r>
          </a:p>
        </p:txBody>
      </p:sp>
    </p:spTree>
    <p:extLst>
      <p:ext uri="{BB962C8B-B14F-4D97-AF65-F5344CB8AC3E}">
        <p14:creationId xmlns:p14="http://schemas.microsoft.com/office/powerpoint/2010/main" val="3372097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0"/>
            <a:ext cx="12191998" cy="7513983"/>
          </a:xfrm>
        </p:spPr>
        <p:txBody>
          <a:bodyPr>
            <a:noAutofit/>
          </a:bodyPr>
          <a:lstStyle/>
          <a:p>
            <a:r>
              <a:rPr lang="en-US" sz="4000" dirty="0">
                <a:solidFill>
                  <a:schemeClr val="bg1"/>
                </a:solidFill>
              </a:rPr>
              <a:t>1: Depicting the Gentiles; 1:16</a:t>
            </a:r>
          </a:p>
          <a:p>
            <a:r>
              <a:rPr lang="en-US" sz="4000" dirty="0">
                <a:solidFill>
                  <a:schemeClr val="bg1"/>
                </a:solidFill>
              </a:rPr>
              <a:t>2: What About the Jews?</a:t>
            </a:r>
          </a:p>
          <a:p>
            <a:r>
              <a:rPr lang="en-US" sz="4000" dirty="0">
                <a:solidFill>
                  <a:schemeClr val="bg1"/>
                </a:solidFill>
              </a:rPr>
              <a:t>3: A Worldwide Dilemma</a:t>
            </a:r>
          </a:p>
          <a:p>
            <a:r>
              <a:rPr lang="en-US" sz="4000" dirty="0">
                <a:solidFill>
                  <a:schemeClr val="bg1"/>
                </a:solidFill>
              </a:rPr>
              <a:t>4: Abraham: the Man of Faith</a:t>
            </a:r>
          </a:p>
          <a:p>
            <a:r>
              <a:rPr lang="en-US" sz="4000" dirty="0">
                <a:solidFill>
                  <a:schemeClr val="bg1"/>
                </a:solidFill>
              </a:rPr>
              <a:t>5: The Blessing of Peace</a:t>
            </a:r>
          </a:p>
          <a:p>
            <a:r>
              <a:rPr lang="en-US" sz="4000" dirty="0">
                <a:solidFill>
                  <a:schemeClr val="bg1"/>
                </a:solidFill>
              </a:rPr>
              <a:t>6: Having Died, We Live</a:t>
            </a:r>
          </a:p>
          <a:p>
            <a:r>
              <a:rPr lang="en-US" sz="4000" dirty="0">
                <a:solidFill>
                  <a:schemeClr val="bg1"/>
                </a:solidFill>
              </a:rPr>
              <a:t>7: Dead, but Joined to Christ</a:t>
            </a:r>
          </a:p>
          <a:p>
            <a:r>
              <a:rPr lang="en-US" sz="4000" dirty="0">
                <a:solidFill>
                  <a:schemeClr val="bg1"/>
                </a:solidFill>
              </a:rPr>
              <a:t>8: Glorified with Christ</a:t>
            </a:r>
          </a:p>
          <a:p>
            <a:r>
              <a:rPr lang="en-US" sz="4000" dirty="0">
                <a:solidFill>
                  <a:schemeClr val="bg1"/>
                </a:solidFill>
              </a:rPr>
              <a:t>9-10: Justification by Faith Reconciled with the Promise Made to Israel, Parts 1-2</a:t>
            </a:r>
          </a:p>
        </p:txBody>
      </p:sp>
      <p:sp>
        <p:nvSpPr>
          <p:cNvPr id="2" name="TextBox 1">
            <a:extLst>
              <a:ext uri="{FF2B5EF4-FFF2-40B4-BE49-F238E27FC236}">
                <a16:creationId xmlns:a16="http://schemas.microsoft.com/office/drawing/2014/main" id="{27F00BBD-50DA-40FF-99B4-925D339B85E7}"/>
              </a:ext>
            </a:extLst>
          </p:cNvPr>
          <p:cNvSpPr txBox="1"/>
          <p:nvPr/>
        </p:nvSpPr>
        <p:spPr>
          <a:xfrm>
            <a:off x="7235686" y="-116619"/>
            <a:ext cx="4956313" cy="1938992"/>
          </a:xfrm>
          <a:prstGeom prst="rect">
            <a:avLst/>
          </a:prstGeom>
          <a:noFill/>
        </p:spPr>
        <p:txBody>
          <a:bodyPr wrap="square" rtlCol="0">
            <a:spAutoFit/>
          </a:bodyPr>
          <a:lstStyle/>
          <a:p>
            <a:r>
              <a:rPr lang="en-US" sz="4000" dirty="0">
                <a:solidFill>
                  <a:schemeClr val="bg1"/>
                </a:solidFill>
              </a:rPr>
              <a:t>11: Justification by Faith Reconciled with the Promises of God</a:t>
            </a:r>
          </a:p>
        </p:txBody>
      </p:sp>
      <p:sp>
        <p:nvSpPr>
          <p:cNvPr id="4" name="TextBox 3">
            <a:extLst>
              <a:ext uri="{FF2B5EF4-FFF2-40B4-BE49-F238E27FC236}">
                <a16:creationId xmlns:a16="http://schemas.microsoft.com/office/drawing/2014/main" id="{3DE901F1-FFF6-456B-BCCA-273E3526C767}"/>
              </a:ext>
            </a:extLst>
          </p:cNvPr>
          <p:cNvSpPr txBox="1"/>
          <p:nvPr/>
        </p:nvSpPr>
        <p:spPr>
          <a:xfrm>
            <a:off x="7235685" y="1599538"/>
            <a:ext cx="4956313" cy="1323439"/>
          </a:xfrm>
          <a:prstGeom prst="rect">
            <a:avLst/>
          </a:prstGeom>
          <a:noFill/>
        </p:spPr>
        <p:txBody>
          <a:bodyPr wrap="square" rtlCol="0">
            <a:spAutoFit/>
          </a:bodyPr>
          <a:lstStyle/>
          <a:p>
            <a:r>
              <a:rPr lang="en-US" sz="4000" dirty="0">
                <a:solidFill>
                  <a:schemeClr val="bg1"/>
                </a:solidFill>
              </a:rPr>
              <a:t>12-13: Christian Living Parts 1-2</a:t>
            </a:r>
          </a:p>
        </p:txBody>
      </p:sp>
    </p:spTree>
    <p:extLst>
      <p:ext uri="{BB962C8B-B14F-4D97-AF65-F5344CB8AC3E}">
        <p14:creationId xmlns:p14="http://schemas.microsoft.com/office/powerpoint/2010/main" val="1141339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Romans 14</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Paul has not been to R when he writes, in Acts 20:2-3. He makes it there ~4yrs later</a:t>
            </a:r>
          </a:p>
          <a:p>
            <a:r>
              <a:rPr lang="en-US" sz="5000" dirty="0">
                <a:solidFill>
                  <a:schemeClr val="bg1"/>
                </a:solidFill>
              </a:rPr>
              <a:t>Church comprised of Jewish Christians &amp; Gentile Christians – clash of cultures now one in Christ</a:t>
            </a:r>
          </a:p>
          <a:p>
            <a:r>
              <a:rPr lang="en-US" sz="5000" dirty="0">
                <a:solidFill>
                  <a:schemeClr val="bg1"/>
                </a:solidFill>
              </a:rPr>
              <a:t>Ch. 12 &amp; 13 outline Christian living in 5 points</a:t>
            </a:r>
          </a:p>
          <a:p>
            <a:r>
              <a:rPr lang="en-US" sz="5000" dirty="0">
                <a:solidFill>
                  <a:schemeClr val="bg1"/>
                </a:solidFill>
              </a:rPr>
              <a:t>Attitude Toward God, Brethren, Enemies, Government, Neighbors</a:t>
            </a:r>
          </a:p>
        </p:txBody>
      </p:sp>
    </p:spTree>
    <p:extLst>
      <p:ext uri="{BB962C8B-B14F-4D97-AF65-F5344CB8AC3E}">
        <p14:creationId xmlns:p14="http://schemas.microsoft.com/office/powerpoint/2010/main" val="1427089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1. In Liberty							  1-12</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Not: </a:t>
            </a:r>
            <a:r>
              <a:rPr lang="en-US" sz="5000" u="sng" dirty="0">
                <a:solidFill>
                  <a:schemeClr val="bg1"/>
                </a:solidFill>
              </a:rPr>
              <a:t>what</a:t>
            </a:r>
            <a:r>
              <a:rPr lang="en-US" sz="5000" dirty="0">
                <a:solidFill>
                  <a:schemeClr val="bg1"/>
                </a:solidFill>
              </a:rPr>
              <a:t> should we do if we disagree but </a:t>
            </a:r>
            <a:r>
              <a:rPr lang="en-US" sz="5000" u="sng" dirty="0">
                <a:solidFill>
                  <a:schemeClr val="bg1"/>
                </a:solidFill>
              </a:rPr>
              <a:t>when</a:t>
            </a:r>
            <a:r>
              <a:rPr lang="en-US" sz="5000" dirty="0">
                <a:solidFill>
                  <a:schemeClr val="bg1"/>
                </a:solidFill>
              </a:rPr>
              <a:t>. 1-4 eating meat; 5-9 special days.</a:t>
            </a:r>
          </a:p>
          <a:p>
            <a:r>
              <a:rPr lang="en-US" sz="5000" dirty="0">
                <a:solidFill>
                  <a:schemeClr val="bg1"/>
                </a:solidFill>
              </a:rPr>
              <a:t>1: the faith: may be in reference to being lacking in the Scripture or a strong personal conviction regarding this subject. </a:t>
            </a:r>
            <a:r>
              <a:rPr lang="en-US" sz="5000" i="1" dirty="0">
                <a:solidFill>
                  <a:schemeClr val="bg1"/>
                </a:solidFill>
              </a:rPr>
              <a:t>Don’t invite the weaker in just to pass judgment on him.</a:t>
            </a:r>
            <a:endParaRPr lang="en-US" sz="5000" dirty="0">
              <a:solidFill>
                <a:schemeClr val="bg1"/>
              </a:solidFill>
            </a:endParaRPr>
          </a:p>
          <a:p>
            <a:r>
              <a:rPr lang="en-US" sz="5000" dirty="0">
                <a:solidFill>
                  <a:schemeClr val="bg1"/>
                </a:solidFill>
              </a:rPr>
              <a:t>2: not talking about health reasons. G unaware offered to idols; </a:t>
            </a:r>
            <a:r>
              <a:rPr lang="en-US" sz="5000" cap="small" dirty="0" err="1">
                <a:solidFill>
                  <a:schemeClr val="bg1"/>
                </a:solidFill>
              </a:rPr>
              <a:t>nlt</a:t>
            </a:r>
            <a:r>
              <a:rPr lang="en-US" sz="5000" dirty="0">
                <a:solidFill>
                  <a:schemeClr val="bg1"/>
                </a:solidFill>
              </a:rPr>
              <a:t> sensitive </a:t>
            </a:r>
            <a:r>
              <a:rPr lang="en-US" sz="5000" dirty="0" err="1">
                <a:solidFill>
                  <a:schemeClr val="bg1"/>
                </a:solidFill>
              </a:rPr>
              <a:t>consc</a:t>
            </a:r>
            <a:r>
              <a:rPr lang="en-US" sz="5000" dirty="0">
                <a:solidFill>
                  <a:schemeClr val="bg1"/>
                </a:solidFill>
              </a:rPr>
              <a:t>.</a:t>
            </a:r>
          </a:p>
        </p:txBody>
      </p:sp>
    </p:spTree>
    <p:extLst>
      <p:ext uri="{BB962C8B-B14F-4D97-AF65-F5344CB8AC3E}">
        <p14:creationId xmlns:p14="http://schemas.microsoft.com/office/powerpoint/2010/main" val="425138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1. In Liberty							  1-12</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3: regard w/ contempt: to despise utterly, lit. to treat another as nobody. Judge: determine</a:t>
            </a:r>
          </a:p>
          <a:p>
            <a:r>
              <a:rPr lang="en-US" sz="5000" dirty="0">
                <a:solidFill>
                  <a:schemeClr val="bg1"/>
                </a:solidFill>
              </a:rPr>
              <a:t>4: household servant; servant of Lord will stand</a:t>
            </a:r>
          </a:p>
          <a:p>
            <a:r>
              <a:rPr lang="en-US" sz="5000" dirty="0">
                <a:solidFill>
                  <a:schemeClr val="bg1"/>
                </a:solidFill>
              </a:rPr>
              <a:t>5: G also had special days. J kept Sabbath all their lives, now ‘just another day,’ hard; Roper: “if Mon-Sat are not ‘holy days’ to us, it is unlikely Sun will be.”</a:t>
            </a:r>
          </a:p>
        </p:txBody>
      </p:sp>
    </p:spTree>
    <p:extLst>
      <p:ext uri="{BB962C8B-B14F-4D97-AF65-F5344CB8AC3E}">
        <p14:creationId xmlns:p14="http://schemas.microsoft.com/office/powerpoint/2010/main" val="3870833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1. In Liberty							  1-12</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6: doing it for the Lord’s benefit, not his own. Some may eat meat, others veg. only, both give God thanks for the food.</a:t>
            </a:r>
          </a:p>
          <a:p>
            <a:r>
              <a:rPr lang="en-US" sz="5000" dirty="0">
                <a:solidFill>
                  <a:schemeClr val="bg1"/>
                </a:solidFill>
              </a:rPr>
              <a:t>7-8: cannot isolate ourselves from the rest of humanity; everything we do is before God</a:t>
            </a:r>
          </a:p>
          <a:p>
            <a:r>
              <a:rPr lang="en-US" sz="5000" dirty="0">
                <a:solidFill>
                  <a:schemeClr val="bg1"/>
                </a:solidFill>
              </a:rPr>
              <a:t>9: since the Lord has accepted a bro. as His own, why are you judging him?</a:t>
            </a:r>
          </a:p>
          <a:p>
            <a:r>
              <a:rPr lang="en-US" sz="5000" dirty="0">
                <a:solidFill>
                  <a:schemeClr val="bg1"/>
                </a:solidFill>
              </a:rPr>
              <a:t>10: who are </a:t>
            </a:r>
            <a:r>
              <a:rPr lang="en-US" sz="5000" u="sng" dirty="0">
                <a:solidFill>
                  <a:schemeClr val="bg1"/>
                </a:solidFill>
              </a:rPr>
              <a:t>you</a:t>
            </a:r>
            <a:r>
              <a:rPr lang="en-US" sz="5000" dirty="0">
                <a:solidFill>
                  <a:schemeClr val="bg1"/>
                </a:solidFill>
              </a:rPr>
              <a:t> to judge? P: Ac. 18:12 Gallio</a:t>
            </a:r>
          </a:p>
        </p:txBody>
      </p:sp>
    </p:spTree>
    <p:extLst>
      <p:ext uri="{BB962C8B-B14F-4D97-AF65-F5344CB8AC3E}">
        <p14:creationId xmlns:p14="http://schemas.microsoft.com/office/powerpoint/2010/main" val="2352872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1. In Liberty							  1-12</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11: Isa. 45: a time will come when everyone will bow before God</a:t>
            </a:r>
          </a:p>
          <a:p>
            <a:r>
              <a:rPr lang="en-US" sz="5000" dirty="0">
                <a:solidFill>
                  <a:schemeClr val="bg1"/>
                </a:solidFill>
              </a:rPr>
              <a:t>12: we don’t give accounts to others but to God &amp; if we are guilty of judging, we will have to give account for that – Matt. 7:12</a:t>
            </a:r>
          </a:p>
        </p:txBody>
      </p:sp>
    </p:spTree>
    <p:extLst>
      <p:ext uri="{BB962C8B-B14F-4D97-AF65-F5344CB8AC3E}">
        <p14:creationId xmlns:p14="http://schemas.microsoft.com/office/powerpoint/2010/main" val="1950168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2. In Love							    13-18</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Many congregational disputes are often petty in categories of procedure [how should we carry this out?], precedent [ever done this before?], prestige [who will get credit?</a:t>
            </a:r>
          </a:p>
          <a:p>
            <a:r>
              <a:rPr lang="en-US" sz="5000" dirty="0">
                <a:solidFill>
                  <a:schemeClr val="bg1"/>
                </a:solidFill>
              </a:rPr>
              <a:t>13: don’t judge one another anymore but judge this rather – ourselves. Obstacle: dash his foot; stumbling block: scandal, scandalous</a:t>
            </a:r>
          </a:p>
        </p:txBody>
      </p:sp>
    </p:spTree>
    <p:extLst>
      <p:ext uri="{BB962C8B-B14F-4D97-AF65-F5344CB8AC3E}">
        <p14:creationId xmlns:p14="http://schemas.microsoft.com/office/powerpoint/2010/main" val="1663696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2. In Love							    13-18</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14: “absolutely no doubt in my mind.” If conscience tells you it is wrong, to you it </a:t>
            </a:r>
            <a:r>
              <a:rPr lang="en-US" sz="5000" b="1" u="sng" dirty="0">
                <a:solidFill>
                  <a:schemeClr val="bg1"/>
                </a:solidFill>
              </a:rPr>
              <a:t>is</a:t>
            </a:r>
            <a:r>
              <a:rPr lang="en-US" sz="5000" dirty="0">
                <a:solidFill>
                  <a:schemeClr val="bg1"/>
                </a:solidFill>
              </a:rPr>
              <a:t>.</a:t>
            </a:r>
          </a:p>
          <a:p>
            <a:r>
              <a:rPr lang="en-US" sz="5000" dirty="0">
                <a:solidFill>
                  <a:schemeClr val="bg1"/>
                </a:solidFill>
              </a:rPr>
              <a:t>15: why put stumbling block? No longer walking in love. Flaunting freedom might drive away weaker brother</a:t>
            </a:r>
          </a:p>
          <a:p>
            <a:r>
              <a:rPr lang="en-US" sz="5000" dirty="0">
                <a:solidFill>
                  <a:schemeClr val="bg1"/>
                </a:solidFill>
              </a:rPr>
              <a:t>16: spoken evil of: lit. be blasphemed. Concerned with affecting the cause of Christ. Will it help/hinder the growth of the church?</a:t>
            </a:r>
          </a:p>
        </p:txBody>
      </p:sp>
    </p:spTree>
    <p:extLst>
      <p:ext uri="{BB962C8B-B14F-4D97-AF65-F5344CB8AC3E}">
        <p14:creationId xmlns:p14="http://schemas.microsoft.com/office/powerpoint/2010/main" val="379676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18623</TotalTime>
  <Words>1046</Words>
  <Application>Microsoft Office PowerPoint</Application>
  <PresentationFormat>Widescreen</PresentationFormat>
  <Paragraphs>62</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Accepting One Another</vt:lpstr>
      <vt:lpstr>PowerPoint Presentation</vt:lpstr>
      <vt:lpstr>Romans 14</vt:lpstr>
      <vt:lpstr>1. In Liberty         1-12</vt:lpstr>
      <vt:lpstr>1. In Liberty         1-12</vt:lpstr>
      <vt:lpstr>1. In Liberty         1-12</vt:lpstr>
      <vt:lpstr>1. In Liberty         1-12</vt:lpstr>
      <vt:lpstr>2. In Love           13-18</vt:lpstr>
      <vt:lpstr>2. In Love           13-18</vt:lpstr>
      <vt:lpstr>2. In Love           13-18</vt:lpstr>
      <vt:lpstr>3. In Peace           19-23</vt:lpstr>
      <vt:lpstr>3. In Peace           19-23</vt:lpstr>
      <vt:lpstr>Lessons</vt:lpstr>
      <vt:lpstr>For a copy of these notes:  thejustinreedshow.com/bibleresources or  Google: Justin Reed Bible  Class Notes &gt; Notes &amp; PowerPoint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“Live at Five” Series: Overcoming the World</dc:title>
  <dc:creator>Justin D. Reed</dc:creator>
  <cp:lastModifiedBy>Justin D. Reed</cp:lastModifiedBy>
  <cp:revision>307</cp:revision>
  <dcterms:created xsi:type="dcterms:W3CDTF">2020-03-28T20:11:58Z</dcterms:created>
  <dcterms:modified xsi:type="dcterms:W3CDTF">2021-04-07T00:48:24Z</dcterms:modified>
</cp:coreProperties>
</file>