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307" r:id="rId4"/>
    <p:sldId id="297" r:id="rId5"/>
    <p:sldId id="308" r:id="rId6"/>
    <p:sldId id="309" r:id="rId7"/>
    <p:sldId id="310" r:id="rId8"/>
    <p:sldId id="311" r:id="rId9"/>
    <p:sldId id="312" r:id="rId10"/>
    <p:sldId id="313" r:id="rId11"/>
    <p:sldId id="314" r:id="rId12"/>
    <p:sldId id="296" r:id="rId13"/>
    <p:sldId id="298" r:id="rId14"/>
    <p:sldId id="283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42" d="100"/>
          <a:sy n="42" d="100"/>
        </p:scale>
        <p:origin x="96" y="6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414683-EE42-4019-AD2A-34A7A10D90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153212A-14DA-497D-A85D-BED0230DAA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8480EA-1E07-42F9-BDB9-D2C5F32859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3/31/2021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0E177A-DE1B-46A0-B82E-6E86B80663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3A7336-B3AB-46B8-96D2-9B7D805AAA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4738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43CBB4-7BF9-45D3-B7C1-4569AA3585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46D1039-FAE3-4777-888F-41AF749DAD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BFF259-DB96-4BA3-BFF9-7A19B4827E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3/31/2021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86C3CF-F048-41D2-AD95-C8A7C7BD0D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3DFE73-A494-4E68-A610-26DD36A5E1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36272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C425D3E-2E80-44EE-9D89-E401DAE40C6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92BC3B0-ACF7-4868-898E-7EC7BC83A8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6C7528-947B-4BA7-AED3-941C7191F5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3/31/2021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5BA31E-E534-4245-B0FF-CE29800E2C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F59988-8FE8-4DB3-99E4-B141C204F7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4447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A61E71-B977-4144-A939-464B788005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68D9EE-C155-4767-81DA-FD349BD009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FD26D3-17E9-475E-8226-B7B465CC8C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3/31/2021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5C8E52-37F2-4E42-84F7-98AFCB9A3C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FB24AD-C3C0-4DCA-B101-2C941BC446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5315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D444CD-6298-42D4-99B8-9A14A5ED55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F7E351-2F68-4F09-B870-2C3767C9EB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C2AFE8-79CC-4C37-B3EA-3B1AA0C29F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3/31/2021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000F06-15CA-4083-A7A3-944D7A71E9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46058F-5329-4979-9B8A-4B474947F4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552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FD0A77-9FD7-4A16-9D10-AF87C5C0E5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EEBD83-7818-4B01-A3ED-5E62346756D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2D4C391-70BC-41D8-85D7-06CF7B3989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FDFB5D2-8430-4809-8EEF-8C63C5D8CB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3/31/2021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8EE8786-BA3F-4AF0-B14B-0930DE31EC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A9B3160-D58B-4F9D-AC2B-B924BAD128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2803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B8F231-419F-42FD-B20C-4C2E88CD32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AE3977-CE54-4C48-B079-C848317E55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7D1A30-0EFC-4401-8717-C10A70D58C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41685CF-7E15-445B-B070-35E81E387D0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E956431-94C9-43D8-98E5-F705A8438AB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0B8499C-A193-4A6A-B756-B02457C50C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3/31/2021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7DC1D8C-DFB5-43FF-B233-B55145C88E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B3D1C81-8571-4D6A-832F-4B43209E6A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8914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1357FA-C253-4C0F-AE13-2D2CFDE47A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E34EA01-A331-4814-A5DA-936CD32D29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3/31/2021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009F032-9B49-463E-B13A-EAC61AAEE7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733197D-6E05-4E10-8D5C-7C3E08404F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9730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D149A39-A010-4E8C-9F2B-863DDF2B6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3/31/2021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19F7236-CB1F-4CE2-84B9-A532503E79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761DA1-8B8E-4B84-986D-8377511A91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8809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61ED82-C1E3-4390-85CA-DD8A46CCAA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4EEB9B-B08B-469B-BBD9-57ADB10AFB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74463CC-C2E5-4CCE-B7E0-F0EE17FA7C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4DF8D8C-E2C0-442B-8D08-DC926624EB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3/31/2021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DCBA93-F01B-417F-A911-2B1A32E495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B715EE4-6D49-4E6B-BEE2-E698049C2A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811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A2EBA2-AD5D-4774-A8E6-C0807C8D1B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04332CA-AF89-458A-813B-0CAB2E709A1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B9CCDD0-266A-439B-B7A1-55D7D34023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CD38870-EA97-4B39-8053-DF43AFD18C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3/31/2021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800573-3E59-47A0-BA74-816AE8D601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B2AA5B1-2080-4C3A-8303-F935674570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4716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AA44772-54E5-4D08-BEDC-BECC49CFE0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8AFB288-AB5B-415E-8E57-48B3BE0FF3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C7DDA2-C57A-4BF8-ADE4-F22E11DE1D7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C97067-255B-41CB-B2AE-64BCB3609428}" type="datetimeFigureOut">
              <a:rPr lang="en-US" smtClean="0"/>
              <a:t>3/31/2021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BB2888-6476-4024-8F2A-D8947662D45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1F778C-CDF5-4085-B6F6-B348FC1970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089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1C940D-78CE-4152-BE0C-FD2CE73097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291548"/>
            <a:ext cx="12192000" cy="5314122"/>
          </a:xfrm>
        </p:spPr>
        <p:txBody>
          <a:bodyPr>
            <a:noAutofit/>
          </a:bodyPr>
          <a:lstStyle/>
          <a:p>
            <a:r>
              <a:rPr lang="en-US" sz="10300" dirty="0">
                <a:solidFill>
                  <a:schemeClr val="bg1"/>
                </a:solidFill>
              </a:rPr>
              <a:t>Christian Living</a:t>
            </a:r>
            <a:br>
              <a:rPr lang="en-US" sz="10300" dirty="0">
                <a:solidFill>
                  <a:schemeClr val="bg1"/>
                </a:solidFill>
              </a:rPr>
            </a:br>
            <a:r>
              <a:rPr lang="en-US" sz="10300" dirty="0">
                <a:solidFill>
                  <a:schemeClr val="bg1"/>
                </a:solidFill>
              </a:rPr>
              <a:t>Part 2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0074364-8D3B-4983-A9A8-24FBCDDD33E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5605670"/>
            <a:ext cx="12192000" cy="1252330"/>
          </a:xfrm>
        </p:spPr>
        <p:txBody>
          <a:bodyPr>
            <a:normAutofit lnSpcReduction="10000"/>
          </a:bodyPr>
          <a:lstStyle/>
          <a:p>
            <a:r>
              <a:rPr lang="en-US" sz="8800" dirty="0">
                <a:solidFill>
                  <a:schemeClr val="bg1"/>
                </a:solidFill>
              </a:rPr>
              <a:t>Romans 13</a:t>
            </a:r>
          </a:p>
        </p:txBody>
      </p:sp>
    </p:spTree>
    <p:extLst>
      <p:ext uri="{BB962C8B-B14F-4D97-AF65-F5344CB8AC3E}">
        <p14:creationId xmlns:p14="http://schemas.microsoft.com/office/powerpoint/2010/main" val="30610262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3. A Summary 					    11-14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13: 6 examples of deeds of darkness</a:t>
            </a:r>
          </a:p>
          <a:p>
            <a:r>
              <a:rPr lang="en-US" sz="5000" dirty="0">
                <a:solidFill>
                  <a:schemeClr val="bg1"/>
                </a:solidFill>
              </a:rPr>
              <a:t>Carousing: excessing feasting; </a:t>
            </a:r>
            <a:r>
              <a:rPr lang="en-US" sz="5000" cap="small" dirty="0" err="1">
                <a:solidFill>
                  <a:schemeClr val="bg1"/>
                </a:solidFill>
              </a:rPr>
              <a:t>niv</a:t>
            </a:r>
            <a:r>
              <a:rPr lang="en-US" sz="5000" dirty="0">
                <a:solidFill>
                  <a:schemeClr val="bg1"/>
                </a:solidFill>
              </a:rPr>
              <a:t> orgies</a:t>
            </a:r>
          </a:p>
          <a:p>
            <a:r>
              <a:rPr lang="en-US" sz="5000" dirty="0">
                <a:solidFill>
                  <a:schemeClr val="bg1"/>
                </a:solidFill>
              </a:rPr>
              <a:t>Sexual promiscuity: ‘bed’ euphemism for sexual intercourse</a:t>
            </a:r>
          </a:p>
          <a:p>
            <a:r>
              <a:rPr lang="en-US" sz="5000" dirty="0">
                <a:solidFill>
                  <a:schemeClr val="bg1"/>
                </a:solidFill>
              </a:rPr>
              <a:t>Sensuality: excess, absence of restraint</a:t>
            </a:r>
          </a:p>
          <a:p>
            <a:r>
              <a:rPr lang="en-US" sz="5000" dirty="0">
                <a:solidFill>
                  <a:schemeClr val="bg1"/>
                </a:solidFill>
              </a:rPr>
              <a:t>Strife: contention</a:t>
            </a:r>
          </a:p>
          <a:p>
            <a:r>
              <a:rPr lang="en-US" sz="5000" dirty="0">
                <a:solidFill>
                  <a:schemeClr val="bg1"/>
                </a:solidFill>
              </a:rPr>
              <a:t>Jealousy: cannot be content with what you have</a:t>
            </a:r>
          </a:p>
        </p:txBody>
      </p:sp>
    </p:spTree>
    <p:extLst>
      <p:ext uri="{BB962C8B-B14F-4D97-AF65-F5344CB8AC3E}">
        <p14:creationId xmlns:p14="http://schemas.microsoft.com/office/powerpoint/2010/main" val="36209183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3. A Summary 					    11-14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14: how to avoid ‘deeds of darkness’? 2; 1+1-</a:t>
            </a:r>
          </a:p>
          <a:p>
            <a:r>
              <a:rPr lang="en-US" sz="5000" dirty="0">
                <a:solidFill>
                  <a:schemeClr val="bg1"/>
                </a:solidFill>
              </a:rPr>
              <a:t>1] urged to put on the Lord JC – cf. 6:3-4</a:t>
            </a:r>
          </a:p>
          <a:p>
            <a:r>
              <a:rPr lang="en-US" sz="5000" dirty="0">
                <a:solidFill>
                  <a:schemeClr val="bg1"/>
                </a:solidFill>
              </a:rPr>
              <a:t>2] make no provision [forethought] for the flesh in regard to lusts</a:t>
            </a:r>
          </a:p>
          <a:p>
            <a:r>
              <a:rPr lang="en-US" sz="5000" dirty="0">
                <a:solidFill>
                  <a:schemeClr val="bg1"/>
                </a:solidFill>
              </a:rPr>
              <a:t>11-14: God’s wake-up call for lethargic Chr.</a:t>
            </a:r>
          </a:p>
          <a:p>
            <a:r>
              <a:rPr lang="en-US" sz="5000" dirty="0">
                <a:solidFill>
                  <a:schemeClr val="bg1"/>
                </a:solidFill>
              </a:rPr>
              <a:t>Since the Lord can come at any time, we each ought to ask ourselves: am I ready for Him to come?</a:t>
            </a:r>
          </a:p>
        </p:txBody>
      </p:sp>
    </p:spTree>
    <p:extLst>
      <p:ext uri="{BB962C8B-B14F-4D97-AF65-F5344CB8AC3E}">
        <p14:creationId xmlns:p14="http://schemas.microsoft.com/office/powerpoint/2010/main" val="40323127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198783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Lessons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637898"/>
            <a:ext cx="12191998" cy="6602759"/>
          </a:xfrm>
        </p:spPr>
        <p:txBody>
          <a:bodyPr>
            <a:noAutofit/>
          </a:bodyPr>
          <a:lstStyle/>
          <a:p>
            <a:pPr marL="914400" indent="-914400">
              <a:buFont typeface="+mj-lt"/>
              <a:buAutoNum type="arabicPeriod"/>
            </a:pPr>
            <a:r>
              <a:rPr lang="en-US" sz="4000" dirty="0">
                <a:solidFill>
                  <a:schemeClr val="bg1"/>
                </a:solidFill>
              </a:rPr>
              <a:t>We, as Chr., are to always respect the gov’t, even if we don’t like the person/people. P didn’t like all his rulers, yet he was respectful before them, Ac. 22-28.</a:t>
            </a:r>
          </a:p>
          <a:p>
            <a:pPr marL="914400" indent="-914400">
              <a:buFont typeface="+mj-lt"/>
              <a:buAutoNum type="arabicPeriod"/>
            </a:pPr>
            <a:r>
              <a:rPr lang="en-US" sz="4000" dirty="0">
                <a:solidFill>
                  <a:schemeClr val="bg1"/>
                </a:solidFill>
              </a:rPr>
              <a:t>It is imperative that we conduct ourselves with regards to our neighbors. We should always treat them the way that we desire to be treated, Mt. 7:12.</a:t>
            </a:r>
          </a:p>
          <a:p>
            <a:pPr marL="914400" indent="-914400">
              <a:buFont typeface="+mj-lt"/>
              <a:buAutoNum type="arabicPeriod"/>
            </a:pPr>
            <a:r>
              <a:rPr lang="en-US" sz="4000" dirty="0">
                <a:solidFill>
                  <a:schemeClr val="bg1"/>
                </a:solidFill>
              </a:rPr>
              <a:t>Don’t be asleep in life so to speak. We should always be awake and ready to meet Jesus Christ. If you are not ready for Christ to return – get ready and stay ready today!</a:t>
            </a:r>
          </a:p>
        </p:txBody>
      </p:sp>
    </p:spTree>
    <p:extLst>
      <p:ext uri="{BB962C8B-B14F-4D97-AF65-F5344CB8AC3E}">
        <p14:creationId xmlns:p14="http://schemas.microsoft.com/office/powerpoint/2010/main" val="3932350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r>
              <a:rPr lang="en-US" sz="6600" dirty="0">
                <a:solidFill>
                  <a:schemeClr val="bg1"/>
                </a:solidFill>
              </a:rPr>
              <a:t>For a copy of these notes:</a:t>
            </a:r>
            <a:br>
              <a:rPr lang="en-US" sz="6600" dirty="0">
                <a:solidFill>
                  <a:schemeClr val="bg1"/>
                </a:solidFill>
              </a:rPr>
            </a:br>
            <a:br>
              <a:rPr lang="en-US" sz="6600" dirty="0">
                <a:solidFill>
                  <a:schemeClr val="bg1"/>
                </a:solidFill>
              </a:rPr>
            </a:br>
            <a:r>
              <a:rPr lang="en-US" sz="6000" dirty="0">
                <a:solidFill>
                  <a:schemeClr val="bg1"/>
                </a:solidFill>
              </a:rPr>
              <a:t>thejustinreedshow.com/bibleresources</a:t>
            </a:r>
            <a:br>
              <a:rPr lang="en-US" sz="6000" dirty="0">
                <a:solidFill>
                  <a:schemeClr val="bg1"/>
                </a:solidFill>
              </a:rPr>
            </a:br>
            <a:r>
              <a:rPr lang="en-US" sz="6000" b="1" dirty="0">
                <a:solidFill>
                  <a:schemeClr val="bg1"/>
                </a:solidFill>
              </a:rPr>
              <a:t>or</a:t>
            </a:r>
            <a:r>
              <a:rPr lang="en-US" sz="6000" dirty="0">
                <a:solidFill>
                  <a:schemeClr val="bg1"/>
                </a:solidFill>
              </a:rPr>
              <a:t> </a:t>
            </a:r>
            <a:br>
              <a:rPr lang="en-US" sz="6000" dirty="0">
                <a:solidFill>
                  <a:schemeClr val="bg1"/>
                </a:solidFill>
              </a:rPr>
            </a:br>
            <a:r>
              <a:rPr lang="en-US" sz="6000" dirty="0">
                <a:solidFill>
                  <a:schemeClr val="bg1"/>
                </a:solidFill>
              </a:rPr>
              <a:t>Google: Justin Reed Bible</a:t>
            </a:r>
            <a:br>
              <a:rPr lang="en-US" sz="6600" dirty="0">
                <a:solidFill>
                  <a:schemeClr val="bg1"/>
                </a:solidFill>
              </a:rPr>
            </a:br>
            <a:br>
              <a:rPr lang="en-US" sz="6600">
                <a:solidFill>
                  <a:schemeClr val="bg1"/>
                </a:solidFill>
              </a:rPr>
            </a:br>
            <a:r>
              <a:rPr lang="en-US" sz="6600">
                <a:solidFill>
                  <a:schemeClr val="bg1"/>
                </a:solidFill>
              </a:rPr>
              <a:t>Class </a:t>
            </a:r>
            <a:r>
              <a:rPr lang="en-US" sz="6600" dirty="0">
                <a:solidFill>
                  <a:schemeClr val="bg1"/>
                </a:solidFill>
              </a:rPr>
              <a:t>Notes &gt; Notes &amp; PowerPoint</a:t>
            </a:r>
          </a:p>
        </p:txBody>
      </p:sp>
    </p:spTree>
    <p:extLst>
      <p:ext uri="{BB962C8B-B14F-4D97-AF65-F5344CB8AC3E}">
        <p14:creationId xmlns:p14="http://schemas.microsoft.com/office/powerpoint/2010/main" val="37407991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E5D7EE40-CFB1-411B-B9A5-3D4A940C3B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3331"/>
            <a:ext cx="10515600" cy="4351338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>
                <a:solidFill>
                  <a:srgbClr val="FFFF00"/>
                </a:solidFill>
              </a:rPr>
              <a:t>Sermon © 2021 Justin D. Reed</a:t>
            </a:r>
            <a:br>
              <a:rPr lang="en-US" dirty="0">
                <a:solidFill>
                  <a:srgbClr val="FFFF00"/>
                </a:solidFill>
              </a:rPr>
            </a:br>
            <a:r>
              <a:rPr lang="en-US" dirty="0">
                <a:solidFill>
                  <a:srgbClr val="FFFF00"/>
                </a:solidFill>
              </a:rPr>
              <a:t>Presentation © 2021 Justin D. Reed</a:t>
            </a:r>
          </a:p>
          <a:p>
            <a:pPr marL="0" indent="0" algn="ctr">
              <a:buNone/>
            </a:pPr>
            <a:endParaRPr lang="en-US" dirty="0">
              <a:solidFill>
                <a:srgbClr val="FFFF00"/>
              </a:solidFill>
            </a:endParaRPr>
          </a:p>
          <a:p>
            <a:pPr marL="0" indent="0" algn="ctr">
              <a:buNone/>
            </a:pPr>
            <a:r>
              <a:rPr lang="en-US" dirty="0">
                <a:solidFill>
                  <a:srgbClr val="FFFF00"/>
                </a:solidFill>
              </a:rPr>
              <a:t>Provided free through Justin Reed’s Bible Resources</a:t>
            </a:r>
            <a:br>
              <a:rPr lang="en-US" dirty="0">
                <a:solidFill>
                  <a:srgbClr val="FFFF00"/>
                </a:solidFill>
              </a:rPr>
            </a:br>
            <a:r>
              <a:rPr lang="en-US" dirty="0">
                <a:solidFill>
                  <a:srgbClr val="FFFF00"/>
                </a:solidFill>
              </a:rPr>
              <a:t>Post Office Box 292, Woodbury TN 37190</a:t>
            </a:r>
            <a:br>
              <a:rPr lang="en-US" dirty="0">
                <a:solidFill>
                  <a:srgbClr val="FFFF00"/>
                </a:solidFill>
              </a:rPr>
            </a:br>
            <a:r>
              <a:rPr lang="en-US" dirty="0">
                <a:solidFill>
                  <a:srgbClr val="FFFF00"/>
                </a:solidFill>
              </a:rPr>
              <a:t>thejustinreedshow.com/</a:t>
            </a:r>
            <a:r>
              <a:rPr lang="en-US" dirty="0" err="1">
                <a:solidFill>
                  <a:srgbClr val="FFFF00"/>
                </a:solidFill>
              </a:rPr>
              <a:t>bibleresources</a:t>
            </a:r>
            <a:endParaRPr lang="en-US" dirty="0">
              <a:solidFill>
                <a:srgbClr val="FFFF00"/>
              </a:solidFill>
            </a:endParaRPr>
          </a:p>
          <a:p>
            <a:pPr marL="0" indent="0" algn="ctr">
              <a:buNone/>
            </a:pPr>
            <a:endParaRPr lang="en-US" dirty="0">
              <a:solidFill>
                <a:srgbClr val="FFFF00"/>
              </a:solidFill>
            </a:endParaRPr>
          </a:p>
          <a:p>
            <a:pPr marL="0" indent="0" algn="ctr">
              <a:buNone/>
            </a:pPr>
            <a:r>
              <a:rPr lang="en-US" dirty="0">
                <a:solidFill>
                  <a:srgbClr val="FFFF00"/>
                </a:solidFill>
              </a:rPr>
              <a:t>“To God be the Glory!”</a:t>
            </a:r>
          </a:p>
          <a:p>
            <a:pPr marL="0" indent="0" algn="ctr">
              <a:buNone/>
            </a:pPr>
            <a:r>
              <a:rPr lang="en-US" dirty="0">
                <a:solidFill>
                  <a:srgbClr val="FFFF00"/>
                </a:solidFill>
              </a:rPr>
              <a:t>129</a:t>
            </a:r>
          </a:p>
        </p:txBody>
      </p:sp>
    </p:spTree>
    <p:extLst>
      <p:ext uri="{BB962C8B-B14F-4D97-AF65-F5344CB8AC3E}">
        <p14:creationId xmlns:p14="http://schemas.microsoft.com/office/powerpoint/2010/main" val="33720976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12191998" cy="7513983"/>
          </a:xfrm>
        </p:spPr>
        <p:txBody>
          <a:bodyPr>
            <a:noAutofit/>
          </a:bodyPr>
          <a:lstStyle/>
          <a:p>
            <a:r>
              <a:rPr lang="en-US" sz="4000" dirty="0">
                <a:solidFill>
                  <a:schemeClr val="bg1"/>
                </a:solidFill>
              </a:rPr>
              <a:t>1: Depicting the Gentiles; 1:16</a:t>
            </a:r>
          </a:p>
          <a:p>
            <a:r>
              <a:rPr lang="en-US" sz="4000" dirty="0">
                <a:solidFill>
                  <a:schemeClr val="bg1"/>
                </a:solidFill>
              </a:rPr>
              <a:t>2: What About the Jews?</a:t>
            </a:r>
          </a:p>
          <a:p>
            <a:r>
              <a:rPr lang="en-US" sz="4000" dirty="0">
                <a:solidFill>
                  <a:schemeClr val="bg1"/>
                </a:solidFill>
              </a:rPr>
              <a:t>3: A Worldwide Dilemma</a:t>
            </a:r>
          </a:p>
          <a:p>
            <a:r>
              <a:rPr lang="en-US" sz="4000" dirty="0">
                <a:solidFill>
                  <a:schemeClr val="bg1"/>
                </a:solidFill>
              </a:rPr>
              <a:t>4: Abraham: the Man of Faith</a:t>
            </a:r>
          </a:p>
          <a:p>
            <a:r>
              <a:rPr lang="en-US" sz="4000" dirty="0">
                <a:solidFill>
                  <a:schemeClr val="bg1"/>
                </a:solidFill>
              </a:rPr>
              <a:t>5: The Blessing of Peace</a:t>
            </a:r>
          </a:p>
          <a:p>
            <a:r>
              <a:rPr lang="en-US" sz="4000" dirty="0">
                <a:solidFill>
                  <a:schemeClr val="bg1"/>
                </a:solidFill>
              </a:rPr>
              <a:t>6: Having Died, We Live</a:t>
            </a:r>
          </a:p>
          <a:p>
            <a:r>
              <a:rPr lang="en-US" sz="4000" dirty="0">
                <a:solidFill>
                  <a:schemeClr val="bg1"/>
                </a:solidFill>
              </a:rPr>
              <a:t>7: Dead, but Joined to Christ</a:t>
            </a:r>
          </a:p>
          <a:p>
            <a:r>
              <a:rPr lang="en-US" sz="4000" dirty="0">
                <a:solidFill>
                  <a:schemeClr val="bg1"/>
                </a:solidFill>
              </a:rPr>
              <a:t>8: Glorified with Christ</a:t>
            </a:r>
          </a:p>
          <a:p>
            <a:r>
              <a:rPr lang="en-US" sz="4000" dirty="0">
                <a:solidFill>
                  <a:schemeClr val="bg1"/>
                </a:solidFill>
              </a:rPr>
              <a:t>9-10: Justification by Faith Reconciled with the Promise Made to Israel, Parts 1-2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7F00BBD-50DA-40FF-99B4-925D339B85E7}"/>
              </a:ext>
            </a:extLst>
          </p:cNvPr>
          <p:cNvSpPr txBox="1"/>
          <p:nvPr/>
        </p:nvSpPr>
        <p:spPr>
          <a:xfrm>
            <a:off x="7235686" y="-116619"/>
            <a:ext cx="495631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</a:rPr>
              <a:t>11: Justification by Faith Reconciled with the Promises of God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DE901F1-FFF6-456B-BCCA-273E3526C767}"/>
              </a:ext>
            </a:extLst>
          </p:cNvPr>
          <p:cNvSpPr txBox="1"/>
          <p:nvPr/>
        </p:nvSpPr>
        <p:spPr>
          <a:xfrm>
            <a:off x="7235685" y="1599538"/>
            <a:ext cx="495631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</a:rPr>
              <a:t>12: Christian Living 1</a:t>
            </a:r>
          </a:p>
        </p:txBody>
      </p:sp>
    </p:spTree>
    <p:extLst>
      <p:ext uri="{BB962C8B-B14F-4D97-AF65-F5344CB8AC3E}">
        <p14:creationId xmlns:p14="http://schemas.microsoft.com/office/powerpoint/2010/main" val="1141339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Romans 12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Paul has not been to R when he writes, in Acts 20:2-3. He makes it there ~4yrs later</a:t>
            </a:r>
          </a:p>
          <a:p>
            <a:r>
              <a:rPr lang="en-US" sz="5000" dirty="0">
                <a:solidFill>
                  <a:schemeClr val="bg1"/>
                </a:solidFill>
              </a:rPr>
              <a:t>Church comprised of Jewish Christians &amp; Gentile Christians – clash of cultures now one in Christ</a:t>
            </a:r>
          </a:p>
          <a:p>
            <a:r>
              <a:rPr lang="en-US" sz="5000" dirty="0">
                <a:solidFill>
                  <a:schemeClr val="bg1"/>
                </a:solidFill>
              </a:rPr>
              <a:t>Ch. 12 &amp; 13 outline Christian living in 5 points</a:t>
            </a:r>
          </a:p>
          <a:p>
            <a:r>
              <a:rPr lang="en-US" sz="5000" dirty="0">
                <a:solidFill>
                  <a:schemeClr val="bg1"/>
                </a:solidFill>
              </a:rPr>
              <a:t>12: Attitude Toward God, Brethren, Enemies</a:t>
            </a:r>
          </a:p>
        </p:txBody>
      </p:sp>
    </p:spTree>
    <p:extLst>
      <p:ext uri="{BB962C8B-B14F-4D97-AF65-F5344CB8AC3E}">
        <p14:creationId xmlns:p14="http://schemas.microsoft.com/office/powerpoint/2010/main" val="14270896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1. Attitude Toward Government 1-7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1: Authority: right to exercise power; </a:t>
            </a:r>
            <a:r>
              <a:rPr lang="en-US" sz="5000" dirty="0" err="1">
                <a:solidFill>
                  <a:schemeClr val="bg1"/>
                </a:solidFill>
              </a:rPr>
              <a:t>est’d</a:t>
            </a:r>
            <a:r>
              <a:rPr lang="en-US" sz="5000" dirty="0">
                <a:solidFill>
                  <a:schemeClr val="bg1"/>
                </a:solidFill>
              </a:rPr>
              <a:t>: to place in order; God allows and uses</a:t>
            </a:r>
          </a:p>
          <a:p>
            <a:r>
              <a:rPr lang="en-US" sz="5000" dirty="0">
                <a:solidFill>
                  <a:schemeClr val="bg1"/>
                </a:solidFill>
              </a:rPr>
              <a:t>Rule: as long as a local/state/</a:t>
            </a:r>
            <a:r>
              <a:rPr lang="en-US" sz="5000" dirty="0" err="1">
                <a:solidFill>
                  <a:schemeClr val="bg1"/>
                </a:solidFill>
              </a:rPr>
              <a:t>nat’l</a:t>
            </a:r>
            <a:r>
              <a:rPr lang="en-US" sz="5000" dirty="0">
                <a:solidFill>
                  <a:schemeClr val="bg1"/>
                </a:solidFill>
              </a:rPr>
              <a:t> law does not violate God’s directives, obey it! Illogical? Obey it! Inconsistent? Obey it! Show favoritism? Obey it!</a:t>
            </a:r>
          </a:p>
          <a:p>
            <a:r>
              <a:rPr lang="en-US" sz="5000" dirty="0">
                <a:solidFill>
                  <a:schemeClr val="bg1"/>
                </a:solidFill>
              </a:rPr>
              <a:t>2: resists: </a:t>
            </a:r>
            <a:r>
              <a:rPr lang="en-US" sz="5000" i="1" dirty="0">
                <a:solidFill>
                  <a:schemeClr val="bg1"/>
                </a:solidFill>
              </a:rPr>
              <a:t>against</a:t>
            </a:r>
            <a:r>
              <a:rPr lang="en-US" sz="5000" dirty="0">
                <a:solidFill>
                  <a:schemeClr val="bg1"/>
                </a:solidFill>
              </a:rPr>
              <a:t> + </a:t>
            </a:r>
            <a:r>
              <a:rPr lang="en-US" sz="5000" i="1" dirty="0">
                <a:solidFill>
                  <a:schemeClr val="bg1"/>
                </a:solidFill>
              </a:rPr>
              <a:t>arranged.</a:t>
            </a:r>
            <a:r>
              <a:rPr lang="en-US" sz="5000" dirty="0">
                <a:solidFill>
                  <a:schemeClr val="bg1"/>
                </a:solidFill>
              </a:rPr>
              <a:t> Why obey? 1] He instituted; 2] opposers rec. condemnation</a:t>
            </a:r>
          </a:p>
        </p:txBody>
      </p:sp>
    </p:spTree>
    <p:extLst>
      <p:ext uri="{BB962C8B-B14F-4D97-AF65-F5344CB8AC3E}">
        <p14:creationId xmlns:p14="http://schemas.microsoft.com/office/powerpoint/2010/main" val="4251386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1. Attitude Toward Government 1-7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3: as a rule, even bad gov’ts like good citizens. Fear: terror; </a:t>
            </a:r>
            <a:r>
              <a:rPr lang="en-US" sz="5000" dirty="0" err="1">
                <a:solidFill>
                  <a:schemeClr val="bg1"/>
                </a:solidFill>
              </a:rPr>
              <a:t>phobos</a:t>
            </a:r>
            <a:r>
              <a:rPr lang="en-US" sz="5000" dirty="0">
                <a:solidFill>
                  <a:schemeClr val="bg1"/>
                </a:solidFill>
              </a:rPr>
              <a:t>: phobia</a:t>
            </a:r>
          </a:p>
          <a:p>
            <a:r>
              <a:rPr lang="en-US" sz="5000" dirty="0">
                <a:solidFill>
                  <a:schemeClr val="bg1"/>
                </a:solidFill>
              </a:rPr>
              <a:t>4: minister: servant, 12:7; Ch. 12 emphasizes we don’t need to take vengeance &amp; one way this is accomplished is through public courts; sword: can include capital punishment</a:t>
            </a:r>
          </a:p>
          <a:p>
            <a:r>
              <a:rPr lang="en-US" sz="5000" dirty="0">
                <a:solidFill>
                  <a:schemeClr val="bg1"/>
                </a:solidFill>
              </a:rPr>
              <a:t>5: not simply because it is the safest thing to do, it is the right thing to do. </a:t>
            </a:r>
          </a:p>
        </p:txBody>
      </p:sp>
    </p:spTree>
    <p:extLst>
      <p:ext uri="{BB962C8B-B14F-4D97-AF65-F5344CB8AC3E}">
        <p14:creationId xmlns:p14="http://schemas.microsoft.com/office/powerpoint/2010/main" val="292467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1. Attitude Toward Government 1-7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6-7 regarding what good citizenship entails</a:t>
            </a:r>
          </a:p>
          <a:p>
            <a:r>
              <a:rPr lang="en-US" sz="5000" dirty="0">
                <a:solidFill>
                  <a:schemeClr val="bg1"/>
                </a:solidFill>
              </a:rPr>
              <a:t>6: By not paying our taxes, we are not only cheating the gov’t, we are also disobeying God!</a:t>
            </a:r>
          </a:p>
          <a:p>
            <a:r>
              <a:rPr lang="en-US" sz="5000" dirty="0">
                <a:solidFill>
                  <a:schemeClr val="bg1"/>
                </a:solidFill>
              </a:rPr>
              <a:t>7: all: civil authorities, from SM to LG; tax: ‘tribute’ paid by a subjugated nation; custom: paid for public ends. Pay your taxes. Respect your officials.</a:t>
            </a:r>
          </a:p>
        </p:txBody>
      </p:sp>
    </p:spTree>
    <p:extLst>
      <p:ext uri="{BB962C8B-B14F-4D97-AF65-F5344CB8AC3E}">
        <p14:creationId xmlns:p14="http://schemas.microsoft.com/office/powerpoint/2010/main" val="20434344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2. Attitude Toward Neighbors 	  8-10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8: owe nothing to anyone: ‘don’t fail to do what I just told you to do!’; Ps. 37:21: wicked borrows and does not pay back. </a:t>
            </a:r>
            <a:r>
              <a:rPr lang="en-US" sz="5000" cap="small" dirty="0" err="1">
                <a:solidFill>
                  <a:schemeClr val="bg1"/>
                </a:solidFill>
              </a:rPr>
              <a:t>nasb</a:t>
            </a:r>
            <a:r>
              <a:rPr lang="en-US" sz="5000" dirty="0">
                <a:solidFill>
                  <a:schemeClr val="bg1"/>
                </a:solidFill>
              </a:rPr>
              <a:t>; love: a debt we never can pay</a:t>
            </a:r>
          </a:p>
          <a:p>
            <a:r>
              <a:rPr lang="en-US" sz="5000" dirty="0">
                <a:solidFill>
                  <a:schemeClr val="bg1"/>
                </a:solidFill>
              </a:rPr>
              <a:t>9: commands 7, 6, 8, 10; neighbors: GK: near, lit. one who is nearby</a:t>
            </a:r>
          </a:p>
          <a:p>
            <a:r>
              <a:rPr lang="en-US" sz="5000" dirty="0">
                <a:solidFill>
                  <a:schemeClr val="bg1"/>
                </a:solidFill>
              </a:rPr>
              <a:t>10: not: since love is the fulfilling of the Law, we have no more need for God’s Laws</a:t>
            </a:r>
          </a:p>
        </p:txBody>
      </p:sp>
    </p:spTree>
    <p:extLst>
      <p:ext uri="{BB962C8B-B14F-4D97-AF65-F5344CB8AC3E}">
        <p14:creationId xmlns:p14="http://schemas.microsoft.com/office/powerpoint/2010/main" val="5122191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3. A Summary 					    11-14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11: analogy of a parent walking a child and giving him instructions for the day</a:t>
            </a:r>
          </a:p>
          <a:p>
            <a:r>
              <a:rPr lang="en-US" sz="5000" dirty="0">
                <a:solidFill>
                  <a:schemeClr val="bg1"/>
                </a:solidFill>
              </a:rPr>
              <a:t>do this: backwards &amp; forewords</a:t>
            </a:r>
          </a:p>
          <a:p>
            <a:r>
              <a:rPr lang="en-US" sz="5000" dirty="0">
                <a:solidFill>
                  <a:schemeClr val="bg1"/>
                </a:solidFill>
              </a:rPr>
              <a:t>no specific ‘time’ to ‘wake up’ – it is always NOW</a:t>
            </a:r>
          </a:p>
          <a:p>
            <a:r>
              <a:rPr lang="en-US" sz="5000" dirty="0">
                <a:solidFill>
                  <a:schemeClr val="bg1"/>
                </a:solidFill>
              </a:rPr>
              <a:t>Salvation: ultimate when JC returns; need to wake up – Christ could come anytime! This fact was always on the minds of the 1stC Chr. </a:t>
            </a:r>
          </a:p>
        </p:txBody>
      </p:sp>
    </p:spTree>
    <p:extLst>
      <p:ext uri="{BB962C8B-B14F-4D97-AF65-F5344CB8AC3E}">
        <p14:creationId xmlns:p14="http://schemas.microsoft.com/office/powerpoint/2010/main" val="10796851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3. A Summary 					    11-14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12: time to wake up and get ready! After wake, now what? Deeds of darkness: sinful acts</a:t>
            </a:r>
          </a:p>
          <a:p>
            <a:r>
              <a:rPr lang="en-US" sz="5000" dirty="0">
                <a:solidFill>
                  <a:schemeClr val="bg1"/>
                </a:solidFill>
              </a:rPr>
              <a:t>Phillips: “Fling away the things men do in the dark.”</a:t>
            </a:r>
          </a:p>
          <a:p>
            <a:r>
              <a:rPr lang="en-US" sz="5000" dirty="0">
                <a:solidFill>
                  <a:schemeClr val="bg1"/>
                </a:solidFill>
              </a:rPr>
              <a:t>13: as in the day: live our lives openly, unashamed to be examined by all</a:t>
            </a:r>
          </a:p>
        </p:txBody>
      </p:sp>
    </p:spTree>
    <p:extLst>
      <p:ext uri="{BB962C8B-B14F-4D97-AF65-F5344CB8AC3E}">
        <p14:creationId xmlns:p14="http://schemas.microsoft.com/office/powerpoint/2010/main" val="2087680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18580</TotalTime>
  <Words>949</Words>
  <Application>Microsoft Office PowerPoint</Application>
  <PresentationFormat>Widescreen</PresentationFormat>
  <Paragraphs>67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Office Theme</vt:lpstr>
      <vt:lpstr>Christian Living Part 2</vt:lpstr>
      <vt:lpstr>PowerPoint Presentation</vt:lpstr>
      <vt:lpstr>Romans 12</vt:lpstr>
      <vt:lpstr>1. Attitude Toward Government 1-7</vt:lpstr>
      <vt:lpstr>1. Attitude Toward Government 1-7</vt:lpstr>
      <vt:lpstr>1. Attitude Toward Government 1-7</vt:lpstr>
      <vt:lpstr>2. Attitude Toward Neighbors    8-10</vt:lpstr>
      <vt:lpstr>3. A Summary          11-14</vt:lpstr>
      <vt:lpstr>3. A Summary          11-14</vt:lpstr>
      <vt:lpstr>3. A Summary          11-14</vt:lpstr>
      <vt:lpstr>3. A Summary          11-14</vt:lpstr>
      <vt:lpstr>Lessons</vt:lpstr>
      <vt:lpstr>For a copy of these notes:  thejustinreedshow.com/bibleresources or  Google: Justin Reed Bible  Class Notes &gt; Notes &amp;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“Live at Five” Series: Overcoming the World</dc:title>
  <dc:creator>Justin D. Reed</dc:creator>
  <cp:lastModifiedBy>Justin D. Reed</cp:lastModifiedBy>
  <cp:revision>302</cp:revision>
  <dcterms:created xsi:type="dcterms:W3CDTF">2020-03-28T20:11:58Z</dcterms:created>
  <dcterms:modified xsi:type="dcterms:W3CDTF">2021-04-01T03:22:03Z</dcterms:modified>
</cp:coreProperties>
</file>