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332" y="0"/>
            <a:ext cx="1000213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78462" cy="32559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Prodigal Pigs</a:t>
            </a:r>
          </a:p>
          <a:p>
            <a:r>
              <a:rPr lang="en-US" sz="9600" dirty="0">
                <a:solidFill>
                  <a:schemeClr val="bg1"/>
                </a:solidFill>
              </a:rPr>
              <a:t>Luke 15:11-32</a:t>
            </a:r>
          </a:p>
        </p:txBody>
      </p:sp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“One of the World’s best loved stories.”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George W. DeHoff</a:t>
            </a:r>
          </a:p>
          <a:p>
            <a:r>
              <a:rPr lang="en-US" sz="4400" dirty="0">
                <a:solidFill>
                  <a:schemeClr val="bg1"/>
                </a:solidFill>
              </a:rPr>
              <a:t>“Lost Chapter”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Audience – 1-3: tax collectors, sinners, Pharisees, scribes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Lost Sheep – 4-7</a:t>
            </a:r>
          </a:p>
          <a:p>
            <a:r>
              <a:rPr lang="en-US" sz="4400" dirty="0">
                <a:solidFill>
                  <a:schemeClr val="bg1"/>
                </a:solidFill>
              </a:rPr>
              <a:t>Lost Coin – 8-10</a:t>
            </a:r>
          </a:p>
        </p:txBody>
      </p:sp>
    </p:spTree>
    <p:extLst>
      <p:ext uri="{BB962C8B-B14F-4D97-AF65-F5344CB8AC3E}">
        <p14:creationId xmlns:p14="http://schemas.microsoft.com/office/powerpoint/2010/main" val="12010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11375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11: presumably no older than 18 (unmarried)</a:t>
            </a:r>
          </a:p>
          <a:p>
            <a:r>
              <a:rPr lang="en-US" sz="4400" dirty="0">
                <a:solidFill>
                  <a:schemeClr val="bg1"/>
                </a:solidFill>
              </a:rPr>
              <a:t>12: Dividing the inheritance – Deut. 21:17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Sin begins in the heart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“I wish you were dead!”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13: “Not many days” – rapid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14: “There is always a famine when one is far from God.” – George W. DeHoff</a:t>
            </a:r>
          </a:p>
        </p:txBody>
      </p:sp>
    </p:spTree>
    <p:extLst>
      <p:ext uri="{BB962C8B-B14F-4D97-AF65-F5344CB8AC3E}">
        <p14:creationId xmlns:p14="http://schemas.microsoft.com/office/powerpoint/2010/main" val="40772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15: Unclean – swine Lev. 11:3-8</a:t>
            </a:r>
          </a:p>
          <a:p>
            <a:r>
              <a:rPr lang="en-US" sz="4400" dirty="0">
                <a:solidFill>
                  <a:schemeClr val="bg1"/>
                </a:solidFill>
              </a:rPr>
              <a:t>16: carob pods eaten raw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Feed for cattle, pigs, sometimes poor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Carat</a:t>
            </a:r>
          </a:p>
          <a:p>
            <a:r>
              <a:rPr lang="en-US" sz="4400" dirty="0">
                <a:solidFill>
                  <a:schemeClr val="bg1"/>
                </a:solidFill>
              </a:rPr>
              <a:t>17: Realized his sin was against God!</a:t>
            </a:r>
          </a:p>
          <a:p>
            <a:r>
              <a:rPr lang="en-US" sz="4400" dirty="0">
                <a:solidFill>
                  <a:schemeClr val="bg1"/>
                </a:solidFill>
              </a:rPr>
              <a:t>18: Heaven surrogate name for God – Dan. 4:26</a:t>
            </a:r>
          </a:p>
          <a:p>
            <a:r>
              <a:rPr lang="en-US" sz="4400" dirty="0">
                <a:solidFill>
                  <a:schemeClr val="bg1"/>
                </a:solidFill>
              </a:rPr>
              <a:t>20: Afar off – habitually looking for him</a:t>
            </a:r>
          </a:p>
        </p:txBody>
      </p:sp>
    </p:spTree>
    <p:extLst>
      <p:ext uri="{BB962C8B-B14F-4D97-AF65-F5344CB8AC3E}">
        <p14:creationId xmlns:p14="http://schemas.microsoft.com/office/powerpoint/2010/main" val="39090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21: unable to complete rehearsed speech</a:t>
            </a:r>
          </a:p>
          <a:p>
            <a:r>
              <a:rPr lang="en-US" sz="4400" dirty="0">
                <a:solidFill>
                  <a:schemeClr val="bg1"/>
                </a:solidFill>
              </a:rPr>
              <a:t>22: robe and ring restores position as son</a:t>
            </a:r>
          </a:p>
          <a:p>
            <a:r>
              <a:rPr lang="en-US" sz="4400" dirty="0">
                <a:solidFill>
                  <a:schemeClr val="bg1"/>
                </a:solidFill>
              </a:rPr>
              <a:t>23: fattened calf – reserved for special events</a:t>
            </a:r>
          </a:p>
          <a:p>
            <a:r>
              <a:rPr lang="en-US" sz="4400" dirty="0">
                <a:solidFill>
                  <a:schemeClr val="bg1"/>
                </a:solidFill>
              </a:rPr>
              <a:t>24: a picture of membership in God’s Kingdom</a:t>
            </a:r>
          </a:p>
          <a:p>
            <a:r>
              <a:rPr lang="en-US" sz="4400" dirty="0">
                <a:solidFill>
                  <a:schemeClr val="bg1"/>
                </a:solidFill>
              </a:rPr>
              <a:t>25: audience analysis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Younger: tax collectors &amp; sinners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Older: Pharisees</a:t>
            </a:r>
          </a:p>
        </p:txBody>
      </p:sp>
    </p:spTree>
    <p:extLst>
      <p:ext uri="{BB962C8B-B14F-4D97-AF65-F5344CB8AC3E}">
        <p14:creationId xmlns:p14="http://schemas.microsoft.com/office/powerpoint/2010/main" val="29633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27: safe &amp; sound – spiritual &amp; physical safety</a:t>
            </a:r>
          </a:p>
          <a:p>
            <a:r>
              <a:rPr lang="en-US" sz="4400" dirty="0">
                <a:solidFill>
                  <a:schemeClr val="bg1"/>
                </a:solidFill>
              </a:rPr>
              <a:t>28: Young goat – of less value than fatted calf</a:t>
            </a:r>
          </a:p>
          <a:p>
            <a:r>
              <a:rPr lang="en-US" sz="4400" dirty="0">
                <a:solidFill>
                  <a:schemeClr val="bg1"/>
                </a:solidFill>
              </a:rPr>
              <a:t>29: “Lo” – offensive, not greeting of “Father”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30: Refuses to acknowledge brother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31: Son – shows affection of the Father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9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Applications				1 of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There is great rejoicing when one repents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Sin will take you father than you want to go, keep you longer than you want to stay, and cost you more than you want to pay – Ps. 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 is always willing and waiting to welcome us back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Applications				2 of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25624"/>
            <a:ext cx="1150268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4. When one repents, we don’t need to focus on 	their past sin-filled life but on their restored 	new life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5. As long as there is breath in the nostrils </a:t>
            </a:r>
            <a:r>
              <a:rPr lang="en-US" sz="4400">
                <a:solidFill>
                  <a:schemeClr val="bg1"/>
                </a:solidFill>
              </a:rPr>
              <a:t>there 	is </a:t>
            </a:r>
            <a:r>
              <a:rPr lang="en-US" sz="4400" dirty="0">
                <a:solidFill>
                  <a:schemeClr val="bg1"/>
                </a:solidFill>
              </a:rPr>
              <a:t>time to come back to God!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“God is calling the prodigal, come without delay!”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9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Wednesday Night  Bible Study</vt:lpstr>
      <vt:lpstr>1. Background</vt:lpstr>
      <vt:lpstr>2. Parable</vt:lpstr>
      <vt:lpstr>2. Parable</vt:lpstr>
      <vt:lpstr>2. Parable</vt:lpstr>
      <vt:lpstr>2. Parable</vt:lpstr>
      <vt:lpstr>3. Applications    1 of 2</vt:lpstr>
      <vt:lpstr>3. Applications    2 of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6</cp:revision>
  <dcterms:created xsi:type="dcterms:W3CDTF">2020-04-01T18:53:43Z</dcterms:created>
  <dcterms:modified xsi:type="dcterms:W3CDTF">2020-04-15T20:14:09Z</dcterms:modified>
</cp:coreProperties>
</file>