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7" r:id="rId4"/>
    <p:sldId id="298" r:id="rId5"/>
    <p:sldId id="299" r:id="rId6"/>
    <p:sldId id="300" r:id="rId7"/>
    <p:sldId id="302" r:id="rId8"/>
    <p:sldId id="303" r:id="rId9"/>
    <p:sldId id="304" r:id="rId10"/>
    <p:sldId id="305" r:id="rId11"/>
    <p:sldId id="306" r:id="rId12"/>
    <p:sldId id="307" r:id="rId13"/>
    <p:sldId id="296" r:id="rId14"/>
    <p:sldId id="288" r:id="rId15"/>
    <p:sldId id="28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2" d="100"/>
          <a:sy n="72" d="100"/>
        </p:scale>
        <p:origin x="6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14683-EE42-4019-AD2A-34A7A10D90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53212A-14DA-497D-A85D-BED0230DAA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8480EA-1E07-42F9-BDB9-D2C5F328598A}"/>
              </a:ext>
            </a:extLst>
          </p:cNvPr>
          <p:cNvSpPr>
            <a:spLocks noGrp="1"/>
          </p:cNvSpPr>
          <p:nvPr>
            <p:ph type="dt" sz="half" idx="10"/>
          </p:nvPr>
        </p:nvSpPr>
        <p:spPr/>
        <p:txBody>
          <a:bodyPr/>
          <a:lstStyle/>
          <a:p>
            <a:fld id="{52C97067-255B-41CB-B2AE-64BCB3609428}" type="datetimeFigureOut">
              <a:rPr lang="en-US" smtClean="0"/>
              <a:t>7/8/2020</a:t>
            </a:fld>
            <a:endParaRPr lang="en-US"/>
          </a:p>
        </p:txBody>
      </p:sp>
      <p:sp>
        <p:nvSpPr>
          <p:cNvPr id="5" name="Footer Placeholder 4">
            <a:extLst>
              <a:ext uri="{FF2B5EF4-FFF2-40B4-BE49-F238E27FC236}">
                <a16:creationId xmlns:a16="http://schemas.microsoft.com/office/drawing/2014/main" id="{A80E177A-DE1B-46A0-B82E-6E86B80663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3A7336-B3AB-46B8-96D2-9B7D805AAA9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101473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3CBB4-7BF9-45D3-B7C1-4569AA3585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6D1039-FAE3-4777-888F-41AF749DAD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BFF259-DB96-4BA3-BFF9-7A19B4827EF9}"/>
              </a:ext>
            </a:extLst>
          </p:cNvPr>
          <p:cNvSpPr>
            <a:spLocks noGrp="1"/>
          </p:cNvSpPr>
          <p:nvPr>
            <p:ph type="dt" sz="half" idx="10"/>
          </p:nvPr>
        </p:nvSpPr>
        <p:spPr/>
        <p:txBody>
          <a:bodyPr/>
          <a:lstStyle/>
          <a:p>
            <a:fld id="{52C97067-255B-41CB-B2AE-64BCB3609428}" type="datetimeFigureOut">
              <a:rPr lang="en-US" smtClean="0"/>
              <a:t>7/8/2020</a:t>
            </a:fld>
            <a:endParaRPr lang="en-US"/>
          </a:p>
        </p:txBody>
      </p:sp>
      <p:sp>
        <p:nvSpPr>
          <p:cNvPr id="5" name="Footer Placeholder 4">
            <a:extLst>
              <a:ext uri="{FF2B5EF4-FFF2-40B4-BE49-F238E27FC236}">
                <a16:creationId xmlns:a16="http://schemas.microsoft.com/office/drawing/2014/main" id="{DD86C3CF-F048-41D2-AD95-C8A7C7BD0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DFE73-A494-4E68-A610-26DD36A5E18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05362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425D3E-2E80-44EE-9D89-E401DAE40C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2BC3B0-ACF7-4868-898E-7EC7BC83A8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6C7528-947B-4BA7-AED3-941C7191F537}"/>
              </a:ext>
            </a:extLst>
          </p:cNvPr>
          <p:cNvSpPr>
            <a:spLocks noGrp="1"/>
          </p:cNvSpPr>
          <p:nvPr>
            <p:ph type="dt" sz="half" idx="10"/>
          </p:nvPr>
        </p:nvSpPr>
        <p:spPr/>
        <p:txBody>
          <a:bodyPr/>
          <a:lstStyle/>
          <a:p>
            <a:fld id="{52C97067-255B-41CB-B2AE-64BCB3609428}" type="datetimeFigureOut">
              <a:rPr lang="en-US" smtClean="0"/>
              <a:t>7/8/2020</a:t>
            </a:fld>
            <a:endParaRPr lang="en-US"/>
          </a:p>
        </p:txBody>
      </p:sp>
      <p:sp>
        <p:nvSpPr>
          <p:cNvPr id="5" name="Footer Placeholder 4">
            <a:extLst>
              <a:ext uri="{FF2B5EF4-FFF2-40B4-BE49-F238E27FC236}">
                <a16:creationId xmlns:a16="http://schemas.microsoft.com/office/drawing/2014/main" id="{005BA31E-E534-4245-B0FF-CE29800E2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F59988-8FE8-4DB3-99E4-B141C204F746}"/>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533444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61E71-B977-4144-A939-464B788005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68D9EE-C155-4767-81DA-FD349BD009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FD26D3-17E9-475E-8226-B7B465CC8CC7}"/>
              </a:ext>
            </a:extLst>
          </p:cNvPr>
          <p:cNvSpPr>
            <a:spLocks noGrp="1"/>
          </p:cNvSpPr>
          <p:nvPr>
            <p:ph type="dt" sz="half" idx="10"/>
          </p:nvPr>
        </p:nvSpPr>
        <p:spPr/>
        <p:txBody>
          <a:bodyPr/>
          <a:lstStyle/>
          <a:p>
            <a:fld id="{52C97067-255B-41CB-B2AE-64BCB3609428}" type="datetimeFigureOut">
              <a:rPr lang="en-US" smtClean="0"/>
              <a:t>7/8/2020</a:t>
            </a:fld>
            <a:endParaRPr lang="en-US"/>
          </a:p>
        </p:txBody>
      </p:sp>
      <p:sp>
        <p:nvSpPr>
          <p:cNvPr id="5" name="Footer Placeholder 4">
            <a:extLst>
              <a:ext uri="{FF2B5EF4-FFF2-40B4-BE49-F238E27FC236}">
                <a16:creationId xmlns:a16="http://schemas.microsoft.com/office/drawing/2014/main" id="{6C5C8E52-37F2-4E42-84F7-98AFCB9A3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FB24AD-C3C0-4DCA-B101-2C941BC44679}"/>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61531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444CD-6298-42D4-99B8-9A14A5ED55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F7E351-2F68-4F09-B870-2C3767C9EB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C2AFE8-79CC-4C37-B3EA-3B1AA0C29F0B}"/>
              </a:ext>
            </a:extLst>
          </p:cNvPr>
          <p:cNvSpPr>
            <a:spLocks noGrp="1"/>
          </p:cNvSpPr>
          <p:nvPr>
            <p:ph type="dt" sz="half" idx="10"/>
          </p:nvPr>
        </p:nvSpPr>
        <p:spPr/>
        <p:txBody>
          <a:bodyPr/>
          <a:lstStyle/>
          <a:p>
            <a:fld id="{52C97067-255B-41CB-B2AE-64BCB3609428}" type="datetimeFigureOut">
              <a:rPr lang="en-US" smtClean="0"/>
              <a:t>7/8/2020</a:t>
            </a:fld>
            <a:endParaRPr lang="en-US"/>
          </a:p>
        </p:txBody>
      </p:sp>
      <p:sp>
        <p:nvSpPr>
          <p:cNvPr id="5" name="Footer Placeholder 4">
            <a:extLst>
              <a:ext uri="{FF2B5EF4-FFF2-40B4-BE49-F238E27FC236}">
                <a16:creationId xmlns:a16="http://schemas.microsoft.com/office/drawing/2014/main" id="{C9000F06-15CA-4083-A7A3-944D7A71E9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46058F-5329-4979-9B8A-4B474947F415}"/>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9955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D0A77-9FD7-4A16-9D10-AF87C5C0E5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EEBD83-7818-4B01-A3ED-5E62346756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D4C391-70BC-41D8-85D7-06CF7B3989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DFB5D2-8430-4809-8EEF-8C63C5D8CBAC}"/>
              </a:ext>
            </a:extLst>
          </p:cNvPr>
          <p:cNvSpPr>
            <a:spLocks noGrp="1"/>
          </p:cNvSpPr>
          <p:nvPr>
            <p:ph type="dt" sz="half" idx="10"/>
          </p:nvPr>
        </p:nvSpPr>
        <p:spPr/>
        <p:txBody>
          <a:bodyPr/>
          <a:lstStyle/>
          <a:p>
            <a:fld id="{52C97067-255B-41CB-B2AE-64BCB3609428}" type="datetimeFigureOut">
              <a:rPr lang="en-US" smtClean="0"/>
              <a:t>7/8/2020</a:t>
            </a:fld>
            <a:endParaRPr lang="en-US"/>
          </a:p>
        </p:txBody>
      </p:sp>
      <p:sp>
        <p:nvSpPr>
          <p:cNvPr id="6" name="Footer Placeholder 5">
            <a:extLst>
              <a:ext uri="{FF2B5EF4-FFF2-40B4-BE49-F238E27FC236}">
                <a16:creationId xmlns:a16="http://schemas.microsoft.com/office/drawing/2014/main" id="{E8EE8786-BA3F-4AF0-B14B-0930DE31EC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9B3160-D58B-4F9D-AC2B-B924BAD128DC}"/>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988280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8F231-419F-42FD-B20C-4C2E88CD32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AE3977-CE54-4C48-B079-C848317E55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7D1A30-0EFC-4401-8717-C10A70D58C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1685CF-7E15-445B-B070-35E81E387D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956431-94C9-43D8-98E5-F705A8438A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B8499C-A193-4A6A-B756-B02457C50C62}"/>
              </a:ext>
            </a:extLst>
          </p:cNvPr>
          <p:cNvSpPr>
            <a:spLocks noGrp="1"/>
          </p:cNvSpPr>
          <p:nvPr>
            <p:ph type="dt" sz="half" idx="10"/>
          </p:nvPr>
        </p:nvSpPr>
        <p:spPr/>
        <p:txBody>
          <a:bodyPr/>
          <a:lstStyle/>
          <a:p>
            <a:fld id="{52C97067-255B-41CB-B2AE-64BCB3609428}" type="datetimeFigureOut">
              <a:rPr lang="en-US" smtClean="0"/>
              <a:t>7/8/2020</a:t>
            </a:fld>
            <a:endParaRPr lang="en-US"/>
          </a:p>
        </p:txBody>
      </p:sp>
      <p:sp>
        <p:nvSpPr>
          <p:cNvPr id="8" name="Footer Placeholder 7">
            <a:extLst>
              <a:ext uri="{FF2B5EF4-FFF2-40B4-BE49-F238E27FC236}">
                <a16:creationId xmlns:a16="http://schemas.microsoft.com/office/drawing/2014/main" id="{D7DC1D8C-DFB5-43FF-B233-B55145C88E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3D1C81-8571-4D6A-832F-4B43209E6AA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930891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357FA-C253-4C0F-AE13-2D2CFDE47A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34EA01-A331-4814-A5DA-936CD32D2960}"/>
              </a:ext>
            </a:extLst>
          </p:cNvPr>
          <p:cNvSpPr>
            <a:spLocks noGrp="1"/>
          </p:cNvSpPr>
          <p:nvPr>
            <p:ph type="dt" sz="half" idx="10"/>
          </p:nvPr>
        </p:nvSpPr>
        <p:spPr/>
        <p:txBody>
          <a:bodyPr/>
          <a:lstStyle/>
          <a:p>
            <a:fld id="{52C97067-255B-41CB-B2AE-64BCB3609428}" type="datetimeFigureOut">
              <a:rPr lang="en-US" smtClean="0"/>
              <a:t>7/8/2020</a:t>
            </a:fld>
            <a:endParaRPr lang="en-US"/>
          </a:p>
        </p:txBody>
      </p:sp>
      <p:sp>
        <p:nvSpPr>
          <p:cNvPr id="4" name="Footer Placeholder 3">
            <a:extLst>
              <a:ext uri="{FF2B5EF4-FFF2-40B4-BE49-F238E27FC236}">
                <a16:creationId xmlns:a16="http://schemas.microsoft.com/office/drawing/2014/main" id="{6009F032-9B49-463E-B13A-EAC61AAEE7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33197D-6E05-4E10-8D5C-7C3E08404FE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834973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149A39-A010-4E8C-9F2B-863DDF2B6691}"/>
              </a:ext>
            </a:extLst>
          </p:cNvPr>
          <p:cNvSpPr>
            <a:spLocks noGrp="1"/>
          </p:cNvSpPr>
          <p:nvPr>
            <p:ph type="dt" sz="half" idx="10"/>
          </p:nvPr>
        </p:nvSpPr>
        <p:spPr/>
        <p:txBody>
          <a:bodyPr/>
          <a:lstStyle/>
          <a:p>
            <a:fld id="{52C97067-255B-41CB-B2AE-64BCB3609428}" type="datetimeFigureOut">
              <a:rPr lang="en-US" smtClean="0"/>
              <a:t>7/8/2020</a:t>
            </a:fld>
            <a:endParaRPr lang="en-US"/>
          </a:p>
        </p:txBody>
      </p:sp>
      <p:sp>
        <p:nvSpPr>
          <p:cNvPr id="3" name="Footer Placeholder 2">
            <a:extLst>
              <a:ext uri="{FF2B5EF4-FFF2-40B4-BE49-F238E27FC236}">
                <a16:creationId xmlns:a16="http://schemas.microsoft.com/office/drawing/2014/main" id="{919F7236-CB1F-4CE2-84B9-A532503E79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761DA1-8B8E-4B84-986D-8377511A91D4}"/>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878880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1ED82-C1E3-4390-85CA-DD8A46CCAA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4EEB9B-B08B-469B-BBD9-57ADB10AFB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4463CC-C2E5-4CCE-B7E0-F0EE17FA7C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DF8D8C-E2C0-442B-8D08-DC926624EB1A}"/>
              </a:ext>
            </a:extLst>
          </p:cNvPr>
          <p:cNvSpPr>
            <a:spLocks noGrp="1"/>
          </p:cNvSpPr>
          <p:nvPr>
            <p:ph type="dt" sz="half" idx="10"/>
          </p:nvPr>
        </p:nvSpPr>
        <p:spPr/>
        <p:txBody>
          <a:bodyPr/>
          <a:lstStyle/>
          <a:p>
            <a:fld id="{52C97067-255B-41CB-B2AE-64BCB3609428}" type="datetimeFigureOut">
              <a:rPr lang="en-US" smtClean="0"/>
              <a:t>7/8/2020</a:t>
            </a:fld>
            <a:endParaRPr lang="en-US"/>
          </a:p>
        </p:txBody>
      </p:sp>
      <p:sp>
        <p:nvSpPr>
          <p:cNvPr id="6" name="Footer Placeholder 5">
            <a:extLst>
              <a:ext uri="{FF2B5EF4-FFF2-40B4-BE49-F238E27FC236}">
                <a16:creationId xmlns:a16="http://schemas.microsoft.com/office/drawing/2014/main" id="{24DCBA93-F01B-417F-A911-2B1A32E495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715EE4-6D49-4E6B-BEE2-E698049C2A27}"/>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60081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2EBA2-AD5D-4774-A8E6-C0807C8D1B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4332CA-AF89-458A-813B-0CAB2E709A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9CCDD0-266A-439B-B7A1-55D7D3402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D38870-EA97-4B39-8053-DF43AFD18C8B}"/>
              </a:ext>
            </a:extLst>
          </p:cNvPr>
          <p:cNvSpPr>
            <a:spLocks noGrp="1"/>
          </p:cNvSpPr>
          <p:nvPr>
            <p:ph type="dt" sz="half" idx="10"/>
          </p:nvPr>
        </p:nvSpPr>
        <p:spPr/>
        <p:txBody>
          <a:bodyPr/>
          <a:lstStyle/>
          <a:p>
            <a:fld id="{52C97067-255B-41CB-B2AE-64BCB3609428}" type="datetimeFigureOut">
              <a:rPr lang="en-US" smtClean="0"/>
              <a:t>7/8/2020</a:t>
            </a:fld>
            <a:endParaRPr lang="en-US"/>
          </a:p>
        </p:txBody>
      </p:sp>
      <p:sp>
        <p:nvSpPr>
          <p:cNvPr id="6" name="Footer Placeholder 5">
            <a:extLst>
              <a:ext uri="{FF2B5EF4-FFF2-40B4-BE49-F238E27FC236}">
                <a16:creationId xmlns:a16="http://schemas.microsoft.com/office/drawing/2014/main" id="{F7800573-3E59-47A0-BA74-816AE8D601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2AA5B1-2080-4C3A-8303-F9356745703B}"/>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88447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A44772-54E5-4D08-BEDC-BECC49CFE0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AFB288-AB5B-415E-8E57-48B3BE0FF3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C7DDA2-C57A-4BF8-ADE4-F22E11DE1D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C97067-255B-41CB-B2AE-64BCB3609428}" type="datetimeFigureOut">
              <a:rPr lang="en-US" smtClean="0"/>
              <a:t>7/8/2020</a:t>
            </a:fld>
            <a:endParaRPr lang="en-US"/>
          </a:p>
        </p:txBody>
      </p:sp>
      <p:sp>
        <p:nvSpPr>
          <p:cNvPr id="5" name="Footer Placeholder 4">
            <a:extLst>
              <a:ext uri="{FF2B5EF4-FFF2-40B4-BE49-F238E27FC236}">
                <a16:creationId xmlns:a16="http://schemas.microsoft.com/office/drawing/2014/main" id="{F1BB2888-6476-4024-8F2A-D8947662D4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1F778C-CDF5-4085-B6F6-B348FC1970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69DC0-D471-4868-A16F-642CC4211318}" type="slidenum">
              <a:rPr lang="en-US" smtClean="0"/>
              <a:t>‹#›</a:t>
            </a:fld>
            <a:endParaRPr lang="en-US"/>
          </a:p>
        </p:txBody>
      </p:sp>
    </p:spTree>
    <p:extLst>
      <p:ext uri="{BB962C8B-B14F-4D97-AF65-F5344CB8AC3E}">
        <p14:creationId xmlns:p14="http://schemas.microsoft.com/office/powerpoint/2010/main" val="342008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940D-78CE-4152-BE0C-FD2CE730975B}"/>
              </a:ext>
            </a:extLst>
          </p:cNvPr>
          <p:cNvSpPr>
            <a:spLocks noGrp="1"/>
          </p:cNvSpPr>
          <p:nvPr>
            <p:ph type="ctrTitle"/>
          </p:nvPr>
        </p:nvSpPr>
        <p:spPr>
          <a:xfrm>
            <a:off x="0" y="291548"/>
            <a:ext cx="12192000" cy="4198385"/>
          </a:xfrm>
        </p:spPr>
        <p:txBody>
          <a:bodyPr>
            <a:noAutofit/>
          </a:bodyPr>
          <a:lstStyle/>
          <a:p>
            <a:r>
              <a:rPr lang="en-US" sz="10300" dirty="0">
                <a:solidFill>
                  <a:schemeClr val="bg1"/>
                </a:solidFill>
              </a:rPr>
              <a:t>Jesus Teaches </a:t>
            </a:r>
            <a:br>
              <a:rPr lang="en-US" sz="10300" dirty="0">
                <a:solidFill>
                  <a:schemeClr val="bg1"/>
                </a:solidFill>
              </a:rPr>
            </a:br>
            <a:r>
              <a:rPr lang="en-US" sz="10300" dirty="0">
                <a:solidFill>
                  <a:schemeClr val="bg1"/>
                </a:solidFill>
              </a:rPr>
              <a:t>About Humility</a:t>
            </a:r>
            <a:br>
              <a:rPr lang="en-US" sz="10300" dirty="0">
                <a:solidFill>
                  <a:schemeClr val="bg1"/>
                </a:solidFill>
              </a:rPr>
            </a:br>
            <a:r>
              <a:rPr lang="en-US" sz="10300" dirty="0">
                <a:solidFill>
                  <a:schemeClr val="bg1"/>
                </a:solidFill>
              </a:rPr>
              <a:t>(Greatness)</a:t>
            </a:r>
          </a:p>
        </p:txBody>
      </p:sp>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1524000" y="4489933"/>
            <a:ext cx="9144000" cy="1655762"/>
          </a:xfrm>
        </p:spPr>
        <p:txBody>
          <a:bodyPr>
            <a:normAutofit/>
          </a:bodyPr>
          <a:lstStyle/>
          <a:p>
            <a:r>
              <a:rPr lang="en-US" sz="8800" dirty="0">
                <a:solidFill>
                  <a:schemeClr val="bg1"/>
                </a:solidFill>
              </a:rPr>
              <a:t>Luke 9:46-48</a:t>
            </a:r>
          </a:p>
        </p:txBody>
      </p:sp>
    </p:spTree>
    <p:extLst>
      <p:ext uri="{BB962C8B-B14F-4D97-AF65-F5344CB8AC3E}">
        <p14:creationId xmlns:p14="http://schemas.microsoft.com/office/powerpoint/2010/main" val="3061026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3. Ultimate Example of Humility</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Jesus’ self description – Matthew 11:28-30</a:t>
            </a:r>
          </a:p>
          <a:p>
            <a:r>
              <a:rPr lang="en-US" sz="5000" dirty="0">
                <a:solidFill>
                  <a:schemeClr val="bg1"/>
                </a:solidFill>
              </a:rPr>
              <a:t>His bold and controlled defense – Jn. 8:13-59</a:t>
            </a:r>
          </a:p>
          <a:p>
            <a:r>
              <a:rPr lang="en-US" sz="5000" dirty="0">
                <a:solidFill>
                  <a:schemeClr val="bg1"/>
                </a:solidFill>
              </a:rPr>
              <a:t>When being questioned by Pilate, He submitted Himself to the human authority of the very beings He created – Jn. 19:10-11, Col. 1:15-17</a:t>
            </a:r>
          </a:p>
          <a:p>
            <a:r>
              <a:rPr lang="en-US" sz="5000" dirty="0">
                <a:solidFill>
                  <a:schemeClr val="bg1"/>
                </a:solidFill>
              </a:rPr>
              <a:t>In His last hours on earth, He submitted to death – Phil. 2:8</a:t>
            </a:r>
            <a:endParaRPr lang="en-US" sz="4600" dirty="0">
              <a:solidFill>
                <a:schemeClr val="bg1"/>
              </a:solidFill>
            </a:endParaRPr>
          </a:p>
        </p:txBody>
      </p:sp>
    </p:spTree>
    <p:extLst>
      <p:ext uri="{BB962C8B-B14F-4D97-AF65-F5344CB8AC3E}">
        <p14:creationId xmlns:p14="http://schemas.microsoft.com/office/powerpoint/2010/main" val="1775473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3. Ultimate Example of Humility</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Paul used Jesus as an example when he wrote to a church that was experiencing internal conflicts – Phil. 2:1-11</a:t>
            </a:r>
          </a:p>
          <a:p>
            <a:pPr lvl="1"/>
            <a:r>
              <a:rPr lang="en-US" sz="4200" dirty="0">
                <a:solidFill>
                  <a:schemeClr val="bg1"/>
                </a:solidFill>
              </a:rPr>
              <a:t>He remained Lord while becoming human</a:t>
            </a:r>
          </a:p>
          <a:p>
            <a:pPr lvl="1"/>
            <a:r>
              <a:rPr lang="en-US" sz="4200" dirty="0">
                <a:solidFill>
                  <a:schemeClr val="bg1"/>
                </a:solidFill>
              </a:rPr>
              <a:t>He couldn’t cease being who He is, yet He took on human existence</a:t>
            </a:r>
          </a:p>
          <a:p>
            <a:pPr lvl="1"/>
            <a:r>
              <a:rPr lang="en-US" sz="4200" dirty="0">
                <a:solidFill>
                  <a:schemeClr val="bg1"/>
                </a:solidFill>
              </a:rPr>
              <a:t>If Jesus could do all of this, for us, surely we can put aside personal ambition and selfish desires for the sake of being a unified spiritual body.</a:t>
            </a:r>
          </a:p>
        </p:txBody>
      </p:sp>
    </p:spTree>
    <p:extLst>
      <p:ext uri="{BB962C8B-B14F-4D97-AF65-F5344CB8AC3E}">
        <p14:creationId xmlns:p14="http://schemas.microsoft.com/office/powerpoint/2010/main" val="3133365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3. Ultimate Example of Humility</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No healthy relationship can be maintained without humility!</a:t>
            </a:r>
          </a:p>
          <a:p>
            <a:r>
              <a:rPr lang="en-US" sz="5000" dirty="0">
                <a:solidFill>
                  <a:schemeClr val="bg1"/>
                </a:solidFill>
              </a:rPr>
              <a:t>When practicing humility, we can be afraid of people taking advantage of us! Remember, the same One who submitted to God’s Will is the same One who furiously overturned corrupt practices of those in the temple (twice) – John 2:13-17</a:t>
            </a:r>
            <a:endParaRPr lang="en-US" sz="4200" dirty="0">
              <a:solidFill>
                <a:schemeClr val="bg1"/>
              </a:solidFill>
            </a:endParaRPr>
          </a:p>
        </p:txBody>
      </p:sp>
    </p:spTree>
    <p:extLst>
      <p:ext uri="{BB962C8B-B14F-4D97-AF65-F5344CB8AC3E}">
        <p14:creationId xmlns:p14="http://schemas.microsoft.com/office/powerpoint/2010/main" val="3346256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Lessons Learned</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pPr marL="914400" indent="-914400">
              <a:buFont typeface="+mj-lt"/>
              <a:buAutoNum type="arabicPeriod"/>
            </a:pPr>
            <a:r>
              <a:rPr lang="en-US" sz="4800" dirty="0">
                <a:solidFill>
                  <a:schemeClr val="bg1"/>
                </a:solidFill>
              </a:rPr>
              <a:t>Submit to God just like as Christ. His yoke is easy and His burden is light, Matt. 11:28-30.</a:t>
            </a:r>
          </a:p>
          <a:p>
            <a:pPr marL="914400" indent="-914400">
              <a:buFont typeface="+mj-lt"/>
              <a:buAutoNum type="arabicPeriod"/>
            </a:pPr>
            <a:r>
              <a:rPr lang="en-US" sz="4800" dirty="0">
                <a:solidFill>
                  <a:schemeClr val="bg1"/>
                </a:solidFill>
              </a:rPr>
              <a:t>In order to be successful in this life we must be humble.</a:t>
            </a:r>
          </a:p>
          <a:p>
            <a:pPr marL="914400" indent="-914400">
              <a:buFont typeface="+mj-lt"/>
              <a:buAutoNum type="arabicPeriod"/>
            </a:pPr>
            <a:r>
              <a:rPr lang="en-US" sz="4800" dirty="0">
                <a:solidFill>
                  <a:schemeClr val="bg1"/>
                </a:solidFill>
              </a:rPr>
              <a:t>In order to be great we must become as little children.</a:t>
            </a:r>
          </a:p>
        </p:txBody>
      </p:sp>
    </p:spTree>
    <p:extLst>
      <p:ext uri="{BB962C8B-B14F-4D97-AF65-F5344CB8AC3E}">
        <p14:creationId xmlns:p14="http://schemas.microsoft.com/office/powerpoint/2010/main" val="393235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6858000"/>
          </a:xfrm>
        </p:spPr>
        <p:txBody>
          <a:bodyPr>
            <a:normAutofit/>
          </a:bodyPr>
          <a:lstStyle/>
          <a:p>
            <a:pPr algn="ctr"/>
            <a:r>
              <a:rPr lang="en-US" sz="6600" dirty="0">
                <a:solidFill>
                  <a:schemeClr val="bg1"/>
                </a:solidFill>
              </a:rPr>
              <a:t>Next Scheduled Study:</a:t>
            </a:r>
            <a:br>
              <a:rPr lang="en-US" sz="6600" dirty="0">
                <a:solidFill>
                  <a:schemeClr val="bg1"/>
                </a:solidFill>
              </a:rPr>
            </a:br>
            <a:r>
              <a:rPr lang="en-US" sz="6600" b="1" dirty="0">
                <a:solidFill>
                  <a:schemeClr val="bg1"/>
                </a:solidFill>
              </a:rPr>
              <a:t>Thursday 6:30pm </a:t>
            </a:r>
            <a:r>
              <a:rPr lang="en-US" sz="6600" dirty="0">
                <a:solidFill>
                  <a:schemeClr val="bg1"/>
                </a:solidFill>
              </a:rPr>
              <a:t>– Matthew 19</a:t>
            </a:r>
            <a:br>
              <a:rPr lang="en-US" sz="6600" dirty="0">
                <a:solidFill>
                  <a:schemeClr val="bg1"/>
                </a:solidFill>
              </a:rPr>
            </a:br>
            <a:r>
              <a:rPr lang="en-US" sz="6600" dirty="0">
                <a:solidFill>
                  <a:schemeClr val="bg1"/>
                </a:solidFill>
              </a:rPr>
              <a:t>with Bill Boyd and Justin Reed</a:t>
            </a:r>
            <a:br>
              <a:rPr lang="en-US" sz="6600" dirty="0">
                <a:solidFill>
                  <a:schemeClr val="bg1"/>
                </a:solidFill>
              </a:rPr>
            </a:br>
            <a:br>
              <a:rPr lang="en-US" sz="6600" dirty="0">
                <a:solidFill>
                  <a:schemeClr val="bg1"/>
                </a:solidFill>
              </a:rPr>
            </a:br>
            <a:r>
              <a:rPr lang="en-US" sz="6600" b="1" dirty="0">
                <a:solidFill>
                  <a:schemeClr val="bg1"/>
                </a:solidFill>
              </a:rPr>
              <a:t>Sunday 11am </a:t>
            </a:r>
            <a:br>
              <a:rPr lang="en-US" sz="6600" dirty="0">
                <a:solidFill>
                  <a:schemeClr val="bg1"/>
                </a:solidFill>
              </a:rPr>
            </a:br>
            <a:r>
              <a:rPr lang="en-US" sz="6600" dirty="0">
                <a:solidFill>
                  <a:schemeClr val="bg1"/>
                </a:solidFill>
              </a:rPr>
              <a:t>Online and in the building</a:t>
            </a:r>
            <a:br>
              <a:rPr lang="en-US" sz="6600" dirty="0">
                <a:solidFill>
                  <a:schemeClr val="bg1"/>
                </a:solidFill>
              </a:rPr>
            </a:br>
            <a:r>
              <a:rPr lang="en-US" sz="6600" dirty="0">
                <a:solidFill>
                  <a:schemeClr val="bg1"/>
                </a:solidFill>
              </a:rPr>
              <a:t>Wood Church of Christ, Woodbury</a:t>
            </a:r>
          </a:p>
        </p:txBody>
      </p:sp>
    </p:spTree>
    <p:extLst>
      <p:ext uri="{BB962C8B-B14F-4D97-AF65-F5344CB8AC3E}">
        <p14:creationId xmlns:p14="http://schemas.microsoft.com/office/powerpoint/2010/main" val="1542981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5D7EE40-CFB1-411B-B9A5-3D4A940C3B0F}"/>
              </a:ext>
            </a:extLst>
          </p:cNvPr>
          <p:cNvSpPr>
            <a:spLocks noGrp="1"/>
          </p:cNvSpPr>
          <p:nvPr>
            <p:ph idx="1"/>
          </p:nvPr>
        </p:nvSpPr>
        <p:spPr>
          <a:xfrm>
            <a:off x="838200" y="1253331"/>
            <a:ext cx="10515600" cy="4351338"/>
          </a:xfrm>
        </p:spPr>
        <p:txBody>
          <a:bodyPr/>
          <a:lstStyle/>
          <a:p>
            <a:pPr marL="0" indent="0" algn="ctr">
              <a:buNone/>
            </a:pPr>
            <a:r>
              <a:rPr lang="en-US" dirty="0">
                <a:solidFill>
                  <a:srgbClr val="FFFF00"/>
                </a:solidFill>
              </a:rPr>
              <a:t>Sermon ©2018 Justin D. Reed</a:t>
            </a:r>
            <a:br>
              <a:rPr lang="en-US" dirty="0">
                <a:solidFill>
                  <a:srgbClr val="FFFF00"/>
                </a:solidFill>
              </a:rPr>
            </a:br>
            <a:r>
              <a:rPr lang="en-US" dirty="0">
                <a:solidFill>
                  <a:srgbClr val="FFFF00"/>
                </a:solidFill>
              </a:rPr>
              <a:t>Presentation ©2020 Justin D. Reed</a:t>
            </a:r>
          </a:p>
          <a:p>
            <a:pPr marL="0" indent="0" algn="ctr">
              <a:buNone/>
            </a:pPr>
            <a:endParaRPr lang="en-US" dirty="0">
              <a:solidFill>
                <a:srgbClr val="FFFF00"/>
              </a:solidFill>
            </a:endParaRPr>
          </a:p>
          <a:p>
            <a:pPr marL="0" indent="0" algn="ctr">
              <a:buNone/>
            </a:pPr>
            <a:r>
              <a:rPr lang="en-US" dirty="0">
                <a:solidFill>
                  <a:srgbClr val="FFFF00"/>
                </a:solidFill>
              </a:rPr>
              <a:t>Provided free through Justin Reed’s Bible Resources</a:t>
            </a:r>
            <a:br>
              <a:rPr lang="en-US" dirty="0">
                <a:solidFill>
                  <a:srgbClr val="FFFF00"/>
                </a:solidFill>
              </a:rPr>
            </a:br>
            <a:r>
              <a:rPr lang="en-US" dirty="0">
                <a:solidFill>
                  <a:srgbClr val="FFFF00"/>
                </a:solidFill>
              </a:rPr>
              <a:t>Post Office Box 292, Woodbury TN 37190</a:t>
            </a:r>
            <a:br>
              <a:rPr lang="en-US" dirty="0">
                <a:solidFill>
                  <a:srgbClr val="FFFF00"/>
                </a:solidFill>
              </a:rPr>
            </a:br>
            <a:r>
              <a:rPr lang="en-US" dirty="0">
                <a:solidFill>
                  <a:srgbClr val="FFFF00"/>
                </a:solidFill>
              </a:rPr>
              <a:t>thejustinreedshow.com/</a:t>
            </a:r>
            <a:r>
              <a:rPr lang="en-US" dirty="0" err="1">
                <a:solidFill>
                  <a:srgbClr val="FFFF00"/>
                </a:solidFill>
              </a:rPr>
              <a:t>bibleresources</a:t>
            </a:r>
            <a:endParaRPr lang="en-US" dirty="0">
              <a:solidFill>
                <a:srgbClr val="FFFF00"/>
              </a:solidFill>
            </a:endParaRPr>
          </a:p>
          <a:p>
            <a:pPr marL="0" indent="0" algn="ctr">
              <a:buNone/>
            </a:pPr>
            <a:endParaRPr lang="en-US" dirty="0">
              <a:solidFill>
                <a:srgbClr val="FFFF00"/>
              </a:solidFill>
            </a:endParaRPr>
          </a:p>
          <a:p>
            <a:pPr marL="0" indent="0" algn="ctr">
              <a:buNone/>
            </a:pPr>
            <a:r>
              <a:rPr lang="en-US" dirty="0">
                <a:solidFill>
                  <a:srgbClr val="FFFF00"/>
                </a:solidFill>
              </a:rPr>
              <a:t>“To God be the Glory!”</a:t>
            </a:r>
          </a:p>
        </p:txBody>
      </p:sp>
    </p:spTree>
    <p:extLst>
      <p:ext uri="{BB962C8B-B14F-4D97-AF65-F5344CB8AC3E}">
        <p14:creationId xmlns:p14="http://schemas.microsoft.com/office/powerpoint/2010/main" val="3372097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Background of Text: Luke 9:1-45</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1-6 – 12 given power to cast out demons and heal the sick</a:t>
            </a:r>
          </a:p>
          <a:p>
            <a:pPr lvl="1"/>
            <a:r>
              <a:rPr lang="en-US" sz="4600" dirty="0">
                <a:solidFill>
                  <a:schemeClr val="bg1"/>
                </a:solidFill>
              </a:rPr>
              <a:t>They went everywhere, v. 6</a:t>
            </a:r>
          </a:p>
          <a:p>
            <a:r>
              <a:rPr lang="en-US" sz="5000" dirty="0">
                <a:solidFill>
                  <a:schemeClr val="bg1"/>
                </a:solidFill>
              </a:rPr>
              <a:t>7-9 – Herod the Tetrarch wants to meet Jesus</a:t>
            </a:r>
          </a:p>
          <a:p>
            <a:pPr lvl="1"/>
            <a:r>
              <a:rPr lang="en-US" sz="4600" dirty="0">
                <a:solidFill>
                  <a:schemeClr val="bg1"/>
                </a:solidFill>
              </a:rPr>
              <a:t>V.9 – confused – can’t be John the Baptist</a:t>
            </a:r>
          </a:p>
          <a:p>
            <a:r>
              <a:rPr lang="en-US" sz="5000" dirty="0">
                <a:solidFill>
                  <a:schemeClr val="bg1"/>
                </a:solidFill>
              </a:rPr>
              <a:t>10-17 – feeding of the 5,000</a:t>
            </a:r>
          </a:p>
          <a:p>
            <a:pPr lvl="1"/>
            <a:r>
              <a:rPr lang="en-US" sz="4200" dirty="0">
                <a:solidFill>
                  <a:schemeClr val="bg1"/>
                </a:solidFill>
              </a:rPr>
              <a:t>Disproves “Law of Diminishing Return”</a:t>
            </a:r>
          </a:p>
          <a:p>
            <a:pPr lvl="1"/>
            <a:r>
              <a:rPr lang="en-US" sz="4200" dirty="0">
                <a:solidFill>
                  <a:schemeClr val="bg1"/>
                </a:solidFill>
              </a:rPr>
              <a:t>V. 17 – ate until they were stuffed</a:t>
            </a:r>
          </a:p>
        </p:txBody>
      </p:sp>
    </p:spTree>
    <p:extLst>
      <p:ext uri="{BB962C8B-B14F-4D97-AF65-F5344CB8AC3E}">
        <p14:creationId xmlns:p14="http://schemas.microsoft.com/office/powerpoint/2010/main" val="1141339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Background of Text: Luke 9:1-45</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18-22 – Jesus asks the public opinion</a:t>
            </a:r>
          </a:p>
          <a:p>
            <a:pPr lvl="1"/>
            <a:r>
              <a:rPr lang="en-US" sz="3800" dirty="0">
                <a:solidFill>
                  <a:schemeClr val="bg1"/>
                </a:solidFill>
              </a:rPr>
              <a:t>More familiar with Matthew 16:13-20</a:t>
            </a:r>
          </a:p>
          <a:p>
            <a:pPr lvl="1"/>
            <a:r>
              <a:rPr lang="en-US" sz="3800" dirty="0">
                <a:solidFill>
                  <a:schemeClr val="bg1"/>
                </a:solidFill>
              </a:rPr>
              <a:t>V. 21 – tell no one, must come to knowledge on their own</a:t>
            </a:r>
          </a:p>
          <a:p>
            <a:r>
              <a:rPr lang="en-US" sz="5000" dirty="0">
                <a:solidFill>
                  <a:schemeClr val="bg1"/>
                </a:solidFill>
              </a:rPr>
              <a:t>23-27 – the cost of discipleship</a:t>
            </a:r>
          </a:p>
          <a:p>
            <a:pPr lvl="1"/>
            <a:r>
              <a:rPr lang="en-US" sz="3800" dirty="0">
                <a:solidFill>
                  <a:schemeClr val="bg1"/>
                </a:solidFill>
              </a:rPr>
              <a:t>V. 23 – this is a daily task</a:t>
            </a:r>
          </a:p>
          <a:p>
            <a:pPr lvl="1"/>
            <a:r>
              <a:rPr lang="en-US" sz="3800" dirty="0">
                <a:solidFill>
                  <a:schemeClr val="bg1"/>
                </a:solidFill>
              </a:rPr>
              <a:t>V. 25 – possessions don’t save!</a:t>
            </a:r>
          </a:p>
          <a:p>
            <a:r>
              <a:rPr lang="en-US" sz="5000" dirty="0">
                <a:solidFill>
                  <a:schemeClr val="bg1"/>
                </a:solidFill>
              </a:rPr>
              <a:t>28-36 – Mount of Transfiguration</a:t>
            </a:r>
          </a:p>
          <a:p>
            <a:pPr lvl="1"/>
            <a:r>
              <a:rPr lang="en-US" sz="3800" dirty="0">
                <a:solidFill>
                  <a:schemeClr val="bg1"/>
                </a:solidFill>
              </a:rPr>
              <a:t>Takes Peter, James, and John</a:t>
            </a:r>
          </a:p>
          <a:p>
            <a:pPr lvl="1"/>
            <a:r>
              <a:rPr lang="en-US" sz="3800" dirty="0">
                <a:solidFill>
                  <a:schemeClr val="bg1"/>
                </a:solidFill>
              </a:rPr>
              <a:t>Adds “Hear Him!”</a:t>
            </a:r>
          </a:p>
        </p:txBody>
      </p:sp>
    </p:spTree>
    <p:extLst>
      <p:ext uri="{BB962C8B-B14F-4D97-AF65-F5344CB8AC3E}">
        <p14:creationId xmlns:p14="http://schemas.microsoft.com/office/powerpoint/2010/main" val="2098419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Background of Text: Luke 9:1-45</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37-42 – disciples can’t heal – but Jesus can!</a:t>
            </a:r>
          </a:p>
          <a:p>
            <a:r>
              <a:rPr lang="en-US" sz="5000" dirty="0">
                <a:solidFill>
                  <a:schemeClr val="bg1"/>
                </a:solidFill>
              </a:rPr>
              <a:t>43-45 – Jesus warns of the reason He came to Earth</a:t>
            </a:r>
            <a:endParaRPr lang="en-US" sz="3800" dirty="0">
              <a:solidFill>
                <a:schemeClr val="bg1"/>
              </a:solidFill>
            </a:endParaRPr>
          </a:p>
        </p:txBody>
      </p:sp>
    </p:spTree>
    <p:extLst>
      <p:ext uri="{BB962C8B-B14F-4D97-AF65-F5344CB8AC3E}">
        <p14:creationId xmlns:p14="http://schemas.microsoft.com/office/powerpoint/2010/main" val="2860199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Lesson Text: Luke 9:46-48</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46 – Wonder who is the greatest</a:t>
            </a:r>
          </a:p>
          <a:p>
            <a:pPr lvl="1"/>
            <a:r>
              <a:rPr lang="en-US" sz="4200" dirty="0">
                <a:solidFill>
                  <a:schemeClr val="bg1"/>
                </a:solidFill>
              </a:rPr>
              <a:t>Remember Peter, James, and John went to the Mount of Transfiguration</a:t>
            </a:r>
          </a:p>
          <a:p>
            <a:pPr lvl="1"/>
            <a:r>
              <a:rPr lang="en-US" sz="4200" dirty="0">
                <a:solidFill>
                  <a:schemeClr val="bg1"/>
                </a:solidFill>
              </a:rPr>
              <a:t>I always wonder what others did</a:t>
            </a:r>
          </a:p>
          <a:p>
            <a:r>
              <a:rPr lang="en-US" sz="5000" dirty="0">
                <a:solidFill>
                  <a:schemeClr val="bg1"/>
                </a:solidFill>
              </a:rPr>
              <a:t>47 – Jesus read their minds</a:t>
            </a:r>
          </a:p>
          <a:p>
            <a:pPr lvl="1"/>
            <a:r>
              <a:rPr lang="en-US" sz="4200" dirty="0">
                <a:solidFill>
                  <a:schemeClr val="bg1"/>
                </a:solidFill>
              </a:rPr>
              <a:t>Grabs a child – the master teacher</a:t>
            </a:r>
          </a:p>
          <a:p>
            <a:pPr lvl="1"/>
            <a:r>
              <a:rPr lang="en-US" sz="4200" dirty="0">
                <a:solidFill>
                  <a:schemeClr val="bg1"/>
                </a:solidFill>
              </a:rPr>
              <a:t>Object lesson</a:t>
            </a:r>
          </a:p>
          <a:p>
            <a:r>
              <a:rPr lang="en-US" sz="5000" dirty="0">
                <a:solidFill>
                  <a:schemeClr val="bg1"/>
                </a:solidFill>
              </a:rPr>
              <a:t>48 – must receive Jesus by obedience</a:t>
            </a:r>
          </a:p>
          <a:p>
            <a:pPr marL="457200" lvl="1" indent="0">
              <a:buNone/>
            </a:pPr>
            <a:endParaRPr lang="en-US" sz="4600" dirty="0">
              <a:solidFill>
                <a:schemeClr val="bg1"/>
              </a:solidFill>
            </a:endParaRPr>
          </a:p>
        </p:txBody>
      </p:sp>
    </p:spTree>
    <p:extLst>
      <p:ext uri="{BB962C8B-B14F-4D97-AF65-F5344CB8AC3E}">
        <p14:creationId xmlns:p14="http://schemas.microsoft.com/office/powerpoint/2010/main" val="391471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0"/>
            <a:ext cx="12191998" cy="6858000"/>
          </a:xfrm>
        </p:spPr>
        <p:txBody>
          <a:bodyPr>
            <a:normAutofit lnSpcReduction="10000"/>
          </a:bodyPr>
          <a:lstStyle/>
          <a:p>
            <a:r>
              <a:rPr lang="en-US" sz="5000" i="1" dirty="0">
                <a:solidFill>
                  <a:schemeClr val="bg1"/>
                </a:solidFill>
              </a:rPr>
              <a:t>The Greatest</a:t>
            </a:r>
            <a:r>
              <a:rPr lang="en-US" sz="5000" dirty="0">
                <a:solidFill>
                  <a:schemeClr val="bg1"/>
                </a:solidFill>
              </a:rPr>
              <a:t> by Kenny Rogers (Don Schlitz)</a:t>
            </a:r>
          </a:p>
          <a:p>
            <a:pPr marL="0" indent="0" algn="ctr">
              <a:buNone/>
            </a:pPr>
            <a:r>
              <a:rPr lang="en-US" sz="4600" i="1" dirty="0">
                <a:solidFill>
                  <a:schemeClr val="bg1"/>
                </a:solidFill>
              </a:rPr>
              <a:t>Little boy in a baseball hat stands in the field with his ball and bat</a:t>
            </a:r>
          </a:p>
          <a:p>
            <a:pPr marL="0" indent="0" algn="ctr">
              <a:buNone/>
            </a:pPr>
            <a:r>
              <a:rPr lang="en-US" sz="4600" i="1" dirty="0">
                <a:solidFill>
                  <a:schemeClr val="bg1"/>
                </a:solidFill>
              </a:rPr>
              <a:t>Says, "I am the greatest player of them all"</a:t>
            </a:r>
          </a:p>
          <a:p>
            <a:pPr marL="0" indent="0" algn="ctr">
              <a:buNone/>
            </a:pPr>
            <a:r>
              <a:rPr lang="en-US" sz="4600" i="1" dirty="0">
                <a:solidFill>
                  <a:schemeClr val="bg1"/>
                </a:solidFill>
              </a:rPr>
              <a:t>Puts his bat in his shoulder and he tosses up his ball.</a:t>
            </a:r>
          </a:p>
          <a:p>
            <a:pPr marL="0" indent="0" algn="ctr">
              <a:buNone/>
            </a:pPr>
            <a:r>
              <a:rPr lang="en-US" sz="4600" i="1" dirty="0">
                <a:solidFill>
                  <a:schemeClr val="bg1"/>
                </a:solidFill>
              </a:rPr>
              <a:t>And the ball goes up and the ball comes down,</a:t>
            </a:r>
          </a:p>
          <a:p>
            <a:pPr marL="0" indent="0" algn="ctr">
              <a:buNone/>
            </a:pPr>
            <a:r>
              <a:rPr lang="en-US" sz="4600" i="1" dirty="0">
                <a:solidFill>
                  <a:schemeClr val="bg1"/>
                </a:solidFill>
              </a:rPr>
              <a:t>Swings his bat all the way around</a:t>
            </a:r>
          </a:p>
          <a:p>
            <a:pPr marL="0" indent="0" algn="ctr">
              <a:buNone/>
            </a:pPr>
            <a:r>
              <a:rPr lang="en-US" sz="4600" i="1" dirty="0">
                <a:solidFill>
                  <a:schemeClr val="bg1"/>
                </a:solidFill>
              </a:rPr>
              <a:t>The world so still you can hear the sound, the baseball falls to the ground.</a:t>
            </a:r>
          </a:p>
        </p:txBody>
      </p:sp>
    </p:spTree>
    <p:extLst>
      <p:ext uri="{BB962C8B-B14F-4D97-AF65-F5344CB8AC3E}">
        <p14:creationId xmlns:p14="http://schemas.microsoft.com/office/powerpoint/2010/main" val="790059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0"/>
            <a:ext cx="12191998" cy="6858000"/>
          </a:xfrm>
        </p:spPr>
        <p:txBody>
          <a:bodyPr>
            <a:normAutofit/>
          </a:bodyPr>
          <a:lstStyle/>
          <a:p>
            <a:pPr marL="0" indent="0" algn="ctr">
              <a:buNone/>
            </a:pPr>
            <a:r>
              <a:rPr lang="en-US" sz="4600" i="1" dirty="0">
                <a:solidFill>
                  <a:schemeClr val="bg1"/>
                </a:solidFill>
              </a:rPr>
              <a:t>Now the little boy doesn't say a word, picks up his ball he is undeterred.</a:t>
            </a:r>
          </a:p>
          <a:p>
            <a:pPr marL="0" indent="0" algn="ctr">
              <a:buNone/>
            </a:pPr>
            <a:r>
              <a:rPr lang="en-US" sz="4600" i="1" dirty="0">
                <a:solidFill>
                  <a:schemeClr val="bg1"/>
                </a:solidFill>
              </a:rPr>
              <a:t>Says, "I am the greatest that there has ever been"</a:t>
            </a:r>
          </a:p>
          <a:p>
            <a:pPr marL="0" indent="0" algn="ctr">
              <a:buNone/>
            </a:pPr>
            <a:r>
              <a:rPr lang="en-US" sz="4600" i="1" dirty="0">
                <a:solidFill>
                  <a:schemeClr val="bg1"/>
                </a:solidFill>
              </a:rPr>
              <a:t>And he grits his teeth and he tries again.</a:t>
            </a:r>
          </a:p>
          <a:p>
            <a:pPr marL="0" indent="0" algn="ctr">
              <a:buNone/>
            </a:pPr>
            <a:r>
              <a:rPr lang="en-US" sz="4600" i="1" dirty="0">
                <a:solidFill>
                  <a:schemeClr val="bg1"/>
                </a:solidFill>
              </a:rPr>
              <a:t>And the ball goes up and the ball comes down,</a:t>
            </a:r>
          </a:p>
          <a:p>
            <a:pPr marL="0" indent="0" algn="ctr">
              <a:buNone/>
            </a:pPr>
            <a:r>
              <a:rPr lang="en-US" sz="4600" i="1" dirty="0">
                <a:solidFill>
                  <a:schemeClr val="bg1"/>
                </a:solidFill>
              </a:rPr>
              <a:t>Swings his bat all the way around</a:t>
            </a:r>
          </a:p>
          <a:p>
            <a:pPr marL="0" indent="0" algn="ctr">
              <a:buNone/>
            </a:pPr>
            <a:r>
              <a:rPr lang="en-US" sz="4600" i="1" dirty="0">
                <a:solidFill>
                  <a:schemeClr val="bg1"/>
                </a:solidFill>
              </a:rPr>
              <a:t>The world so still you can hear the sound, the baseball falls to the ground.</a:t>
            </a:r>
          </a:p>
        </p:txBody>
      </p:sp>
    </p:spTree>
    <p:extLst>
      <p:ext uri="{BB962C8B-B14F-4D97-AF65-F5344CB8AC3E}">
        <p14:creationId xmlns:p14="http://schemas.microsoft.com/office/powerpoint/2010/main" val="1182402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0"/>
            <a:ext cx="12191998" cy="6858000"/>
          </a:xfrm>
        </p:spPr>
        <p:txBody>
          <a:bodyPr>
            <a:normAutofit fontScale="92500" lnSpcReduction="10000"/>
          </a:bodyPr>
          <a:lstStyle/>
          <a:p>
            <a:pPr marL="0" indent="0" algn="ctr">
              <a:buNone/>
            </a:pPr>
            <a:r>
              <a:rPr lang="en-US" sz="4600" i="1" dirty="0">
                <a:solidFill>
                  <a:schemeClr val="bg1"/>
                </a:solidFill>
              </a:rPr>
              <a:t>He makes no excuses he shows no fear</a:t>
            </a:r>
          </a:p>
          <a:p>
            <a:pPr marL="0" indent="0" algn="ctr">
              <a:buNone/>
            </a:pPr>
            <a:r>
              <a:rPr lang="en-US" sz="4600" i="1" dirty="0">
                <a:solidFill>
                  <a:schemeClr val="bg1"/>
                </a:solidFill>
              </a:rPr>
              <a:t>He just closes his eyes and listens to the cheers.</a:t>
            </a:r>
          </a:p>
          <a:p>
            <a:pPr marL="0" indent="0" algn="ctr">
              <a:buNone/>
            </a:pPr>
            <a:r>
              <a:rPr lang="en-US" sz="4600" i="1" dirty="0">
                <a:solidFill>
                  <a:schemeClr val="bg1"/>
                </a:solidFill>
              </a:rPr>
              <a:t>Little boy he adjusts his hat, picks up his ball, stares at his bat</a:t>
            </a:r>
          </a:p>
          <a:p>
            <a:pPr marL="0" indent="0" algn="ctr">
              <a:buNone/>
            </a:pPr>
            <a:r>
              <a:rPr lang="en-US" sz="4600" i="1" dirty="0">
                <a:solidFill>
                  <a:schemeClr val="bg1"/>
                </a:solidFill>
              </a:rPr>
              <a:t>Says "I am the greatest when the game is on the line"</a:t>
            </a:r>
          </a:p>
          <a:p>
            <a:pPr marL="0" indent="0" algn="ctr">
              <a:buNone/>
            </a:pPr>
            <a:r>
              <a:rPr lang="en-US" sz="4600" i="1" dirty="0">
                <a:solidFill>
                  <a:schemeClr val="bg1"/>
                </a:solidFill>
              </a:rPr>
              <a:t>And he gives his all one last time.</a:t>
            </a:r>
          </a:p>
          <a:p>
            <a:pPr marL="0" indent="0" algn="ctr">
              <a:buNone/>
            </a:pPr>
            <a:r>
              <a:rPr lang="en-US" sz="4600" i="1" dirty="0">
                <a:solidFill>
                  <a:schemeClr val="bg1"/>
                </a:solidFill>
              </a:rPr>
              <a:t>And the ball goes up and the moon so bright</a:t>
            </a:r>
          </a:p>
          <a:p>
            <a:pPr marL="0" indent="0" algn="ctr">
              <a:buNone/>
            </a:pPr>
            <a:r>
              <a:rPr lang="en-US" sz="4600" i="1" dirty="0">
                <a:solidFill>
                  <a:schemeClr val="bg1"/>
                </a:solidFill>
              </a:rPr>
              <a:t>Swings his bat with all his might</a:t>
            </a:r>
          </a:p>
          <a:p>
            <a:pPr marL="0" indent="0" algn="ctr">
              <a:buNone/>
            </a:pPr>
            <a:r>
              <a:rPr lang="en-US" sz="4600" i="1" dirty="0">
                <a:solidFill>
                  <a:schemeClr val="bg1"/>
                </a:solidFill>
              </a:rPr>
              <a:t>The world's as still as still can be, the baseball falls</a:t>
            </a:r>
          </a:p>
          <a:p>
            <a:pPr marL="0" indent="0" algn="ctr">
              <a:buNone/>
            </a:pPr>
            <a:r>
              <a:rPr lang="en-US" sz="4600" i="1" dirty="0">
                <a:solidFill>
                  <a:schemeClr val="bg1"/>
                </a:solidFill>
              </a:rPr>
              <a:t>And that's strike three.</a:t>
            </a:r>
          </a:p>
        </p:txBody>
      </p:sp>
    </p:spTree>
    <p:extLst>
      <p:ext uri="{BB962C8B-B14F-4D97-AF65-F5344CB8AC3E}">
        <p14:creationId xmlns:p14="http://schemas.microsoft.com/office/powerpoint/2010/main" val="906240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0"/>
            <a:ext cx="12191998" cy="6858000"/>
          </a:xfrm>
        </p:spPr>
        <p:txBody>
          <a:bodyPr>
            <a:normAutofit/>
          </a:bodyPr>
          <a:lstStyle/>
          <a:p>
            <a:pPr marL="0" indent="0" algn="ctr">
              <a:buNone/>
            </a:pPr>
            <a:r>
              <a:rPr lang="en-US" sz="4600" i="1" dirty="0">
                <a:solidFill>
                  <a:schemeClr val="bg1"/>
                </a:solidFill>
              </a:rPr>
              <a:t>Now it's suppertime and his momma calls,</a:t>
            </a:r>
          </a:p>
          <a:p>
            <a:pPr marL="0" indent="0" algn="ctr">
              <a:buNone/>
            </a:pPr>
            <a:r>
              <a:rPr lang="en-US" sz="4600" i="1" dirty="0">
                <a:solidFill>
                  <a:schemeClr val="bg1"/>
                </a:solidFill>
              </a:rPr>
              <a:t>Little boy starts home with his bat and ball.</a:t>
            </a:r>
          </a:p>
          <a:p>
            <a:pPr marL="0" indent="0" algn="ctr">
              <a:buNone/>
            </a:pPr>
            <a:r>
              <a:rPr lang="en-US" sz="4600" i="1" dirty="0">
                <a:solidFill>
                  <a:schemeClr val="bg1"/>
                </a:solidFill>
              </a:rPr>
              <a:t>Says, "I am the greatest, that is a fact,</a:t>
            </a:r>
          </a:p>
          <a:p>
            <a:pPr marL="0" indent="0" algn="ctr">
              <a:buNone/>
            </a:pPr>
            <a:r>
              <a:rPr lang="en-US" sz="4600" i="1" dirty="0">
                <a:solidFill>
                  <a:schemeClr val="bg1"/>
                </a:solidFill>
              </a:rPr>
              <a:t>But even I didn't know I could pitch like that!"</a:t>
            </a:r>
          </a:p>
          <a:p>
            <a:pPr marL="0" indent="0" algn="ctr">
              <a:buNone/>
            </a:pPr>
            <a:r>
              <a:rPr lang="en-US" sz="4600" i="1" dirty="0">
                <a:solidFill>
                  <a:schemeClr val="bg1"/>
                </a:solidFill>
              </a:rPr>
              <a:t>Says, "I am the greatest, that is understood,</a:t>
            </a:r>
          </a:p>
          <a:p>
            <a:pPr marL="0" indent="0" algn="ctr">
              <a:buNone/>
            </a:pPr>
            <a:r>
              <a:rPr lang="en-US" sz="4600" i="1" dirty="0">
                <a:solidFill>
                  <a:schemeClr val="bg1"/>
                </a:solidFill>
              </a:rPr>
              <a:t>But even I didn't know I could pitch that good!"</a:t>
            </a:r>
          </a:p>
        </p:txBody>
      </p:sp>
    </p:spTree>
    <p:extLst>
      <p:ext uri="{BB962C8B-B14F-4D97-AF65-F5344CB8AC3E}">
        <p14:creationId xmlns:p14="http://schemas.microsoft.com/office/powerpoint/2010/main" val="1363757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11021</TotalTime>
  <Words>885</Words>
  <Application>Microsoft Office PowerPoint</Application>
  <PresentationFormat>Widescreen</PresentationFormat>
  <Paragraphs>82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Jesus Teaches  About Humility (Greatness)</vt:lpstr>
      <vt:lpstr>1. Background of Text: Luke 9:1-45</vt:lpstr>
      <vt:lpstr>1. Background of Text: Luke 9:1-45</vt:lpstr>
      <vt:lpstr>1. Background of Text: Luke 9:1-45</vt:lpstr>
      <vt:lpstr>2. Lesson Text: Luke 9:46-48</vt:lpstr>
      <vt:lpstr>PowerPoint Presentation</vt:lpstr>
      <vt:lpstr>PowerPoint Presentation</vt:lpstr>
      <vt:lpstr>PowerPoint Presentation</vt:lpstr>
      <vt:lpstr>PowerPoint Presentation</vt:lpstr>
      <vt:lpstr>3. Ultimate Example of Humility</vt:lpstr>
      <vt:lpstr>3. Ultimate Example of Humility</vt:lpstr>
      <vt:lpstr>3. Ultimate Example of Humility</vt:lpstr>
      <vt:lpstr>Lessons Learned</vt:lpstr>
      <vt:lpstr>Next Scheduled Study: Thursday 6:30pm – Matthew 19 with Bill Boyd and Justin Reed  Sunday 11am  Online and in the building Wood Church of Christ, Woodbury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 at Five” Series: Overcoming the World</dc:title>
  <dc:creator>Justin D. Reed</dc:creator>
  <cp:lastModifiedBy>Justin D. Reed</cp:lastModifiedBy>
  <cp:revision>79</cp:revision>
  <dcterms:created xsi:type="dcterms:W3CDTF">2020-03-28T20:11:58Z</dcterms:created>
  <dcterms:modified xsi:type="dcterms:W3CDTF">2020-07-09T00:01:15Z</dcterms:modified>
</cp:coreProperties>
</file>