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296" r:id="rId13"/>
    <p:sldId id="288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2" d="100"/>
          <a:sy n="72" d="100"/>
        </p:scale>
        <p:origin x="6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14683-EE42-4019-AD2A-34A7A10D9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3212A-14DA-497D-A85D-BED0230DA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480EA-1E07-42F9-BDB9-D2C5F328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E177A-DE1B-46A0-B82E-6E86B806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7336-B3AB-46B8-96D2-9B7D805A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CBB4-7BF9-45D3-B7C1-4569AA35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D1039-FAE3-4777-888F-41AF749DA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FF259-DB96-4BA3-BFF9-7A19B482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6C3CF-F048-41D2-AD95-C8A7C7BD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FE73-A494-4E68-A610-26DD36A5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25D3E-2E80-44EE-9D89-E401DAE40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BC3B0-ACF7-4868-898E-7EC7BC83A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C7528-947B-4BA7-AED3-941C7191F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BA31E-E534-4245-B0FF-CE29800E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59988-8FE8-4DB3-99E4-B141C204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4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1E71-B977-4144-A939-464B7880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8D9EE-C155-4767-81DA-FD349BD00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D26D3-17E9-475E-8226-B7B465CC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C8E52-37F2-4E42-84F7-98AFCB9A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B24AD-C3C0-4DCA-B101-2C941BC4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3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44CD-6298-42D4-99B8-9A14A5ED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E351-2F68-4F09-B870-2C3767C9E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2AFE8-79CC-4C37-B3EA-3B1AA0C2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00F06-15CA-4083-A7A3-944D7A71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6058F-5329-4979-9B8A-4B474947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0A77-9FD7-4A16-9D10-AF87C5C0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EBD83-7818-4B01-A3ED-5E6234675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4C391-70BC-41D8-85D7-06CF7B398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FB5D2-8430-4809-8EEF-8C63C5D8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E8786-BA3F-4AF0-B14B-0930DE31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B3160-D58B-4F9D-AC2B-B924BAD1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F231-419F-42FD-B20C-4C2E88CD3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E3977-CE54-4C48-B079-C848317E5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1A30-0EFC-4401-8717-C10A70D58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685CF-7E15-445B-B070-35E81E387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56431-94C9-43D8-98E5-F705A8438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B8499C-A193-4A6A-B756-B02457C5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C1D8C-DFB5-43FF-B233-B55145C8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D1C81-8571-4D6A-832F-4B43209E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9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57FA-C253-4C0F-AE13-2D2CFDE4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4EA01-A331-4814-A5DA-936CD32D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9F032-9B49-463E-B13A-EAC61AAE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3197D-6E05-4E10-8D5C-7C3E0840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7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49A39-A010-4E8C-9F2B-863DDF2B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F7236-CB1F-4CE2-84B9-A532503E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61DA1-8B8E-4B84-986D-8377511A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8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ED82-C1E3-4390-85CA-DD8A46CC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EEB9B-B08B-469B-BBD9-57ADB10AF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463CC-C2E5-4CCE-B7E0-F0EE17FA7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F8D8C-E2C0-442B-8D08-DC926624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CBA93-F01B-417F-A911-2B1A32E4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15EE4-6D49-4E6B-BEE2-E698049C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EBA2-AD5D-4774-A8E6-C0807C8D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4332CA-AF89-458A-813B-0CAB2E709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CDD0-266A-439B-B7A1-55D7D3402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38870-EA97-4B39-8053-DF43AFD18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00573-3E59-47A0-BA74-816AE8D6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AA5B1-2080-4C3A-8303-F9356745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44772-54E5-4D08-BEDC-BECC49CF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FB288-AB5B-415E-8E57-48B3BE0FF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7DDA2-C57A-4BF8-ADE4-F22E11DE1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7067-255B-41CB-B2AE-64BCB360942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B2888-6476-4024-8F2A-D8947662D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778C-CDF5-4085-B6F6-B348FC197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unt Carmel (BiblePlaces.com)">
            <a:extLst>
              <a:ext uri="{FF2B5EF4-FFF2-40B4-BE49-F238E27FC236}">
                <a16:creationId xmlns:a16="http://schemas.microsoft.com/office/drawing/2014/main" id="{D4F1179D-620B-4775-AE83-B211A5588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1C940D-78CE-4152-BE0C-FD2CE7309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1548"/>
            <a:ext cx="12192000" cy="4198385"/>
          </a:xfrm>
        </p:spPr>
        <p:txBody>
          <a:bodyPr>
            <a:noAutofit/>
          </a:bodyPr>
          <a:lstStyle/>
          <a:p>
            <a:r>
              <a:rPr lang="en-US" sz="10300" dirty="0">
                <a:solidFill>
                  <a:srgbClr val="FF0000"/>
                </a:solidFill>
              </a:rPr>
              <a:t>Elijah and </a:t>
            </a:r>
            <a:br>
              <a:rPr lang="en-US" sz="10300" dirty="0">
                <a:solidFill>
                  <a:srgbClr val="FF0000"/>
                </a:solidFill>
              </a:rPr>
            </a:br>
            <a:r>
              <a:rPr lang="en-US" sz="10300" dirty="0">
                <a:solidFill>
                  <a:srgbClr val="FF0000"/>
                </a:solidFill>
              </a:rPr>
              <a:t>Mt. Carmel</a:t>
            </a:r>
            <a:br>
              <a:rPr lang="en-US" sz="10300" dirty="0">
                <a:solidFill>
                  <a:schemeClr val="bg1"/>
                </a:solidFill>
              </a:rPr>
            </a:br>
            <a:endParaRPr lang="en-US" sz="103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074364-8D3B-4983-A9A8-24FBCDDD3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9933"/>
            <a:ext cx="9144000" cy="1655762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1 Kings 18:17-40</a:t>
            </a:r>
          </a:p>
        </p:txBody>
      </p:sp>
    </p:spTree>
    <p:extLst>
      <p:ext uri="{BB962C8B-B14F-4D97-AF65-F5344CB8AC3E}">
        <p14:creationId xmlns:p14="http://schemas.microsoft.com/office/powerpoint/2010/main" val="306102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Showdown – 1 Kings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36-37 – Teaching through prayer</a:t>
            </a:r>
          </a:p>
          <a:p>
            <a:r>
              <a:rPr lang="en-US" sz="5000" dirty="0">
                <a:solidFill>
                  <a:schemeClr val="bg1"/>
                </a:solidFill>
              </a:rPr>
              <a:t>38 – Answer that proved the point!</a:t>
            </a:r>
          </a:p>
          <a:p>
            <a:r>
              <a:rPr lang="en-US" sz="5000" dirty="0">
                <a:solidFill>
                  <a:schemeClr val="bg1"/>
                </a:solidFill>
              </a:rPr>
              <a:t>39 – Only acceptable answer</a:t>
            </a:r>
          </a:p>
          <a:p>
            <a:r>
              <a:rPr lang="en-US" sz="5000" dirty="0">
                <a:solidFill>
                  <a:schemeClr val="bg1"/>
                </a:solidFill>
              </a:rPr>
              <a:t>40 – Wicked never escape punishment</a:t>
            </a:r>
          </a:p>
          <a:p>
            <a:r>
              <a:rPr lang="en-US" sz="5000" dirty="0">
                <a:solidFill>
                  <a:schemeClr val="bg1"/>
                </a:solidFill>
              </a:rPr>
              <a:t>3 groups of people: (a) followers of Baal; 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(b) followers of God; (c) confused, not sure</a:t>
            </a:r>
          </a:p>
          <a:p>
            <a:r>
              <a:rPr lang="en-US" sz="5000" dirty="0">
                <a:solidFill>
                  <a:schemeClr val="bg1"/>
                </a:solidFill>
              </a:rPr>
              <a:t>Only one group at the end of the day!</a:t>
            </a:r>
          </a:p>
        </p:txBody>
      </p:sp>
    </p:spTree>
    <p:extLst>
      <p:ext uri="{BB962C8B-B14F-4D97-AF65-F5344CB8AC3E}">
        <p14:creationId xmlns:p14="http://schemas.microsoft.com/office/powerpoint/2010/main" val="96809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4.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41-46 – Baal was defeated</a:t>
            </a:r>
          </a:p>
          <a:p>
            <a:r>
              <a:rPr lang="en-US" sz="5000" dirty="0">
                <a:solidFill>
                  <a:schemeClr val="bg1"/>
                </a:solidFill>
              </a:rPr>
              <a:t>God was praised</a:t>
            </a:r>
          </a:p>
          <a:p>
            <a:r>
              <a:rPr lang="en-US" sz="5000" dirty="0">
                <a:solidFill>
                  <a:schemeClr val="bg1"/>
                </a:solidFill>
              </a:rPr>
              <a:t>Today – there is a statue 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of Elijah atop Mt. Carmel 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to commemorate this 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event</a:t>
            </a:r>
          </a:p>
        </p:txBody>
      </p:sp>
      <p:pic>
        <p:nvPicPr>
          <p:cNvPr id="2050" name="Picture 2" descr="Elijah on Har HaCarmel - yehudit rose in israel">
            <a:extLst>
              <a:ext uri="{FF2B5EF4-FFF2-40B4-BE49-F238E27FC236}">
                <a16:creationId xmlns:a16="http://schemas.microsoft.com/office/drawing/2014/main" id="{05EDF7E5-8843-4D09-A741-F27BE5ADD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9696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1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</a:rPr>
              <a:t>We study the OT to learn (Rm. 15:4)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</a:rPr>
              <a:t>Elijah’s faith put him in a place where he conflicted with the government; he did not waver. What about you and your faith?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</a:rPr>
              <a:t>Don’t give in to pagan worship – just because the world is doing it doesn’t mean you should </a:t>
            </a:r>
            <a:r>
              <a:rPr lang="en-US" sz="4800">
                <a:solidFill>
                  <a:schemeClr val="bg1"/>
                </a:solidFill>
              </a:rPr>
              <a:t>be doing it!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5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Next Scheduled Study: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6600" b="1" dirty="0">
                <a:solidFill>
                  <a:schemeClr val="bg1"/>
                </a:solidFill>
              </a:rPr>
              <a:t>Thursday 6:30pm </a:t>
            </a:r>
            <a:r>
              <a:rPr lang="en-US" sz="6600" dirty="0">
                <a:solidFill>
                  <a:schemeClr val="bg1"/>
                </a:solidFill>
              </a:rPr>
              <a:t>– Matthew 19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</a:rPr>
              <a:t>with Bill Boyd and Justin Reed</a:t>
            </a:r>
            <a:br>
              <a:rPr lang="en-US" sz="6600" dirty="0">
                <a:solidFill>
                  <a:schemeClr val="bg1"/>
                </a:solidFill>
              </a:rPr>
            </a:b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6600" b="1" dirty="0">
                <a:solidFill>
                  <a:schemeClr val="bg1"/>
                </a:solidFill>
              </a:rPr>
              <a:t>Sunday 11am 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</a:rPr>
              <a:t>Online and in the building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</a:rPr>
              <a:t>Wood Church of Christ, Woodbury</a:t>
            </a:r>
          </a:p>
        </p:txBody>
      </p:sp>
    </p:spTree>
    <p:extLst>
      <p:ext uri="{BB962C8B-B14F-4D97-AF65-F5344CB8AC3E}">
        <p14:creationId xmlns:p14="http://schemas.microsoft.com/office/powerpoint/2010/main" val="1542981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D7EE40-CFB1-411B-B9A5-3D4A940C3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Sermon ©2017 Justin D. Reed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Presentation ©2020 Justin D. Reed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Provided free through Justin Reed’s Bible Resources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Post Office Box 292, Woodbury TN 37190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thejustinreedshow.com/</a:t>
            </a:r>
            <a:r>
              <a:rPr lang="en-US" dirty="0" err="1">
                <a:solidFill>
                  <a:srgbClr val="FFFF00"/>
                </a:solidFill>
              </a:rPr>
              <a:t>bibleresources</a:t>
            </a: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“To God be the Glory!”</a:t>
            </a:r>
          </a:p>
        </p:txBody>
      </p:sp>
    </p:spTree>
    <p:extLst>
      <p:ext uri="{BB962C8B-B14F-4D97-AF65-F5344CB8AC3E}">
        <p14:creationId xmlns:p14="http://schemas.microsoft.com/office/powerpoint/2010/main" val="337209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Elijah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9</a:t>
            </a:r>
            <a:r>
              <a:rPr lang="en-US" sz="5000" baseline="30000" dirty="0">
                <a:solidFill>
                  <a:schemeClr val="bg1"/>
                </a:solidFill>
              </a:rPr>
              <a:t>th</a:t>
            </a:r>
            <a:r>
              <a:rPr lang="en-US" sz="5000" dirty="0">
                <a:solidFill>
                  <a:schemeClr val="bg1"/>
                </a:solidFill>
              </a:rPr>
              <a:t> Century BC</a:t>
            </a:r>
          </a:p>
          <a:p>
            <a:r>
              <a:rPr lang="en-US" sz="5000" dirty="0">
                <a:solidFill>
                  <a:schemeClr val="bg1"/>
                </a:solidFill>
              </a:rPr>
              <a:t>1</a:t>
            </a:r>
            <a:r>
              <a:rPr lang="en-US" sz="5000" baseline="30000" dirty="0">
                <a:solidFill>
                  <a:schemeClr val="bg1"/>
                </a:solidFill>
              </a:rPr>
              <a:t>st</a:t>
            </a:r>
            <a:r>
              <a:rPr lang="en-US" sz="5000" dirty="0">
                <a:solidFill>
                  <a:schemeClr val="bg1"/>
                </a:solidFill>
              </a:rPr>
              <a:t> introduction – 1 Kings 17:1</a:t>
            </a:r>
          </a:p>
          <a:p>
            <a:r>
              <a:rPr lang="en-US" sz="5000" dirty="0">
                <a:solidFill>
                  <a:schemeClr val="bg1"/>
                </a:solidFill>
              </a:rPr>
              <a:t>Nothing of his childhood known</a:t>
            </a:r>
          </a:p>
          <a:p>
            <a:r>
              <a:rPr lang="en-US" sz="5000" dirty="0">
                <a:solidFill>
                  <a:schemeClr val="bg1"/>
                </a:solidFill>
              </a:rPr>
              <a:t>Name: “Yahweh is My God”</a:t>
            </a:r>
            <a:endParaRPr lang="en-US" sz="4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3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Divided kingdom (Saul, David, Solomon, Split)</a:t>
            </a:r>
          </a:p>
          <a:p>
            <a:r>
              <a:rPr lang="en-US" sz="5000" dirty="0">
                <a:solidFill>
                  <a:schemeClr val="bg1"/>
                </a:solidFill>
              </a:rPr>
              <a:t>Idolatry widespread – God disapproves Ex. 20</a:t>
            </a:r>
          </a:p>
          <a:p>
            <a:r>
              <a:rPr lang="en-US" sz="5000" dirty="0">
                <a:solidFill>
                  <a:schemeClr val="bg1"/>
                </a:solidFill>
              </a:rPr>
              <a:t>Ahab – most wicked King [874-853BC]</a:t>
            </a:r>
          </a:p>
          <a:p>
            <a:r>
              <a:rPr lang="en-US" sz="5000" dirty="0">
                <a:solidFill>
                  <a:schemeClr val="bg1"/>
                </a:solidFill>
              </a:rPr>
              <a:t>Jezebel – wife</a:t>
            </a:r>
          </a:p>
          <a:p>
            <a:pPr lvl="1"/>
            <a:r>
              <a:rPr lang="en-US" sz="4200" dirty="0">
                <a:solidFill>
                  <a:schemeClr val="bg1"/>
                </a:solidFill>
              </a:rPr>
              <a:t>Married to form an alliance</a:t>
            </a:r>
          </a:p>
          <a:p>
            <a:pPr lvl="1"/>
            <a:r>
              <a:rPr lang="en-US" sz="4200" dirty="0">
                <a:solidFill>
                  <a:schemeClr val="bg1"/>
                </a:solidFill>
              </a:rPr>
              <a:t>Her dad: </a:t>
            </a:r>
            <a:r>
              <a:rPr lang="en-US" sz="4200" dirty="0" err="1">
                <a:solidFill>
                  <a:schemeClr val="bg1"/>
                </a:solidFill>
              </a:rPr>
              <a:t>Ethbaal</a:t>
            </a:r>
            <a:r>
              <a:rPr lang="en-US" sz="4200" dirty="0">
                <a:solidFill>
                  <a:schemeClr val="bg1"/>
                </a:solidFill>
              </a:rPr>
              <a:t> (I Kings 16:31) [915-874BC] Sidon</a:t>
            </a:r>
          </a:p>
          <a:p>
            <a:pPr lvl="1"/>
            <a:r>
              <a:rPr lang="en-US" sz="4200" dirty="0">
                <a:solidFill>
                  <a:schemeClr val="bg1"/>
                </a:solidFill>
              </a:rPr>
              <a:t>Overthrew other dynasties</a:t>
            </a:r>
          </a:p>
          <a:p>
            <a:r>
              <a:rPr lang="en-US" sz="4600" dirty="0">
                <a:solidFill>
                  <a:schemeClr val="bg1"/>
                </a:solidFill>
              </a:rPr>
              <a:t>Jezebel influenced Ahab to build worship centers</a:t>
            </a:r>
          </a:p>
        </p:txBody>
      </p:sp>
    </p:spTree>
    <p:extLst>
      <p:ext uri="{BB962C8B-B14F-4D97-AF65-F5344CB8AC3E}">
        <p14:creationId xmlns:p14="http://schemas.microsoft.com/office/powerpoint/2010/main" val="418579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Jezebel declared war on Israelites, slaughtered (1 Kings 18:4-8)</a:t>
            </a:r>
          </a:p>
          <a:p>
            <a:r>
              <a:rPr lang="en-US" sz="5000" dirty="0">
                <a:solidFill>
                  <a:schemeClr val="bg1"/>
                </a:solidFill>
              </a:rPr>
              <a:t>God sends Elijah to declare a drought 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(1 Kings 17:1; cf. James 5)</a:t>
            </a:r>
          </a:p>
          <a:p>
            <a:r>
              <a:rPr lang="en-US" sz="5000" dirty="0">
                <a:solidFill>
                  <a:schemeClr val="bg1"/>
                </a:solidFill>
              </a:rPr>
              <a:t>God ready to prove to the nations who He is!</a:t>
            </a:r>
            <a:endParaRPr lang="en-US" sz="4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9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Showdown – 1 Kings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 – told to go to Ahab</a:t>
            </a:r>
          </a:p>
          <a:p>
            <a:pPr lvl="1"/>
            <a:r>
              <a:rPr lang="en-US" sz="4200" dirty="0">
                <a:solidFill>
                  <a:schemeClr val="bg1"/>
                </a:solidFill>
              </a:rPr>
              <a:t>3</a:t>
            </a:r>
            <a:r>
              <a:rPr lang="en-US" sz="4200" baseline="30000" dirty="0">
                <a:solidFill>
                  <a:schemeClr val="bg1"/>
                </a:solidFill>
              </a:rPr>
              <a:t>rd</a:t>
            </a:r>
            <a:r>
              <a:rPr lang="en-US" sz="4200" dirty="0">
                <a:solidFill>
                  <a:schemeClr val="bg1"/>
                </a:solidFill>
              </a:rPr>
              <a:t> year of drought – just imagine</a:t>
            </a:r>
          </a:p>
          <a:p>
            <a:pPr lvl="1"/>
            <a:r>
              <a:rPr lang="en-US" sz="4200" dirty="0">
                <a:solidFill>
                  <a:schemeClr val="bg1"/>
                </a:solidFill>
              </a:rPr>
              <a:t>Presenting himself meant he was willing to die</a:t>
            </a:r>
          </a:p>
          <a:p>
            <a:r>
              <a:rPr lang="en-US" sz="4600" dirty="0">
                <a:solidFill>
                  <a:schemeClr val="bg1"/>
                </a:solidFill>
              </a:rPr>
              <a:t>2 – he went; true obedience</a:t>
            </a:r>
          </a:p>
          <a:p>
            <a:r>
              <a:rPr lang="en-US" sz="4600" dirty="0">
                <a:solidFill>
                  <a:schemeClr val="bg1"/>
                </a:solidFill>
              </a:rPr>
              <a:t>17 – Elijah knew he was not Israel’s problem, sin was!</a:t>
            </a:r>
          </a:p>
          <a:p>
            <a:r>
              <a:rPr lang="en-US" sz="4600" dirty="0">
                <a:solidFill>
                  <a:schemeClr val="bg1"/>
                </a:solidFill>
              </a:rPr>
              <a:t>18-19 – willing to stand up for what is right</a:t>
            </a:r>
          </a:p>
        </p:txBody>
      </p:sp>
    </p:spTree>
    <p:extLst>
      <p:ext uri="{BB962C8B-B14F-4D97-AF65-F5344CB8AC3E}">
        <p14:creationId xmlns:p14="http://schemas.microsoft.com/office/powerpoint/2010/main" val="362879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Showdown – 1 Kings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20 – Mt. Carmel</a:t>
            </a:r>
          </a:p>
          <a:p>
            <a:pPr lvl="1"/>
            <a:r>
              <a:rPr lang="en-US" sz="4200" dirty="0">
                <a:solidFill>
                  <a:schemeClr val="bg1"/>
                </a:solidFill>
              </a:rPr>
              <a:t>Mountain range 13mi. From Med. Sea SE to plain of Dothan</a:t>
            </a:r>
          </a:p>
          <a:p>
            <a:pPr lvl="1"/>
            <a:r>
              <a:rPr lang="en-US" sz="4200" dirty="0">
                <a:solidFill>
                  <a:schemeClr val="bg1"/>
                </a:solidFill>
              </a:rPr>
              <a:t>Rises 470 feet [47 stories] (1/2 Rockefeller Center)</a:t>
            </a:r>
          </a:p>
          <a:p>
            <a:pPr lvl="1"/>
            <a:r>
              <a:rPr lang="en-US" sz="4200" dirty="0">
                <a:solidFill>
                  <a:schemeClr val="bg1"/>
                </a:solidFill>
              </a:rPr>
              <a:t>Easily seen mountain</a:t>
            </a:r>
          </a:p>
          <a:p>
            <a:r>
              <a:rPr lang="en-US" sz="4600" dirty="0">
                <a:solidFill>
                  <a:schemeClr val="bg1"/>
                </a:solidFill>
              </a:rPr>
              <a:t>Canaanites built sanctuaries to gods on mtn.</a:t>
            </a:r>
          </a:p>
          <a:p>
            <a:r>
              <a:rPr lang="en-US" sz="4600" dirty="0">
                <a:solidFill>
                  <a:schemeClr val="bg1"/>
                </a:solidFill>
              </a:rPr>
              <a:t>Near Northern border of Israel</a:t>
            </a:r>
          </a:p>
          <a:p>
            <a:r>
              <a:rPr lang="en-US" sz="4600" dirty="0">
                <a:solidFill>
                  <a:schemeClr val="bg1"/>
                </a:solidFill>
              </a:rPr>
              <a:t>Perfect place</a:t>
            </a:r>
          </a:p>
          <a:p>
            <a:pPr lvl="1"/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2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Showdown – 1 Kings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21 – cannot waffle (Josh. 24:15; MT. 6:24)</a:t>
            </a:r>
          </a:p>
          <a:p>
            <a:r>
              <a:rPr lang="en-US" sz="5000" dirty="0">
                <a:solidFill>
                  <a:schemeClr val="bg1"/>
                </a:solidFill>
              </a:rPr>
              <a:t>23-24 – rules for contest</a:t>
            </a:r>
          </a:p>
          <a:p>
            <a:pPr lvl="1"/>
            <a:r>
              <a:rPr lang="en-US" sz="3800" dirty="0">
                <a:solidFill>
                  <a:schemeClr val="bg1"/>
                </a:solidFill>
              </a:rPr>
              <a:t>2 bulls</a:t>
            </a:r>
          </a:p>
          <a:p>
            <a:pPr lvl="1"/>
            <a:r>
              <a:rPr lang="en-US" sz="3800" dirty="0">
                <a:solidFill>
                  <a:schemeClr val="bg1"/>
                </a:solidFill>
              </a:rPr>
              <a:t>Cut in pieces</a:t>
            </a:r>
          </a:p>
          <a:p>
            <a:pPr lvl="1"/>
            <a:r>
              <a:rPr lang="en-US" sz="3800" dirty="0">
                <a:solidFill>
                  <a:schemeClr val="bg1"/>
                </a:solidFill>
              </a:rPr>
              <a:t>Lay on wood</a:t>
            </a:r>
          </a:p>
          <a:p>
            <a:pPr lvl="1"/>
            <a:r>
              <a:rPr lang="en-US" sz="3800" b="1" i="1" u="sng" dirty="0">
                <a:solidFill>
                  <a:schemeClr val="bg1"/>
                </a:solidFill>
              </a:rPr>
              <a:t>NO FIRE</a:t>
            </a:r>
            <a:endParaRPr lang="en-US" sz="3800" dirty="0">
              <a:solidFill>
                <a:schemeClr val="bg1"/>
              </a:solidFill>
            </a:endParaRPr>
          </a:p>
          <a:p>
            <a:pPr lvl="1"/>
            <a:r>
              <a:rPr lang="en-US" sz="3800" dirty="0">
                <a:solidFill>
                  <a:schemeClr val="bg1"/>
                </a:solidFill>
              </a:rPr>
              <a:t>Call on the name of their god/gods</a:t>
            </a:r>
          </a:p>
          <a:p>
            <a:pPr lvl="1"/>
            <a:r>
              <a:rPr lang="en-US" sz="3800" dirty="0">
                <a:solidFill>
                  <a:schemeClr val="bg1"/>
                </a:solidFill>
              </a:rPr>
              <a:t>People determine which is God!</a:t>
            </a:r>
          </a:p>
          <a:p>
            <a:pPr lvl="1"/>
            <a:r>
              <a:rPr lang="en-US" sz="3800" dirty="0">
                <a:solidFill>
                  <a:schemeClr val="bg1"/>
                </a:solidFill>
              </a:rPr>
              <a:t>Baal – storm god who rides the clouds, send lightening</a:t>
            </a:r>
          </a:p>
        </p:txBody>
      </p:sp>
    </p:spTree>
    <p:extLst>
      <p:ext uri="{BB962C8B-B14F-4D97-AF65-F5344CB8AC3E}">
        <p14:creationId xmlns:p14="http://schemas.microsoft.com/office/powerpoint/2010/main" val="20521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Showdown – 1 Kings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25-26 – from morning to noon no answer</a:t>
            </a:r>
          </a:p>
          <a:p>
            <a:pPr lvl="1"/>
            <a:r>
              <a:rPr lang="en-US" sz="3400" i="1" dirty="0">
                <a:solidFill>
                  <a:schemeClr val="bg1"/>
                </a:solidFill>
              </a:rPr>
              <a:t>There could never be an answer!</a:t>
            </a:r>
            <a:endParaRPr lang="en-US" sz="3400" dirty="0">
              <a:solidFill>
                <a:schemeClr val="bg1"/>
              </a:solidFill>
            </a:endParaRPr>
          </a:p>
          <a:p>
            <a:r>
              <a:rPr lang="en-US" sz="5000" dirty="0">
                <a:solidFill>
                  <a:schemeClr val="bg1"/>
                </a:solidFill>
              </a:rPr>
              <a:t>27 – Elijah sarcastic (why I like him!)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James 1:26 – our worship is vain if we have the wrong relationships/bridles tongue</a:t>
            </a:r>
          </a:p>
          <a:p>
            <a:r>
              <a:rPr lang="en-US" sz="5000" dirty="0">
                <a:solidFill>
                  <a:schemeClr val="bg1"/>
                </a:solidFill>
              </a:rPr>
              <a:t>28-29 – Response: loud cries, cut themselves, until evening time</a:t>
            </a:r>
          </a:p>
          <a:p>
            <a:r>
              <a:rPr lang="en-US" sz="5000" dirty="0">
                <a:solidFill>
                  <a:schemeClr val="bg1"/>
                </a:solidFill>
              </a:rPr>
              <a:t>Spent an entire day – nothing to show for it!</a:t>
            </a:r>
          </a:p>
        </p:txBody>
      </p:sp>
    </p:spTree>
    <p:extLst>
      <p:ext uri="{BB962C8B-B14F-4D97-AF65-F5344CB8AC3E}">
        <p14:creationId xmlns:p14="http://schemas.microsoft.com/office/powerpoint/2010/main" val="226987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Showdown – 1 Kings 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30-33 – Elijah’s answer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Called all the people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Rebuilt the altar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Made a trench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Commanded water to be poured 3x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Remember, they are in a 3 year drought!</a:t>
            </a:r>
          </a:p>
          <a:p>
            <a:r>
              <a:rPr lang="en-US" sz="5000" dirty="0">
                <a:solidFill>
                  <a:schemeClr val="bg1"/>
                </a:solidFill>
              </a:rPr>
              <a:t>35 – Why? Burn something from Heaven a great feat; the water leaves no room to doubt</a:t>
            </a:r>
          </a:p>
        </p:txBody>
      </p:sp>
    </p:spTree>
    <p:extLst>
      <p:ext uri="{BB962C8B-B14F-4D97-AF65-F5344CB8AC3E}">
        <p14:creationId xmlns:p14="http://schemas.microsoft.com/office/powerpoint/2010/main" val="42421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10205</TotalTime>
  <Words>680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Elijah and  Mt. Carmel </vt:lpstr>
      <vt:lpstr>1. Elijah</vt:lpstr>
      <vt:lpstr>2. Background</vt:lpstr>
      <vt:lpstr>2. Background</vt:lpstr>
      <vt:lpstr>3. Showdown – 1 Kings 18</vt:lpstr>
      <vt:lpstr>3. Showdown – 1 Kings 18</vt:lpstr>
      <vt:lpstr>3. Showdown – 1 Kings 18</vt:lpstr>
      <vt:lpstr>3. Showdown – 1 Kings 18</vt:lpstr>
      <vt:lpstr>3. Showdown – 1 Kings 18</vt:lpstr>
      <vt:lpstr>3. Showdown – 1 Kings 18</vt:lpstr>
      <vt:lpstr>4. Conclusion</vt:lpstr>
      <vt:lpstr>Lessons Learned</vt:lpstr>
      <vt:lpstr>Next Scheduled Study: Thursday 6:30pm – Matthew 19 with Bill Boyd and Justin Reed  Sunday 11am  Online and in the building Wood Church of Christ, Woodbury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“Live at Five” Series: Overcoming the World</dc:title>
  <dc:creator>Justin D. Reed</dc:creator>
  <cp:lastModifiedBy>Justin D. Reed</cp:lastModifiedBy>
  <cp:revision>62</cp:revision>
  <dcterms:created xsi:type="dcterms:W3CDTF">2020-03-28T20:11:58Z</dcterms:created>
  <dcterms:modified xsi:type="dcterms:W3CDTF">2020-06-23T12:43:23Z</dcterms:modified>
</cp:coreProperties>
</file>