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7" r:id="rId4"/>
    <p:sldId id="299" r:id="rId5"/>
    <p:sldId id="300" r:id="rId6"/>
    <p:sldId id="301" r:id="rId7"/>
    <p:sldId id="302" r:id="rId8"/>
    <p:sldId id="303" r:id="rId9"/>
    <p:sldId id="304" r:id="rId10"/>
    <p:sldId id="305" r:id="rId11"/>
    <p:sldId id="296" r:id="rId12"/>
    <p:sldId id="298" r:id="rId13"/>
    <p:sldId id="288" r:id="rId14"/>
    <p:sldId id="28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2" d="100"/>
          <a:sy n="72" d="100"/>
        </p:scale>
        <p:origin x="65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14683-EE42-4019-AD2A-34A7A10D90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53212A-14DA-497D-A85D-BED0230DAA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8480EA-1E07-42F9-BDB9-D2C5F328598A}"/>
              </a:ext>
            </a:extLst>
          </p:cNvPr>
          <p:cNvSpPr>
            <a:spLocks noGrp="1"/>
          </p:cNvSpPr>
          <p:nvPr>
            <p:ph type="dt" sz="half" idx="10"/>
          </p:nvPr>
        </p:nvSpPr>
        <p:spPr/>
        <p:txBody>
          <a:bodyPr/>
          <a:lstStyle/>
          <a:p>
            <a:fld id="{52C97067-255B-41CB-B2AE-64BCB3609428}" type="datetimeFigureOut">
              <a:rPr lang="en-US" smtClean="0"/>
              <a:t>12/16/2020</a:t>
            </a:fld>
            <a:endParaRPr lang="en-US"/>
          </a:p>
        </p:txBody>
      </p:sp>
      <p:sp>
        <p:nvSpPr>
          <p:cNvPr id="5" name="Footer Placeholder 4">
            <a:extLst>
              <a:ext uri="{FF2B5EF4-FFF2-40B4-BE49-F238E27FC236}">
                <a16:creationId xmlns:a16="http://schemas.microsoft.com/office/drawing/2014/main" id="{A80E177A-DE1B-46A0-B82E-6E86B80663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3A7336-B3AB-46B8-96D2-9B7D805AAA9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101473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3CBB4-7BF9-45D3-B7C1-4569AA3585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6D1039-FAE3-4777-888F-41AF749DAD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BFF259-DB96-4BA3-BFF9-7A19B4827EF9}"/>
              </a:ext>
            </a:extLst>
          </p:cNvPr>
          <p:cNvSpPr>
            <a:spLocks noGrp="1"/>
          </p:cNvSpPr>
          <p:nvPr>
            <p:ph type="dt" sz="half" idx="10"/>
          </p:nvPr>
        </p:nvSpPr>
        <p:spPr/>
        <p:txBody>
          <a:bodyPr/>
          <a:lstStyle/>
          <a:p>
            <a:fld id="{52C97067-255B-41CB-B2AE-64BCB3609428}" type="datetimeFigureOut">
              <a:rPr lang="en-US" smtClean="0"/>
              <a:t>12/16/2020</a:t>
            </a:fld>
            <a:endParaRPr lang="en-US"/>
          </a:p>
        </p:txBody>
      </p:sp>
      <p:sp>
        <p:nvSpPr>
          <p:cNvPr id="5" name="Footer Placeholder 4">
            <a:extLst>
              <a:ext uri="{FF2B5EF4-FFF2-40B4-BE49-F238E27FC236}">
                <a16:creationId xmlns:a16="http://schemas.microsoft.com/office/drawing/2014/main" id="{DD86C3CF-F048-41D2-AD95-C8A7C7BD0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DFE73-A494-4E68-A610-26DD36A5E18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05362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425D3E-2E80-44EE-9D89-E401DAE40C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2BC3B0-ACF7-4868-898E-7EC7BC83A8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6C7528-947B-4BA7-AED3-941C7191F537}"/>
              </a:ext>
            </a:extLst>
          </p:cNvPr>
          <p:cNvSpPr>
            <a:spLocks noGrp="1"/>
          </p:cNvSpPr>
          <p:nvPr>
            <p:ph type="dt" sz="half" idx="10"/>
          </p:nvPr>
        </p:nvSpPr>
        <p:spPr/>
        <p:txBody>
          <a:bodyPr/>
          <a:lstStyle/>
          <a:p>
            <a:fld id="{52C97067-255B-41CB-B2AE-64BCB3609428}" type="datetimeFigureOut">
              <a:rPr lang="en-US" smtClean="0"/>
              <a:t>12/16/2020</a:t>
            </a:fld>
            <a:endParaRPr lang="en-US"/>
          </a:p>
        </p:txBody>
      </p:sp>
      <p:sp>
        <p:nvSpPr>
          <p:cNvPr id="5" name="Footer Placeholder 4">
            <a:extLst>
              <a:ext uri="{FF2B5EF4-FFF2-40B4-BE49-F238E27FC236}">
                <a16:creationId xmlns:a16="http://schemas.microsoft.com/office/drawing/2014/main" id="{005BA31E-E534-4245-B0FF-CE29800E2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F59988-8FE8-4DB3-99E4-B141C204F746}"/>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533444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61E71-B977-4144-A939-464B788005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68D9EE-C155-4767-81DA-FD349BD009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FD26D3-17E9-475E-8226-B7B465CC8CC7}"/>
              </a:ext>
            </a:extLst>
          </p:cNvPr>
          <p:cNvSpPr>
            <a:spLocks noGrp="1"/>
          </p:cNvSpPr>
          <p:nvPr>
            <p:ph type="dt" sz="half" idx="10"/>
          </p:nvPr>
        </p:nvSpPr>
        <p:spPr/>
        <p:txBody>
          <a:bodyPr/>
          <a:lstStyle/>
          <a:p>
            <a:fld id="{52C97067-255B-41CB-B2AE-64BCB3609428}" type="datetimeFigureOut">
              <a:rPr lang="en-US" smtClean="0"/>
              <a:t>12/16/2020</a:t>
            </a:fld>
            <a:endParaRPr lang="en-US"/>
          </a:p>
        </p:txBody>
      </p:sp>
      <p:sp>
        <p:nvSpPr>
          <p:cNvPr id="5" name="Footer Placeholder 4">
            <a:extLst>
              <a:ext uri="{FF2B5EF4-FFF2-40B4-BE49-F238E27FC236}">
                <a16:creationId xmlns:a16="http://schemas.microsoft.com/office/drawing/2014/main" id="{6C5C8E52-37F2-4E42-84F7-98AFCB9A3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FB24AD-C3C0-4DCA-B101-2C941BC44679}"/>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61531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444CD-6298-42D4-99B8-9A14A5ED55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F7E351-2F68-4F09-B870-2C3767C9EB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C2AFE8-79CC-4C37-B3EA-3B1AA0C29F0B}"/>
              </a:ext>
            </a:extLst>
          </p:cNvPr>
          <p:cNvSpPr>
            <a:spLocks noGrp="1"/>
          </p:cNvSpPr>
          <p:nvPr>
            <p:ph type="dt" sz="half" idx="10"/>
          </p:nvPr>
        </p:nvSpPr>
        <p:spPr/>
        <p:txBody>
          <a:bodyPr/>
          <a:lstStyle/>
          <a:p>
            <a:fld id="{52C97067-255B-41CB-B2AE-64BCB3609428}" type="datetimeFigureOut">
              <a:rPr lang="en-US" smtClean="0"/>
              <a:t>12/16/2020</a:t>
            </a:fld>
            <a:endParaRPr lang="en-US"/>
          </a:p>
        </p:txBody>
      </p:sp>
      <p:sp>
        <p:nvSpPr>
          <p:cNvPr id="5" name="Footer Placeholder 4">
            <a:extLst>
              <a:ext uri="{FF2B5EF4-FFF2-40B4-BE49-F238E27FC236}">
                <a16:creationId xmlns:a16="http://schemas.microsoft.com/office/drawing/2014/main" id="{C9000F06-15CA-4083-A7A3-944D7A71E9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46058F-5329-4979-9B8A-4B474947F415}"/>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9955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D0A77-9FD7-4A16-9D10-AF87C5C0E5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EEBD83-7818-4B01-A3ED-5E62346756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D4C391-70BC-41D8-85D7-06CF7B3989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DFB5D2-8430-4809-8EEF-8C63C5D8CBAC}"/>
              </a:ext>
            </a:extLst>
          </p:cNvPr>
          <p:cNvSpPr>
            <a:spLocks noGrp="1"/>
          </p:cNvSpPr>
          <p:nvPr>
            <p:ph type="dt" sz="half" idx="10"/>
          </p:nvPr>
        </p:nvSpPr>
        <p:spPr/>
        <p:txBody>
          <a:bodyPr/>
          <a:lstStyle/>
          <a:p>
            <a:fld id="{52C97067-255B-41CB-B2AE-64BCB3609428}" type="datetimeFigureOut">
              <a:rPr lang="en-US" smtClean="0"/>
              <a:t>12/16/2020</a:t>
            </a:fld>
            <a:endParaRPr lang="en-US"/>
          </a:p>
        </p:txBody>
      </p:sp>
      <p:sp>
        <p:nvSpPr>
          <p:cNvPr id="6" name="Footer Placeholder 5">
            <a:extLst>
              <a:ext uri="{FF2B5EF4-FFF2-40B4-BE49-F238E27FC236}">
                <a16:creationId xmlns:a16="http://schemas.microsoft.com/office/drawing/2014/main" id="{E8EE8786-BA3F-4AF0-B14B-0930DE31EC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B3160-D58B-4F9D-AC2B-B924BAD128DC}"/>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988280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8F231-419F-42FD-B20C-4C2E88CD32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AE3977-CE54-4C48-B079-C848317E55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7D1A30-0EFC-4401-8717-C10A70D58C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1685CF-7E15-445B-B070-35E81E387D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956431-94C9-43D8-98E5-F705A8438A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B8499C-A193-4A6A-B756-B02457C50C62}"/>
              </a:ext>
            </a:extLst>
          </p:cNvPr>
          <p:cNvSpPr>
            <a:spLocks noGrp="1"/>
          </p:cNvSpPr>
          <p:nvPr>
            <p:ph type="dt" sz="half" idx="10"/>
          </p:nvPr>
        </p:nvSpPr>
        <p:spPr/>
        <p:txBody>
          <a:bodyPr/>
          <a:lstStyle/>
          <a:p>
            <a:fld id="{52C97067-255B-41CB-B2AE-64BCB3609428}" type="datetimeFigureOut">
              <a:rPr lang="en-US" smtClean="0"/>
              <a:t>12/16/2020</a:t>
            </a:fld>
            <a:endParaRPr lang="en-US"/>
          </a:p>
        </p:txBody>
      </p:sp>
      <p:sp>
        <p:nvSpPr>
          <p:cNvPr id="8" name="Footer Placeholder 7">
            <a:extLst>
              <a:ext uri="{FF2B5EF4-FFF2-40B4-BE49-F238E27FC236}">
                <a16:creationId xmlns:a16="http://schemas.microsoft.com/office/drawing/2014/main" id="{D7DC1D8C-DFB5-43FF-B233-B55145C88E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3D1C81-8571-4D6A-832F-4B43209E6AA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930891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357FA-C253-4C0F-AE13-2D2CFDE47A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34EA01-A331-4814-A5DA-936CD32D2960}"/>
              </a:ext>
            </a:extLst>
          </p:cNvPr>
          <p:cNvSpPr>
            <a:spLocks noGrp="1"/>
          </p:cNvSpPr>
          <p:nvPr>
            <p:ph type="dt" sz="half" idx="10"/>
          </p:nvPr>
        </p:nvSpPr>
        <p:spPr/>
        <p:txBody>
          <a:bodyPr/>
          <a:lstStyle/>
          <a:p>
            <a:fld id="{52C97067-255B-41CB-B2AE-64BCB3609428}" type="datetimeFigureOut">
              <a:rPr lang="en-US" smtClean="0"/>
              <a:t>12/16/2020</a:t>
            </a:fld>
            <a:endParaRPr lang="en-US"/>
          </a:p>
        </p:txBody>
      </p:sp>
      <p:sp>
        <p:nvSpPr>
          <p:cNvPr id="4" name="Footer Placeholder 3">
            <a:extLst>
              <a:ext uri="{FF2B5EF4-FFF2-40B4-BE49-F238E27FC236}">
                <a16:creationId xmlns:a16="http://schemas.microsoft.com/office/drawing/2014/main" id="{6009F032-9B49-463E-B13A-EAC61AAEE7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33197D-6E05-4E10-8D5C-7C3E08404FE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834973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149A39-A010-4E8C-9F2B-863DDF2B6691}"/>
              </a:ext>
            </a:extLst>
          </p:cNvPr>
          <p:cNvSpPr>
            <a:spLocks noGrp="1"/>
          </p:cNvSpPr>
          <p:nvPr>
            <p:ph type="dt" sz="half" idx="10"/>
          </p:nvPr>
        </p:nvSpPr>
        <p:spPr/>
        <p:txBody>
          <a:bodyPr/>
          <a:lstStyle/>
          <a:p>
            <a:fld id="{52C97067-255B-41CB-B2AE-64BCB3609428}" type="datetimeFigureOut">
              <a:rPr lang="en-US" smtClean="0"/>
              <a:t>12/16/2020</a:t>
            </a:fld>
            <a:endParaRPr lang="en-US"/>
          </a:p>
        </p:txBody>
      </p:sp>
      <p:sp>
        <p:nvSpPr>
          <p:cNvPr id="3" name="Footer Placeholder 2">
            <a:extLst>
              <a:ext uri="{FF2B5EF4-FFF2-40B4-BE49-F238E27FC236}">
                <a16:creationId xmlns:a16="http://schemas.microsoft.com/office/drawing/2014/main" id="{919F7236-CB1F-4CE2-84B9-A532503E79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761DA1-8B8E-4B84-986D-8377511A91D4}"/>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878880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1ED82-C1E3-4390-85CA-DD8A46CCAA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4EEB9B-B08B-469B-BBD9-57ADB10AFB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4463CC-C2E5-4CCE-B7E0-F0EE17FA7C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DF8D8C-E2C0-442B-8D08-DC926624EB1A}"/>
              </a:ext>
            </a:extLst>
          </p:cNvPr>
          <p:cNvSpPr>
            <a:spLocks noGrp="1"/>
          </p:cNvSpPr>
          <p:nvPr>
            <p:ph type="dt" sz="half" idx="10"/>
          </p:nvPr>
        </p:nvSpPr>
        <p:spPr/>
        <p:txBody>
          <a:bodyPr/>
          <a:lstStyle/>
          <a:p>
            <a:fld id="{52C97067-255B-41CB-B2AE-64BCB3609428}" type="datetimeFigureOut">
              <a:rPr lang="en-US" smtClean="0"/>
              <a:t>12/16/2020</a:t>
            </a:fld>
            <a:endParaRPr lang="en-US"/>
          </a:p>
        </p:txBody>
      </p:sp>
      <p:sp>
        <p:nvSpPr>
          <p:cNvPr id="6" name="Footer Placeholder 5">
            <a:extLst>
              <a:ext uri="{FF2B5EF4-FFF2-40B4-BE49-F238E27FC236}">
                <a16:creationId xmlns:a16="http://schemas.microsoft.com/office/drawing/2014/main" id="{24DCBA93-F01B-417F-A911-2B1A32E495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715EE4-6D49-4E6B-BEE2-E698049C2A27}"/>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60081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2EBA2-AD5D-4774-A8E6-C0807C8D1B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4332CA-AF89-458A-813B-0CAB2E709A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9CCDD0-266A-439B-B7A1-55D7D3402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D38870-EA97-4B39-8053-DF43AFD18C8B}"/>
              </a:ext>
            </a:extLst>
          </p:cNvPr>
          <p:cNvSpPr>
            <a:spLocks noGrp="1"/>
          </p:cNvSpPr>
          <p:nvPr>
            <p:ph type="dt" sz="half" idx="10"/>
          </p:nvPr>
        </p:nvSpPr>
        <p:spPr/>
        <p:txBody>
          <a:bodyPr/>
          <a:lstStyle/>
          <a:p>
            <a:fld id="{52C97067-255B-41CB-B2AE-64BCB3609428}" type="datetimeFigureOut">
              <a:rPr lang="en-US" smtClean="0"/>
              <a:t>12/16/2020</a:t>
            </a:fld>
            <a:endParaRPr lang="en-US"/>
          </a:p>
        </p:txBody>
      </p:sp>
      <p:sp>
        <p:nvSpPr>
          <p:cNvPr id="6" name="Footer Placeholder 5">
            <a:extLst>
              <a:ext uri="{FF2B5EF4-FFF2-40B4-BE49-F238E27FC236}">
                <a16:creationId xmlns:a16="http://schemas.microsoft.com/office/drawing/2014/main" id="{F7800573-3E59-47A0-BA74-816AE8D601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2AA5B1-2080-4C3A-8303-F9356745703B}"/>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88447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A44772-54E5-4D08-BEDC-BECC49CFE0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AFB288-AB5B-415E-8E57-48B3BE0FF3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C7DDA2-C57A-4BF8-ADE4-F22E11DE1D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97067-255B-41CB-B2AE-64BCB3609428}" type="datetimeFigureOut">
              <a:rPr lang="en-US" smtClean="0"/>
              <a:t>12/16/2020</a:t>
            </a:fld>
            <a:endParaRPr lang="en-US"/>
          </a:p>
        </p:txBody>
      </p:sp>
      <p:sp>
        <p:nvSpPr>
          <p:cNvPr id="5" name="Footer Placeholder 4">
            <a:extLst>
              <a:ext uri="{FF2B5EF4-FFF2-40B4-BE49-F238E27FC236}">
                <a16:creationId xmlns:a16="http://schemas.microsoft.com/office/drawing/2014/main" id="{F1BB2888-6476-4024-8F2A-D8947662D4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1F778C-CDF5-4085-B6F6-B348FC1970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69DC0-D471-4868-A16F-642CC4211318}" type="slidenum">
              <a:rPr lang="en-US" smtClean="0"/>
              <a:t>‹#›</a:t>
            </a:fld>
            <a:endParaRPr lang="en-US"/>
          </a:p>
        </p:txBody>
      </p:sp>
    </p:spTree>
    <p:extLst>
      <p:ext uri="{BB962C8B-B14F-4D97-AF65-F5344CB8AC3E}">
        <p14:creationId xmlns:p14="http://schemas.microsoft.com/office/powerpoint/2010/main" val="342008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940D-78CE-4152-BE0C-FD2CE730975B}"/>
              </a:ext>
            </a:extLst>
          </p:cNvPr>
          <p:cNvSpPr>
            <a:spLocks noGrp="1"/>
          </p:cNvSpPr>
          <p:nvPr>
            <p:ph type="ctrTitle"/>
          </p:nvPr>
        </p:nvSpPr>
        <p:spPr>
          <a:xfrm>
            <a:off x="0" y="291548"/>
            <a:ext cx="12192000" cy="4198385"/>
          </a:xfrm>
        </p:spPr>
        <p:txBody>
          <a:bodyPr>
            <a:noAutofit/>
          </a:bodyPr>
          <a:lstStyle/>
          <a:p>
            <a:r>
              <a:rPr lang="en-US" sz="10300" dirty="0">
                <a:solidFill>
                  <a:schemeClr val="bg1"/>
                </a:solidFill>
              </a:rPr>
              <a:t>Yet Untried by Caesar</a:t>
            </a:r>
          </a:p>
        </p:txBody>
      </p:sp>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4489933"/>
            <a:ext cx="12192000" cy="1655762"/>
          </a:xfrm>
        </p:spPr>
        <p:txBody>
          <a:bodyPr>
            <a:normAutofit/>
          </a:bodyPr>
          <a:lstStyle/>
          <a:p>
            <a:r>
              <a:rPr lang="en-US" sz="8800" dirty="0">
                <a:solidFill>
                  <a:schemeClr val="bg1"/>
                </a:solidFill>
              </a:rPr>
              <a:t>Acts 25</a:t>
            </a:r>
          </a:p>
        </p:txBody>
      </p:sp>
    </p:spTree>
    <p:extLst>
      <p:ext uri="{BB962C8B-B14F-4D97-AF65-F5344CB8AC3E}">
        <p14:creationId xmlns:p14="http://schemas.microsoft.com/office/powerpoint/2010/main" val="306102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3. Faces Royalty – 25:23-27</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27: truly absurd thing is not releasing Paul as a free man</a:t>
            </a:r>
          </a:p>
          <a:p>
            <a:r>
              <a:rPr lang="en-US" sz="5000" dirty="0">
                <a:solidFill>
                  <a:schemeClr val="bg1"/>
                </a:solidFill>
              </a:rPr>
              <a:t>Admission of Paul’s innocence came too late to save Paul</a:t>
            </a:r>
          </a:p>
        </p:txBody>
      </p:sp>
    </p:spTree>
    <p:extLst>
      <p:ext uri="{BB962C8B-B14F-4D97-AF65-F5344CB8AC3E}">
        <p14:creationId xmlns:p14="http://schemas.microsoft.com/office/powerpoint/2010/main" val="1203621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198783"/>
            <a:ext cx="12192000" cy="1325563"/>
          </a:xfrm>
        </p:spPr>
        <p:txBody>
          <a:bodyPr>
            <a:normAutofit/>
          </a:bodyPr>
          <a:lstStyle/>
          <a:p>
            <a:r>
              <a:rPr lang="en-US" sz="6600" dirty="0">
                <a:solidFill>
                  <a:schemeClr val="bg1"/>
                </a:solidFill>
              </a:rPr>
              <a:t>Lessons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752198"/>
            <a:ext cx="12191998" cy="6602759"/>
          </a:xfrm>
        </p:spPr>
        <p:txBody>
          <a:bodyPr>
            <a:noAutofit/>
          </a:bodyPr>
          <a:lstStyle/>
          <a:p>
            <a:pPr marL="914400" indent="-914400">
              <a:buFont typeface="+mj-lt"/>
              <a:buAutoNum type="arabicPeriod"/>
            </a:pPr>
            <a:r>
              <a:rPr lang="en-US" sz="4000" dirty="0">
                <a:solidFill>
                  <a:schemeClr val="bg1"/>
                </a:solidFill>
              </a:rPr>
              <a:t>God provides for His children.</a:t>
            </a:r>
          </a:p>
          <a:p>
            <a:pPr marL="914400" indent="-914400">
              <a:buFont typeface="+mj-lt"/>
              <a:buAutoNum type="arabicPeriod"/>
            </a:pPr>
            <a:r>
              <a:rPr lang="en-US" sz="4000" dirty="0">
                <a:solidFill>
                  <a:schemeClr val="bg1"/>
                </a:solidFill>
              </a:rPr>
              <a:t>We should look for ways that we can take our current situation and use it to the benefit of God, like Paul when he went before all these different audiences preaching Christ and Him crucified.</a:t>
            </a:r>
          </a:p>
          <a:p>
            <a:pPr marL="914400" indent="-914400">
              <a:buFont typeface="+mj-lt"/>
              <a:buAutoNum type="arabicPeriod"/>
            </a:pPr>
            <a:r>
              <a:rPr lang="en-US" sz="4000" dirty="0">
                <a:solidFill>
                  <a:schemeClr val="bg1"/>
                </a:solidFill>
              </a:rPr>
              <a:t>Those in authority are put there for a reason, Romans 13:1ff. We should thank God for them </a:t>
            </a:r>
            <a:r>
              <a:rPr lang="en-US" sz="4000">
                <a:solidFill>
                  <a:schemeClr val="bg1"/>
                </a:solidFill>
              </a:rPr>
              <a:t>and pray for them. </a:t>
            </a:r>
            <a:endParaRPr lang="en-US" sz="4000" dirty="0">
              <a:solidFill>
                <a:schemeClr val="bg1"/>
              </a:solidFill>
            </a:endParaRPr>
          </a:p>
        </p:txBody>
      </p:sp>
    </p:spTree>
    <p:extLst>
      <p:ext uri="{BB962C8B-B14F-4D97-AF65-F5344CB8AC3E}">
        <p14:creationId xmlns:p14="http://schemas.microsoft.com/office/powerpoint/2010/main" val="393235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6858000"/>
          </a:xfrm>
        </p:spPr>
        <p:txBody>
          <a:bodyPr>
            <a:normAutofit/>
          </a:bodyPr>
          <a:lstStyle/>
          <a:p>
            <a:pPr algn="ctr"/>
            <a:r>
              <a:rPr lang="en-US" sz="6600" dirty="0">
                <a:solidFill>
                  <a:schemeClr val="bg1"/>
                </a:solidFill>
              </a:rPr>
              <a:t>For a copy of these notes:</a:t>
            </a:r>
            <a:br>
              <a:rPr lang="en-US" sz="6600" dirty="0">
                <a:solidFill>
                  <a:schemeClr val="bg1"/>
                </a:solidFill>
              </a:rPr>
            </a:br>
            <a:br>
              <a:rPr lang="en-US" sz="6600" dirty="0">
                <a:solidFill>
                  <a:schemeClr val="bg1"/>
                </a:solidFill>
              </a:rPr>
            </a:br>
            <a:r>
              <a:rPr lang="en-US" sz="6000" dirty="0">
                <a:solidFill>
                  <a:schemeClr val="bg1"/>
                </a:solidFill>
              </a:rPr>
              <a:t>thejustinreedshow.com/bibleresources</a:t>
            </a:r>
            <a:br>
              <a:rPr lang="en-US" sz="6000" dirty="0">
                <a:solidFill>
                  <a:schemeClr val="bg1"/>
                </a:solidFill>
              </a:rPr>
            </a:br>
            <a:r>
              <a:rPr lang="en-US" sz="6000" b="1" dirty="0">
                <a:solidFill>
                  <a:schemeClr val="bg1"/>
                </a:solidFill>
              </a:rPr>
              <a:t>or</a:t>
            </a:r>
            <a:r>
              <a:rPr lang="en-US" sz="6000" dirty="0">
                <a:solidFill>
                  <a:schemeClr val="bg1"/>
                </a:solidFill>
              </a:rPr>
              <a:t> </a:t>
            </a:r>
            <a:br>
              <a:rPr lang="en-US" sz="6000" dirty="0">
                <a:solidFill>
                  <a:schemeClr val="bg1"/>
                </a:solidFill>
              </a:rPr>
            </a:br>
            <a:r>
              <a:rPr lang="en-US" sz="6000" dirty="0">
                <a:solidFill>
                  <a:schemeClr val="bg1"/>
                </a:solidFill>
              </a:rPr>
              <a:t>Google: Justin Reed Bible</a:t>
            </a:r>
            <a:br>
              <a:rPr lang="en-US" sz="6600" dirty="0">
                <a:solidFill>
                  <a:schemeClr val="bg1"/>
                </a:solidFill>
              </a:rPr>
            </a:br>
            <a:br>
              <a:rPr lang="en-US" sz="6600" dirty="0">
                <a:solidFill>
                  <a:schemeClr val="bg1"/>
                </a:solidFill>
              </a:rPr>
            </a:br>
            <a:r>
              <a:rPr lang="en-US" sz="6600" dirty="0">
                <a:solidFill>
                  <a:schemeClr val="bg1"/>
                </a:solidFill>
              </a:rPr>
              <a:t>VBS Notes &gt; Notes &amp; PowerPoint</a:t>
            </a:r>
          </a:p>
        </p:txBody>
      </p:sp>
    </p:spTree>
    <p:extLst>
      <p:ext uri="{BB962C8B-B14F-4D97-AF65-F5344CB8AC3E}">
        <p14:creationId xmlns:p14="http://schemas.microsoft.com/office/powerpoint/2010/main" val="3740799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6858000"/>
          </a:xfrm>
        </p:spPr>
        <p:txBody>
          <a:bodyPr>
            <a:normAutofit/>
          </a:bodyPr>
          <a:lstStyle/>
          <a:p>
            <a:pPr algn="ctr"/>
            <a:r>
              <a:rPr lang="en-US" sz="6600" dirty="0">
                <a:solidFill>
                  <a:schemeClr val="bg1"/>
                </a:solidFill>
              </a:rPr>
              <a:t>Next Scheduled Study:</a:t>
            </a:r>
            <a:br>
              <a:rPr lang="en-US" sz="6600" dirty="0">
                <a:solidFill>
                  <a:schemeClr val="bg1"/>
                </a:solidFill>
              </a:rPr>
            </a:br>
            <a:br>
              <a:rPr lang="en-US" sz="6600" dirty="0">
                <a:solidFill>
                  <a:schemeClr val="bg1"/>
                </a:solidFill>
              </a:rPr>
            </a:br>
            <a:r>
              <a:rPr lang="en-US" sz="6600" b="1" dirty="0">
                <a:solidFill>
                  <a:schemeClr val="bg1"/>
                </a:solidFill>
              </a:rPr>
              <a:t>Sunday 11am </a:t>
            </a:r>
            <a:br>
              <a:rPr lang="en-US" sz="6600" dirty="0">
                <a:solidFill>
                  <a:schemeClr val="bg1"/>
                </a:solidFill>
              </a:rPr>
            </a:br>
            <a:r>
              <a:rPr lang="en-US" sz="6600" dirty="0">
                <a:solidFill>
                  <a:schemeClr val="bg1"/>
                </a:solidFill>
              </a:rPr>
              <a:t>Online and in the building</a:t>
            </a:r>
            <a:br>
              <a:rPr lang="en-US" sz="6600" dirty="0">
                <a:solidFill>
                  <a:schemeClr val="bg1"/>
                </a:solidFill>
              </a:rPr>
            </a:br>
            <a:r>
              <a:rPr lang="en-US" sz="6600" dirty="0">
                <a:solidFill>
                  <a:schemeClr val="bg1"/>
                </a:solidFill>
              </a:rPr>
              <a:t>Wood Church of Christ, Woodbury</a:t>
            </a:r>
          </a:p>
        </p:txBody>
      </p:sp>
    </p:spTree>
    <p:extLst>
      <p:ext uri="{BB962C8B-B14F-4D97-AF65-F5344CB8AC3E}">
        <p14:creationId xmlns:p14="http://schemas.microsoft.com/office/powerpoint/2010/main" val="1542981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5D7EE40-CFB1-411B-B9A5-3D4A940C3B0F}"/>
              </a:ext>
            </a:extLst>
          </p:cNvPr>
          <p:cNvSpPr>
            <a:spLocks noGrp="1"/>
          </p:cNvSpPr>
          <p:nvPr>
            <p:ph idx="1"/>
          </p:nvPr>
        </p:nvSpPr>
        <p:spPr>
          <a:xfrm>
            <a:off x="838200" y="1253331"/>
            <a:ext cx="10515600" cy="4351338"/>
          </a:xfrm>
        </p:spPr>
        <p:txBody>
          <a:bodyPr/>
          <a:lstStyle/>
          <a:p>
            <a:pPr marL="0" indent="0" algn="ctr">
              <a:buNone/>
            </a:pPr>
            <a:r>
              <a:rPr lang="en-US" dirty="0">
                <a:solidFill>
                  <a:srgbClr val="FFFF00"/>
                </a:solidFill>
              </a:rPr>
              <a:t>Sermon © 2020 Justin D. Reed</a:t>
            </a:r>
            <a:br>
              <a:rPr lang="en-US" dirty="0">
                <a:solidFill>
                  <a:srgbClr val="FFFF00"/>
                </a:solidFill>
              </a:rPr>
            </a:br>
            <a:r>
              <a:rPr lang="en-US" dirty="0">
                <a:solidFill>
                  <a:srgbClr val="FFFF00"/>
                </a:solidFill>
              </a:rPr>
              <a:t>Presentation © 2020 Justin D. Reed</a:t>
            </a:r>
          </a:p>
          <a:p>
            <a:pPr marL="0" indent="0" algn="ctr">
              <a:buNone/>
            </a:pPr>
            <a:endParaRPr lang="en-US" dirty="0">
              <a:solidFill>
                <a:srgbClr val="FFFF00"/>
              </a:solidFill>
            </a:endParaRPr>
          </a:p>
          <a:p>
            <a:pPr marL="0" indent="0" algn="ctr">
              <a:buNone/>
            </a:pPr>
            <a:r>
              <a:rPr lang="en-US" dirty="0">
                <a:solidFill>
                  <a:srgbClr val="FFFF00"/>
                </a:solidFill>
              </a:rPr>
              <a:t>Provided free through Justin Reed’s Bible Resources</a:t>
            </a:r>
            <a:br>
              <a:rPr lang="en-US" dirty="0">
                <a:solidFill>
                  <a:srgbClr val="FFFF00"/>
                </a:solidFill>
              </a:rPr>
            </a:br>
            <a:r>
              <a:rPr lang="en-US" dirty="0">
                <a:solidFill>
                  <a:srgbClr val="FFFF00"/>
                </a:solidFill>
              </a:rPr>
              <a:t>Post Office Box 292, Woodbury TN 37190</a:t>
            </a:r>
            <a:br>
              <a:rPr lang="en-US" dirty="0">
                <a:solidFill>
                  <a:srgbClr val="FFFF00"/>
                </a:solidFill>
              </a:rPr>
            </a:br>
            <a:r>
              <a:rPr lang="en-US" dirty="0">
                <a:solidFill>
                  <a:srgbClr val="FFFF00"/>
                </a:solidFill>
              </a:rPr>
              <a:t>thejustinreedshow.com/</a:t>
            </a:r>
            <a:r>
              <a:rPr lang="en-US" dirty="0" err="1">
                <a:solidFill>
                  <a:srgbClr val="FFFF00"/>
                </a:solidFill>
              </a:rPr>
              <a:t>bibleresources</a:t>
            </a:r>
            <a:endParaRPr lang="en-US" dirty="0">
              <a:solidFill>
                <a:srgbClr val="FFFF00"/>
              </a:solidFill>
            </a:endParaRPr>
          </a:p>
          <a:p>
            <a:pPr marL="0" indent="0" algn="ctr">
              <a:buNone/>
            </a:pPr>
            <a:endParaRPr lang="en-US" dirty="0">
              <a:solidFill>
                <a:srgbClr val="FFFF00"/>
              </a:solidFill>
            </a:endParaRPr>
          </a:p>
          <a:p>
            <a:pPr marL="0" indent="0" algn="ctr">
              <a:buNone/>
            </a:pPr>
            <a:r>
              <a:rPr lang="en-US" dirty="0">
                <a:solidFill>
                  <a:srgbClr val="FFFF00"/>
                </a:solidFill>
              </a:rPr>
              <a:t>“To God be the Glory!”</a:t>
            </a:r>
          </a:p>
        </p:txBody>
      </p:sp>
    </p:spTree>
    <p:extLst>
      <p:ext uri="{BB962C8B-B14F-4D97-AF65-F5344CB8AC3E}">
        <p14:creationId xmlns:p14="http://schemas.microsoft.com/office/powerpoint/2010/main" val="3372097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Yet Untried by Caesar</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24 ends with the ‘X-</a:t>
            </a:r>
            <a:r>
              <a:rPr lang="en-US" sz="5000" dirty="0" err="1">
                <a:solidFill>
                  <a:schemeClr val="bg1"/>
                </a:solidFill>
              </a:rPr>
              <a:t>cuses</a:t>
            </a:r>
            <a:r>
              <a:rPr lang="en-US" sz="5000" dirty="0">
                <a:solidFill>
                  <a:schemeClr val="bg1"/>
                </a:solidFill>
              </a:rPr>
              <a:t> of Felix’ as he delays obedience to the Gospel. Paul is imprisoned and Festus takes Felix’s place.</a:t>
            </a:r>
          </a:p>
          <a:p>
            <a:r>
              <a:rPr lang="en-US" sz="5000" dirty="0">
                <a:solidFill>
                  <a:schemeClr val="bg1"/>
                </a:solidFill>
              </a:rPr>
              <a:t>25 parallels previous chapters and can feel like watching a rerun on TV.</a:t>
            </a:r>
          </a:p>
        </p:txBody>
      </p:sp>
    </p:spTree>
    <p:extLst>
      <p:ext uri="{BB962C8B-B14F-4D97-AF65-F5344CB8AC3E}">
        <p14:creationId xmlns:p14="http://schemas.microsoft.com/office/powerpoint/2010/main" val="1141339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Appeals to Caesar – 25:1-12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 Festus: not much known. Josephus: wise, fair, agreeable.</a:t>
            </a:r>
          </a:p>
          <a:p>
            <a:r>
              <a:rPr lang="en-US" sz="5000" dirty="0">
                <a:solidFill>
                  <a:schemeClr val="bg1"/>
                </a:solidFill>
              </a:rPr>
              <a:t>2: met by Sanhedrin; Ishmael now President</a:t>
            </a:r>
          </a:p>
          <a:p>
            <a:r>
              <a:rPr lang="en-US" sz="5000" dirty="0">
                <a:solidFill>
                  <a:schemeClr val="bg1"/>
                </a:solidFill>
              </a:rPr>
              <a:t>3: favor = concession/ </a:t>
            </a:r>
            <a:r>
              <a:rPr lang="en-US" sz="5000" i="1" dirty="0">
                <a:solidFill>
                  <a:schemeClr val="bg1"/>
                </a:solidFill>
              </a:rPr>
              <a:t>quid pro quo/</a:t>
            </a:r>
            <a:r>
              <a:rPr lang="en-US" sz="5000" dirty="0">
                <a:solidFill>
                  <a:schemeClr val="bg1"/>
                </a:solidFill>
              </a:rPr>
              <a:t> something for something; same plan.</a:t>
            </a:r>
          </a:p>
          <a:p>
            <a:r>
              <a:rPr lang="en-US" sz="5000" dirty="0">
                <a:solidFill>
                  <a:schemeClr val="bg1"/>
                </a:solidFill>
              </a:rPr>
              <a:t>4,5: Festus probably didn’t know of the Jew’s plot but he can see a power play</a:t>
            </a:r>
          </a:p>
          <a:p>
            <a:r>
              <a:rPr lang="en-US" sz="5000" dirty="0">
                <a:solidFill>
                  <a:schemeClr val="bg1"/>
                </a:solidFill>
              </a:rPr>
              <a:t>6: cleared his calendar – “the next day”</a:t>
            </a:r>
          </a:p>
        </p:txBody>
      </p:sp>
    </p:spTree>
    <p:extLst>
      <p:ext uri="{BB962C8B-B14F-4D97-AF65-F5344CB8AC3E}">
        <p14:creationId xmlns:p14="http://schemas.microsoft.com/office/powerpoint/2010/main" val="425138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Appeals to Caesar – 25:1-12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7: No orator this time; proper procedure was to remain seated</a:t>
            </a:r>
          </a:p>
          <a:p>
            <a:r>
              <a:rPr lang="en-US" sz="5000" dirty="0">
                <a:solidFill>
                  <a:schemeClr val="bg1"/>
                </a:solidFill>
              </a:rPr>
              <a:t>8: accused Paul of sin [breaking Law of the Jews], sacrilege [defiling the temple], &amp; sedition [stirring up trouble for Rome]. </a:t>
            </a:r>
            <a:r>
              <a:rPr lang="en-US" sz="4800" i="1" dirty="0">
                <a:solidFill>
                  <a:schemeClr val="bg1"/>
                </a:solidFill>
              </a:rPr>
              <a:t>Caesar</a:t>
            </a:r>
          </a:p>
          <a:p>
            <a:r>
              <a:rPr lang="en-US" sz="5000" dirty="0">
                <a:solidFill>
                  <a:schemeClr val="bg1"/>
                </a:solidFill>
              </a:rPr>
              <a:t>9: 1] religious, not political issue; 2] Paul not a criminal; not given a choice to go to Jer.</a:t>
            </a:r>
          </a:p>
          <a:p>
            <a:r>
              <a:rPr lang="en-US" sz="5000" dirty="0">
                <a:solidFill>
                  <a:schemeClr val="bg1"/>
                </a:solidFill>
              </a:rPr>
              <a:t>10,11: reminder of </a:t>
            </a:r>
            <a:r>
              <a:rPr lang="en-US" sz="4400" dirty="0">
                <a:solidFill>
                  <a:schemeClr val="bg1"/>
                </a:solidFill>
              </a:rPr>
              <a:t>1 Cor. 10:13</a:t>
            </a:r>
            <a:r>
              <a:rPr lang="en-US" sz="5000" dirty="0">
                <a:solidFill>
                  <a:schemeClr val="bg1"/>
                </a:solidFill>
              </a:rPr>
              <a:t>; right to appeal</a:t>
            </a:r>
          </a:p>
        </p:txBody>
      </p:sp>
    </p:spTree>
    <p:extLst>
      <p:ext uri="{BB962C8B-B14F-4D97-AF65-F5344CB8AC3E}">
        <p14:creationId xmlns:p14="http://schemas.microsoft.com/office/powerpoint/2010/main" val="520548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Appeals to Caesar – 25:1-12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12: not Sanhedrin but his own advisors</a:t>
            </a:r>
          </a:p>
          <a:p>
            <a:r>
              <a:rPr lang="en-US" sz="5000" dirty="0">
                <a:solidFill>
                  <a:schemeClr val="bg1"/>
                </a:solidFill>
              </a:rPr>
              <a:t>28:19 – Paul says he was forced to appeal</a:t>
            </a:r>
          </a:p>
          <a:p>
            <a:r>
              <a:rPr lang="en-US" sz="5000" dirty="0">
                <a:solidFill>
                  <a:schemeClr val="bg1"/>
                </a:solidFill>
              </a:rPr>
              <a:t>By appealing, Paul gets to preach to Agrippa [26:1], remains under Roman protection [v21], extend Gospel’s influence to Caesar's palace [Phil. 4:22], preach to Nero’s tribunal possibly Nero himself. </a:t>
            </a:r>
          </a:p>
        </p:txBody>
      </p:sp>
    </p:spTree>
    <p:extLst>
      <p:ext uri="{BB962C8B-B14F-4D97-AF65-F5344CB8AC3E}">
        <p14:creationId xmlns:p14="http://schemas.microsoft.com/office/powerpoint/2010/main" val="2699709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Perplexed Festus – 25:13-22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13: Agrippa: Herod Agrippa II in history. Father Herod of Ac. 12, killed Jas., attempted to kill Peter. G-grandfather tried to kill baby Jesus. Dad died at age 17, slowly given </a:t>
            </a:r>
            <a:r>
              <a:rPr lang="en-US" sz="5000" dirty="0" err="1">
                <a:solidFill>
                  <a:schemeClr val="bg1"/>
                </a:solidFill>
              </a:rPr>
              <a:t>kingd</a:t>
            </a:r>
            <a:r>
              <a:rPr lang="en-US" sz="5000" dirty="0">
                <a:solidFill>
                  <a:schemeClr val="bg1"/>
                </a:solidFill>
              </a:rPr>
              <a:t>.</a:t>
            </a:r>
          </a:p>
          <a:p>
            <a:r>
              <a:rPr lang="en-US" sz="5000" dirty="0">
                <a:solidFill>
                  <a:schemeClr val="bg1"/>
                </a:solidFill>
              </a:rPr>
              <a:t>Julia Bernice: his sister, lived in open incest with brother. Had husband, died, another, died, with Agrippa, married again, died, back to Agrippa. She is 32, he is 31. Scandalous.</a:t>
            </a:r>
          </a:p>
        </p:txBody>
      </p:sp>
    </p:spTree>
    <p:extLst>
      <p:ext uri="{BB962C8B-B14F-4D97-AF65-F5344CB8AC3E}">
        <p14:creationId xmlns:p14="http://schemas.microsoft.com/office/powerpoint/2010/main" val="3592865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Perplexed Festus – 25:13-22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14: met because of the title of Herod</a:t>
            </a:r>
          </a:p>
          <a:p>
            <a:r>
              <a:rPr lang="en-US" sz="5000" dirty="0">
                <a:solidFill>
                  <a:schemeClr val="bg1"/>
                </a:solidFill>
              </a:rPr>
              <a:t>15,16: Roman viewpoint of case</a:t>
            </a:r>
          </a:p>
          <a:p>
            <a:r>
              <a:rPr lang="en-US" sz="5000" dirty="0">
                <a:solidFill>
                  <a:schemeClr val="bg1"/>
                </a:solidFill>
              </a:rPr>
              <a:t>17,18: Festus probably expected charges of murder, theft, etc.</a:t>
            </a:r>
          </a:p>
          <a:p>
            <a:r>
              <a:rPr lang="en-US" sz="5000" dirty="0">
                <a:solidFill>
                  <a:schemeClr val="bg1"/>
                </a:solidFill>
              </a:rPr>
              <a:t>19: religion, superstition [KJV], trans. Demon worship. Heart of matter: was this Jesus alive or dead?</a:t>
            </a:r>
          </a:p>
          <a:p>
            <a:r>
              <a:rPr lang="en-US" sz="5000" dirty="0">
                <a:solidFill>
                  <a:schemeClr val="bg1"/>
                </a:solidFill>
              </a:rPr>
              <a:t>20: conveniently left out pleasing the Jews </a:t>
            </a:r>
            <a:r>
              <a:rPr lang="en-US" sz="3600" dirty="0">
                <a:solidFill>
                  <a:schemeClr val="bg1"/>
                </a:solidFill>
              </a:rPr>
              <a:t>[v9]</a:t>
            </a:r>
            <a:endParaRPr lang="en-US" sz="5000" dirty="0">
              <a:solidFill>
                <a:schemeClr val="bg1"/>
              </a:solidFill>
            </a:endParaRPr>
          </a:p>
        </p:txBody>
      </p:sp>
    </p:spTree>
    <p:extLst>
      <p:ext uri="{BB962C8B-B14F-4D97-AF65-F5344CB8AC3E}">
        <p14:creationId xmlns:p14="http://schemas.microsoft.com/office/powerpoint/2010/main" val="2778218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Perplexed Festus – 25:13-22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21: God’s providence a practical result</a:t>
            </a:r>
          </a:p>
          <a:p>
            <a:r>
              <a:rPr lang="en-US" sz="5000" dirty="0">
                <a:solidFill>
                  <a:schemeClr val="bg1"/>
                </a:solidFill>
              </a:rPr>
              <a:t>22: Agrippa would’ve heard who Paul was</a:t>
            </a:r>
          </a:p>
        </p:txBody>
      </p:sp>
    </p:spTree>
    <p:extLst>
      <p:ext uri="{BB962C8B-B14F-4D97-AF65-F5344CB8AC3E}">
        <p14:creationId xmlns:p14="http://schemas.microsoft.com/office/powerpoint/2010/main" val="280453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3. Faces Royalty – 25:23-27</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23: Pomp [show, display] where we get fantasy, fantastic. Great contrast dignitaries vs. Paul entering.</a:t>
            </a:r>
          </a:p>
          <a:p>
            <a:r>
              <a:rPr lang="en-US" sz="5000" dirty="0">
                <a:solidFill>
                  <a:schemeClr val="bg1"/>
                </a:solidFill>
              </a:rPr>
              <a:t>24: Festus fell into trap of generalizing “all”</a:t>
            </a:r>
          </a:p>
          <a:p>
            <a:r>
              <a:rPr lang="en-US" sz="5000" dirty="0">
                <a:solidFill>
                  <a:schemeClr val="bg1"/>
                </a:solidFill>
              </a:rPr>
              <a:t>25: Paul’s appeal took the decision out of his hands but he still wanted to appear decisive</a:t>
            </a:r>
          </a:p>
          <a:p>
            <a:r>
              <a:rPr lang="en-US" sz="5000" dirty="0">
                <a:solidFill>
                  <a:schemeClr val="bg1"/>
                </a:solidFill>
              </a:rPr>
              <a:t>26: official report was expected to be sent; Festus had no clue. </a:t>
            </a:r>
          </a:p>
        </p:txBody>
      </p:sp>
    </p:spTree>
    <p:extLst>
      <p:ext uri="{BB962C8B-B14F-4D97-AF65-F5344CB8AC3E}">
        <p14:creationId xmlns:p14="http://schemas.microsoft.com/office/powerpoint/2010/main" val="4037813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16982</TotalTime>
  <Words>723</Words>
  <Application>Microsoft Office PowerPoint</Application>
  <PresentationFormat>Widescreen</PresentationFormat>
  <Paragraphs>51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Yet Untried by Caesar</vt:lpstr>
      <vt:lpstr>Yet Untried by Caesar</vt:lpstr>
      <vt:lpstr>1. Appeals to Caesar – 25:1-12</vt:lpstr>
      <vt:lpstr>1. Appeals to Caesar – 25:1-12</vt:lpstr>
      <vt:lpstr>1. Appeals to Caesar – 25:1-12</vt:lpstr>
      <vt:lpstr>2. Perplexed Festus – 25:13-22</vt:lpstr>
      <vt:lpstr>2. Perplexed Festus – 25:13-22</vt:lpstr>
      <vt:lpstr>2. Perplexed Festus – 25:13-22</vt:lpstr>
      <vt:lpstr>3. Faces Royalty – 25:23-27</vt:lpstr>
      <vt:lpstr>3. Faces Royalty – 25:23-27</vt:lpstr>
      <vt:lpstr>Lessons</vt:lpstr>
      <vt:lpstr>For a copy of these notes:  thejustinreedshow.com/bibleresources or  Google: Justin Reed Bible  VBS Notes &gt; Notes &amp; PowerPoint</vt:lpstr>
      <vt:lpstr>Next Scheduled Study:  Sunday 11am  Online and in the building Wood Church of Christ, Woodbury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 at Five” Series: Overcoming the World</dc:title>
  <dc:creator>Justin D. Reed</dc:creator>
  <cp:lastModifiedBy>Justin D. Reed</cp:lastModifiedBy>
  <cp:revision>200</cp:revision>
  <dcterms:created xsi:type="dcterms:W3CDTF">2020-03-28T20:11:58Z</dcterms:created>
  <dcterms:modified xsi:type="dcterms:W3CDTF">2020-12-16T22:38:08Z</dcterms:modified>
</cp:coreProperties>
</file>