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296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02CDD8-27C1-4DC6-9076-8253EE338613}" v="3137" dt="2021-09-07T21:55:05.6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-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D. Reed" userId="c6a793dc6dee29d5" providerId="LiveId" clId="{1A02CDD8-27C1-4DC6-9076-8253EE338613}"/>
    <pc:docChg chg="custSel addSld delSld modSld">
      <pc:chgData name="Justin D. Reed" userId="c6a793dc6dee29d5" providerId="LiveId" clId="{1A02CDD8-27C1-4DC6-9076-8253EE338613}" dt="2021-09-07T21:55:05.647" v="3300" actId="313"/>
      <pc:docMkLst>
        <pc:docMk/>
      </pc:docMkLst>
      <pc:sldChg chg="modSp mod">
        <pc:chgData name="Justin D. Reed" userId="c6a793dc6dee29d5" providerId="LiveId" clId="{1A02CDD8-27C1-4DC6-9076-8253EE338613}" dt="2021-09-07T20:03:54.950" v="30" actId="20577"/>
        <pc:sldMkLst>
          <pc:docMk/>
          <pc:sldMk cId="3061026221" sldId="256"/>
        </pc:sldMkLst>
        <pc:spChg chg="mod">
          <ac:chgData name="Justin D. Reed" userId="c6a793dc6dee29d5" providerId="LiveId" clId="{1A02CDD8-27C1-4DC6-9076-8253EE338613}" dt="2021-09-07T20:03:54.950" v="30" actId="20577"/>
          <ac:spMkLst>
            <pc:docMk/>
            <pc:sldMk cId="3061026221" sldId="256"/>
            <ac:spMk id="3" creationId="{40074364-8D3B-4983-A9A8-24FBCDDD33EB}"/>
          </ac:spMkLst>
        </pc:spChg>
      </pc:sldChg>
      <pc:sldChg chg="modSp mod">
        <pc:chgData name="Justin D. Reed" userId="c6a793dc6dee29d5" providerId="LiveId" clId="{1A02CDD8-27C1-4DC6-9076-8253EE338613}" dt="2021-09-07T20:04:51.528" v="41" actId="20577"/>
        <pc:sldMkLst>
          <pc:docMk/>
          <pc:sldMk cId="3372097694" sldId="283"/>
        </pc:sldMkLst>
        <pc:spChg chg="mod">
          <ac:chgData name="Justin D. Reed" userId="c6a793dc6dee29d5" providerId="LiveId" clId="{1A02CDD8-27C1-4DC6-9076-8253EE338613}" dt="2021-09-07T20:04:51.528" v="41" actId="20577"/>
          <ac:spMkLst>
            <pc:docMk/>
            <pc:sldMk cId="3372097694" sldId="283"/>
            <ac:spMk id="4" creationId="{E5D7EE40-CFB1-411B-B9A5-3D4A940C3B0F}"/>
          </ac:spMkLst>
        </pc:spChg>
      </pc:sldChg>
      <pc:sldChg chg="modSp modAnim">
        <pc:chgData name="Justin D. Reed" userId="c6a793dc6dee29d5" providerId="LiveId" clId="{1A02CDD8-27C1-4DC6-9076-8253EE338613}" dt="2021-09-07T21:55:05.647" v="3300" actId="313"/>
        <pc:sldMkLst>
          <pc:docMk/>
          <pc:sldMk cId="3932350622" sldId="296"/>
        </pc:sldMkLst>
        <pc:spChg chg="mod">
          <ac:chgData name="Justin D. Reed" userId="c6a793dc6dee29d5" providerId="LiveId" clId="{1A02CDD8-27C1-4DC6-9076-8253EE338613}" dt="2021-09-07T21:55:05.647" v="3300" actId="313"/>
          <ac:spMkLst>
            <pc:docMk/>
            <pc:sldMk cId="3932350622" sldId="296"/>
            <ac:spMk id="3" creationId="{A9E165BB-F099-4517-BC5D-F6888EC3E787}"/>
          </ac:spMkLst>
        </pc:spChg>
      </pc:sldChg>
      <pc:sldChg chg="modSp mod modAnim">
        <pc:chgData name="Justin D. Reed" userId="c6a793dc6dee29d5" providerId="LiveId" clId="{1A02CDD8-27C1-4DC6-9076-8253EE338613}" dt="2021-09-07T21:27:55.883" v="419" actId="20577"/>
        <pc:sldMkLst>
          <pc:docMk/>
          <pc:sldMk cId="4251386436" sldId="297"/>
        </pc:sldMkLst>
        <pc:spChg chg="mod">
          <ac:chgData name="Justin D. Reed" userId="c6a793dc6dee29d5" providerId="LiveId" clId="{1A02CDD8-27C1-4DC6-9076-8253EE338613}" dt="2021-09-07T21:23:43.760" v="84" actId="27636"/>
          <ac:spMkLst>
            <pc:docMk/>
            <pc:sldMk cId="4251386436" sldId="297"/>
            <ac:spMk id="2" creationId="{3F137064-C405-4669-B17F-DE9821AB6EF6}"/>
          </ac:spMkLst>
        </pc:spChg>
        <pc:spChg chg="mod">
          <ac:chgData name="Justin D. Reed" userId="c6a793dc6dee29d5" providerId="LiveId" clId="{1A02CDD8-27C1-4DC6-9076-8253EE338613}" dt="2021-09-07T21:27:55.883" v="419" actId="20577"/>
          <ac:spMkLst>
            <pc:docMk/>
            <pc:sldMk cId="4251386436" sldId="297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1A02CDD8-27C1-4DC6-9076-8253EE338613}" dt="2021-09-07T21:30:55.937" v="790" actId="20577"/>
        <pc:sldMkLst>
          <pc:docMk/>
          <pc:sldMk cId="939425462" sldId="298"/>
        </pc:sldMkLst>
        <pc:spChg chg="mod">
          <ac:chgData name="Justin D. Reed" userId="c6a793dc6dee29d5" providerId="LiveId" clId="{1A02CDD8-27C1-4DC6-9076-8253EE338613}" dt="2021-09-07T21:30:55.937" v="790" actId="20577"/>
          <ac:spMkLst>
            <pc:docMk/>
            <pc:sldMk cId="939425462" sldId="298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1A02CDD8-27C1-4DC6-9076-8253EE338613}" dt="2021-09-07T21:36:18.572" v="1290" actId="21"/>
        <pc:sldMkLst>
          <pc:docMk/>
          <pc:sldMk cId="2697542899" sldId="299"/>
        </pc:sldMkLst>
        <pc:spChg chg="mod">
          <ac:chgData name="Justin D. Reed" userId="c6a793dc6dee29d5" providerId="LiveId" clId="{1A02CDD8-27C1-4DC6-9076-8253EE338613}" dt="2021-09-07T21:31:16.714" v="835" actId="27636"/>
          <ac:spMkLst>
            <pc:docMk/>
            <pc:sldMk cId="2697542899" sldId="299"/>
            <ac:spMk id="2" creationId="{3F137064-C405-4669-B17F-DE9821AB6EF6}"/>
          </ac:spMkLst>
        </pc:spChg>
        <pc:spChg chg="mod">
          <ac:chgData name="Justin D. Reed" userId="c6a793dc6dee29d5" providerId="LiveId" clId="{1A02CDD8-27C1-4DC6-9076-8253EE338613}" dt="2021-09-07T21:36:18.572" v="1290" actId="21"/>
          <ac:spMkLst>
            <pc:docMk/>
            <pc:sldMk cId="2697542899" sldId="299"/>
            <ac:spMk id="3" creationId="{A9E165BB-F099-4517-BC5D-F6888EC3E787}"/>
          </ac:spMkLst>
        </pc:spChg>
      </pc:sldChg>
      <pc:sldChg chg="del">
        <pc:chgData name="Justin D. Reed" userId="c6a793dc6dee29d5" providerId="LiveId" clId="{1A02CDD8-27C1-4DC6-9076-8253EE338613}" dt="2021-09-07T20:04:30.795" v="31" actId="47"/>
        <pc:sldMkLst>
          <pc:docMk/>
          <pc:sldMk cId="3609083907" sldId="299"/>
        </pc:sldMkLst>
      </pc:sldChg>
      <pc:sldChg chg="modSp add modAnim">
        <pc:chgData name="Justin D. Reed" userId="c6a793dc6dee29d5" providerId="LiveId" clId="{1A02CDD8-27C1-4DC6-9076-8253EE338613}" dt="2021-09-07T21:38:07.527" v="1554" actId="113"/>
        <pc:sldMkLst>
          <pc:docMk/>
          <pc:sldMk cId="2764269437" sldId="300"/>
        </pc:sldMkLst>
        <pc:spChg chg="mod">
          <ac:chgData name="Justin D. Reed" userId="c6a793dc6dee29d5" providerId="LiveId" clId="{1A02CDD8-27C1-4DC6-9076-8253EE338613}" dt="2021-09-07T21:38:07.527" v="1554" actId="113"/>
          <ac:spMkLst>
            <pc:docMk/>
            <pc:sldMk cId="2764269437" sldId="300"/>
            <ac:spMk id="3" creationId="{A9E165BB-F099-4517-BC5D-F6888EC3E787}"/>
          </ac:spMkLst>
        </pc:spChg>
      </pc:sldChg>
      <pc:sldChg chg="del">
        <pc:chgData name="Justin D. Reed" userId="c6a793dc6dee29d5" providerId="LiveId" clId="{1A02CDD8-27C1-4DC6-9076-8253EE338613}" dt="2021-09-07T20:04:33.066" v="32" actId="47"/>
        <pc:sldMkLst>
          <pc:docMk/>
          <pc:sldMk cId="4219029652" sldId="300"/>
        </pc:sldMkLst>
      </pc:sldChg>
      <pc:sldChg chg="modSp add mod modAnim">
        <pc:chgData name="Justin D. Reed" userId="c6a793dc6dee29d5" providerId="LiveId" clId="{1A02CDD8-27C1-4DC6-9076-8253EE338613}" dt="2021-09-07T21:43:39.392" v="1941" actId="20577"/>
        <pc:sldMkLst>
          <pc:docMk/>
          <pc:sldMk cId="2442597891" sldId="301"/>
        </pc:sldMkLst>
        <pc:spChg chg="mod">
          <ac:chgData name="Justin D. Reed" userId="c6a793dc6dee29d5" providerId="LiveId" clId="{1A02CDD8-27C1-4DC6-9076-8253EE338613}" dt="2021-09-07T21:38:34.946" v="1590" actId="27636"/>
          <ac:spMkLst>
            <pc:docMk/>
            <pc:sldMk cId="2442597891" sldId="301"/>
            <ac:spMk id="2" creationId="{3F137064-C405-4669-B17F-DE9821AB6EF6}"/>
          </ac:spMkLst>
        </pc:spChg>
        <pc:spChg chg="mod">
          <ac:chgData name="Justin D. Reed" userId="c6a793dc6dee29d5" providerId="LiveId" clId="{1A02CDD8-27C1-4DC6-9076-8253EE338613}" dt="2021-09-07T21:43:39.392" v="1941" actId="20577"/>
          <ac:spMkLst>
            <pc:docMk/>
            <pc:sldMk cId="2442597891" sldId="301"/>
            <ac:spMk id="3" creationId="{A9E165BB-F099-4517-BC5D-F6888EC3E787}"/>
          </ac:spMkLst>
        </pc:spChg>
      </pc:sldChg>
      <pc:sldChg chg="del">
        <pc:chgData name="Justin D. Reed" userId="c6a793dc6dee29d5" providerId="LiveId" clId="{1A02CDD8-27C1-4DC6-9076-8253EE338613}" dt="2021-09-07T20:04:33.616" v="33" actId="47"/>
        <pc:sldMkLst>
          <pc:docMk/>
          <pc:sldMk cId="3913952419" sldId="301"/>
        </pc:sldMkLst>
      </pc:sldChg>
      <pc:sldChg chg="modSp add modAnim">
        <pc:chgData name="Justin D. Reed" userId="c6a793dc6dee29d5" providerId="LiveId" clId="{1A02CDD8-27C1-4DC6-9076-8253EE338613}" dt="2021-09-07T21:48:57.391" v="2328" actId="20577"/>
        <pc:sldMkLst>
          <pc:docMk/>
          <pc:sldMk cId="1892768329" sldId="302"/>
        </pc:sldMkLst>
        <pc:spChg chg="mod">
          <ac:chgData name="Justin D. Reed" userId="c6a793dc6dee29d5" providerId="LiveId" clId="{1A02CDD8-27C1-4DC6-9076-8253EE338613}" dt="2021-09-07T21:48:57.391" v="2328" actId="20577"/>
          <ac:spMkLst>
            <pc:docMk/>
            <pc:sldMk cId="1892768329" sldId="302"/>
            <ac:spMk id="3" creationId="{A9E165BB-F099-4517-BC5D-F6888EC3E787}"/>
          </ac:spMkLst>
        </pc:spChg>
      </pc:sldChg>
      <pc:sldChg chg="del">
        <pc:chgData name="Justin D. Reed" userId="c6a793dc6dee29d5" providerId="LiveId" clId="{1A02CDD8-27C1-4DC6-9076-8253EE338613}" dt="2021-09-07T20:04:34.132" v="34" actId="47"/>
        <pc:sldMkLst>
          <pc:docMk/>
          <pc:sldMk cId="4073252049" sldId="302"/>
        </pc:sldMkLst>
      </pc:sldChg>
      <pc:sldChg chg="del">
        <pc:chgData name="Justin D. Reed" userId="c6a793dc6dee29d5" providerId="LiveId" clId="{1A02CDD8-27C1-4DC6-9076-8253EE338613}" dt="2021-09-07T20:04:34.585" v="35" actId="47"/>
        <pc:sldMkLst>
          <pc:docMk/>
          <pc:sldMk cId="1769701418" sldId="303"/>
        </pc:sldMkLst>
      </pc:sldChg>
      <pc:sldChg chg="modSp add modAnim">
        <pc:chgData name="Justin D. Reed" userId="c6a793dc6dee29d5" providerId="LiveId" clId="{1A02CDD8-27C1-4DC6-9076-8253EE338613}" dt="2021-09-07T21:50:44.864" v="2595" actId="20577"/>
        <pc:sldMkLst>
          <pc:docMk/>
          <pc:sldMk cId="2803972506" sldId="303"/>
        </pc:sldMkLst>
        <pc:spChg chg="mod">
          <ac:chgData name="Justin D. Reed" userId="c6a793dc6dee29d5" providerId="LiveId" clId="{1A02CDD8-27C1-4DC6-9076-8253EE338613}" dt="2021-09-07T21:50:44.864" v="2595" actId="20577"/>
          <ac:spMkLst>
            <pc:docMk/>
            <pc:sldMk cId="2803972506" sldId="303"/>
            <ac:spMk id="3" creationId="{A9E165BB-F099-4517-BC5D-F6888EC3E787}"/>
          </ac:spMkLst>
        </pc:spChg>
      </pc:sldChg>
      <pc:sldChg chg="del">
        <pc:chgData name="Justin D. Reed" userId="c6a793dc6dee29d5" providerId="LiveId" clId="{1A02CDD8-27C1-4DC6-9076-8253EE338613}" dt="2021-09-07T20:04:35.163" v="36" actId="47"/>
        <pc:sldMkLst>
          <pc:docMk/>
          <pc:sldMk cId="548876265" sldId="304"/>
        </pc:sldMkLst>
      </pc:sldChg>
      <pc:sldChg chg="modSp add modAnim">
        <pc:chgData name="Justin D. Reed" userId="c6a793dc6dee29d5" providerId="LiveId" clId="{1A02CDD8-27C1-4DC6-9076-8253EE338613}" dt="2021-09-07T21:53:03.674" v="2839" actId="20577"/>
        <pc:sldMkLst>
          <pc:docMk/>
          <pc:sldMk cId="2695794082" sldId="304"/>
        </pc:sldMkLst>
        <pc:spChg chg="mod">
          <ac:chgData name="Justin D. Reed" userId="c6a793dc6dee29d5" providerId="LiveId" clId="{1A02CDD8-27C1-4DC6-9076-8253EE338613}" dt="2021-09-07T21:53:03.674" v="2839" actId="20577"/>
          <ac:spMkLst>
            <pc:docMk/>
            <pc:sldMk cId="2695794082" sldId="304"/>
            <ac:spMk id="3" creationId="{A9E165BB-F099-4517-BC5D-F6888EC3E787}"/>
          </ac:spMkLst>
        </pc:spChg>
      </pc:sldChg>
      <pc:sldChg chg="del">
        <pc:chgData name="Justin D. Reed" userId="c6a793dc6dee29d5" providerId="LiveId" clId="{1A02CDD8-27C1-4DC6-9076-8253EE338613}" dt="2021-09-07T20:04:35.936" v="37" actId="47"/>
        <pc:sldMkLst>
          <pc:docMk/>
          <pc:sldMk cId="4234325097" sldId="30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F7AAF31F-8CCC-4A69-8BC4-40FE0B6D2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568" y="0"/>
            <a:ext cx="8180863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605670"/>
            <a:ext cx="12192000" cy="1252330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Ch. 2: A Fight for a King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Civil War						    12-32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29: both ordered all night march: A for distance; Joab to find A; Hebron 14</a:t>
            </a:r>
            <a:r>
              <a:rPr lang="en-US" sz="5000" cap="small" dirty="0">
                <a:solidFill>
                  <a:schemeClr val="bg1"/>
                </a:solidFill>
              </a:rPr>
              <a:t>mi </a:t>
            </a:r>
            <a:r>
              <a:rPr lang="en-US" sz="5000" dirty="0">
                <a:solidFill>
                  <a:schemeClr val="bg1"/>
                </a:solidFill>
              </a:rPr>
              <a:t>N of Bethlehem, roughly </a:t>
            </a:r>
            <a:r>
              <a:rPr lang="en-US" sz="5000" cap="small" dirty="0">
                <a:solidFill>
                  <a:schemeClr val="bg1"/>
                </a:solidFill>
              </a:rPr>
              <a:t>26mi</a:t>
            </a:r>
            <a:r>
              <a:rPr lang="en-US" sz="5000" dirty="0">
                <a:solidFill>
                  <a:schemeClr val="bg1"/>
                </a:solidFill>
              </a:rPr>
              <a:t> each [</a:t>
            </a:r>
            <a:r>
              <a:rPr lang="en-US" sz="5000" i="1" dirty="0">
                <a:solidFill>
                  <a:schemeClr val="bg1"/>
                </a:solidFill>
              </a:rPr>
              <a:t>Smith</a:t>
            </a:r>
            <a:r>
              <a:rPr lang="en-US" sz="5000" dirty="0">
                <a:solidFill>
                  <a:schemeClr val="bg1"/>
                </a:solidFill>
              </a:rPr>
              <a:t>]; plain/Arabah – 3000</a:t>
            </a:r>
            <a:r>
              <a:rPr lang="en-US" sz="5000" cap="small" dirty="0">
                <a:solidFill>
                  <a:schemeClr val="bg1"/>
                </a:solidFill>
              </a:rPr>
              <a:t>ft</a:t>
            </a:r>
            <a:r>
              <a:rPr lang="en-US" sz="5000" dirty="0">
                <a:solidFill>
                  <a:schemeClr val="bg1"/>
                </a:solidFill>
              </a:rPr>
              <a:t> below mountains</a:t>
            </a:r>
          </a:p>
          <a:p>
            <a:r>
              <a:rPr lang="en-US" sz="5000" dirty="0">
                <a:solidFill>
                  <a:schemeClr val="bg1"/>
                </a:solidFill>
              </a:rPr>
              <a:t>32: no name recorded of father</a:t>
            </a:r>
          </a:p>
          <a:p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79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378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We are always better off when we consult God’s Word when making decisions – it is filled with wisdom for every part of life!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Once God has issued His stance on something, it does not change – no matter how much we might wish it would. His Word is final and unchangeable.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Asahel had an opportunity to leave the battle he was in; he did not and paid dearly. We, too, always have a way out of sin – 1 Cor. 10:13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543269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2021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173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Title card made by Justin D. Reed; photo courtesy of Wikipedia.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 Samuel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Who wrote 2 Samuel (2S)? Possibly Nathan and Gad, 1 Chronicles 29:29, possibly around 950BC during the reign of Solomon. </a:t>
            </a:r>
          </a:p>
          <a:p>
            <a:r>
              <a:rPr lang="en-US" sz="5000" dirty="0">
                <a:solidFill>
                  <a:schemeClr val="bg1"/>
                </a:solidFill>
              </a:rPr>
              <a:t>1S and 2S were originally one long book; divided to make study easier, divided c250BC in LXX. </a:t>
            </a:r>
          </a:p>
          <a:p>
            <a:r>
              <a:rPr lang="en-US" sz="5000" dirty="0">
                <a:solidFill>
                  <a:schemeClr val="bg1"/>
                </a:solidFill>
              </a:rPr>
              <a:t>Events in 1S and 2S occurred c1050-961BC.</a:t>
            </a:r>
          </a:p>
          <a:p>
            <a:r>
              <a:rPr lang="en-US" sz="5000" dirty="0">
                <a:solidFill>
                  <a:schemeClr val="bg1"/>
                </a:solidFill>
              </a:rPr>
              <a:t>Key term: David – over 200x.</a:t>
            </a:r>
          </a:p>
          <a:p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King David							    1-7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David’s success as king did not happen all at once but occurred over time, 1 Chr. 12:22.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1: no mention of D inquiring of the Lord with flight to </a:t>
            </a:r>
            <a:r>
              <a:rPr lang="en-US" sz="5000" dirty="0" err="1">
                <a:solidFill>
                  <a:schemeClr val="bg1"/>
                </a:solidFill>
              </a:rPr>
              <a:t>Achish</a:t>
            </a:r>
            <a:r>
              <a:rPr lang="en-US" sz="5000" dirty="0">
                <a:solidFill>
                  <a:schemeClr val="bg1"/>
                </a:solidFill>
              </a:rPr>
              <a:t> at Gath; needs God</a:t>
            </a:r>
          </a:p>
          <a:p>
            <a:r>
              <a:rPr lang="en-US" sz="5000" dirty="0">
                <a:solidFill>
                  <a:schemeClr val="bg1"/>
                </a:solidFill>
              </a:rPr>
              <a:t>2: Hebron: ideal capital location; high in mtns.; Philistine chariots not good in mtns. City of refuge: Numbers 35, Joshua 20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King David							    1-7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3: suburbs of Hebron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4: 3 anointings of David as King: 1] by Samuel, 1S 10:1; 2] here; 3] final, 1 Chr. 24:8. 4 years between #2 &amp; #3. </a:t>
            </a:r>
          </a:p>
          <a:p>
            <a:r>
              <a:rPr lang="en-US" sz="5000" dirty="0">
                <a:solidFill>
                  <a:schemeClr val="bg1"/>
                </a:solidFill>
              </a:rPr>
              <a:t>5: </a:t>
            </a:r>
            <a:r>
              <a:rPr lang="en-US" sz="5000" dirty="0" err="1">
                <a:solidFill>
                  <a:schemeClr val="bg1"/>
                </a:solidFill>
              </a:rPr>
              <a:t>Jabesh-gilead</a:t>
            </a:r>
            <a:r>
              <a:rPr lang="en-US" sz="5000" dirty="0">
                <a:solidFill>
                  <a:schemeClr val="bg1"/>
                </a:solidFill>
              </a:rPr>
              <a:t>: Benjamin tribe (of Saul); no sign of any vengeful recriminations</a:t>
            </a:r>
          </a:p>
          <a:p>
            <a:r>
              <a:rPr lang="en-US" sz="5000" dirty="0">
                <a:solidFill>
                  <a:schemeClr val="bg1"/>
                </a:solidFill>
              </a:rPr>
              <a:t>6: welcome indeed to men of </a:t>
            </a:r>
            <a:r>
              <a:rPr lang="en-US" sz="5000" dirty="0" err="1">
                <a:solidFill>
                  <a:schemeClr val="bg1"/>
                </a:solidFill>
              </a:rPr>
              <a:t>Jabesh-gilead</a:t>
            </a:r>
            <a:endParaRPr lang="en-US" sz="5000" dirty="0">
              <a:solidFill>
                <a:schemeClr val="bg1"/>
              </a:solidFill>
            </a:endParaRPr>
          </a:p>
          <a:p>
            <a:r>
              <a:rPr lang="en-US" sz="5000" dirty="0">
                <a:solidFill>
                  <a:schemeClr val="bg1"/>
                </a:solidFill>
              </a:rPr>
              <a:t>7: diplomacy, tact, goodwill, understanding</a:t>
            </a:r>
          </a:p>
        </p:txBody>
      </p:sp>
    </p:spTree>
    <p:extLst>
      <p:ext uri="{BB962C8B-B14F-4D97-AF65-F5344CB8AC3E}">
        <p14:creationId xmlns:p14="http://schemas.microsoft.com/office/powerpoint/2010/main" val="93942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King </a:t>
            </a:r>
            <a:r>
              <a:rPr lang="en-US" sz="6600" dirty="0" err="1">
                <a:solidFill>
                  <a:schemeClr val="bg1"/>
                </a:solidFill>
              </a:rPr>
              <a:t>Ishbosheth</a:t>
            </a:r>
            <a:r>
              <a:rPr lang="en-US" sz="6600" dirty="0">
                <a:solidFill>
                  <a:schemeClr val="bg1"/>
                </a:solidFill>
              </a:rPr>
              <a:t> 					  8-11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8: Abner: chief captain of S’s army; envied D’s power and sought to keep position under new rule; S’s uncle? 1 Chr. 8:33. Act of defiance against God’s chosen.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10: D ruled Judah; </a:t>
            </a:r>
            <a:r>
              <a:rPr lang="en-US" sz="5000" dirty="0" err="1">
                <a:solidFill>
                  <a:schemeClr val="bg1"/>
                </a:solidFill>
              </a:rPr>
              <a:t>Ish</a:t>
            </a:r>
            <a:r>
              <a:rPr lang="en-US" sz="5000" dirty="0">
                <a:solidFill>
                  <a:schemeClr val="bg1"/>
                </a:solidFill>
              </a:rPr>
              <a:t> ruled Israel; D becomes king 7½ after moving to Hebron. King as a ploy; </a:t>
            </a:r>
            <a:r>
              <a:rPr lang="en-US" sz="5000" dirty="0" err="1">
                <a:solidFill>
                  <a:schemeClr val="bg1"/>
                </a:solidFill>
              </a:rPr>
              <a:t>Ish</a:t>
            </a:r>
            <a:r>
              <a:rPr lang="en-US" sz="5000" dirty="0">
                <a:solidFill>
                  <a:schemeClr val="bg1"/>
                </a:solidFill>
              </a:rPr>
              <a:t> had a disability or he would’ve died in battle with his father. </a:t>
            </a:r>
          </a:p>
        </p:txBody>
      </p:sp>
    </p:spTree>
    <p:extLst>
      <p:ext uri="{BB962C8B-B14F-4D97-AF65-F5344CB8AC3E}">
        <p14:creationId xmlns:p14="http://schemas.microsoft.com/office/powerpoint/2010/main" val="269754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King </a:t>
            </a:r>
            <a:r>
              <a:rPr lang="en-US" sz="6600" dirty="0" err="1">
                <a:solidFill>
                  <a:schemeClr val="bg1"/>
                </a:solidFill>
              </a:rPr>
              <a:t>Ishbosheth</a:t>
            </a:r>
            <a:r>
              <a:rPr lang="en-US" sz="6600" dirty="0">
                <a:solidFill>
                  <a:schemeClr val="bg1"/>
                </a:solidFill>
              </a:rPr>
              <a:t> 					  8-11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10: 2 years? Coffman: Abner took over then; Barnes agrees.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11: timeline matches 5:5 perfectly.</a:t>
            </a:r>
          </a:p>
          <a:p>
            <a:r>
              <a:rPr lang="en-US" sz="5000" dirty="0">
                <a:solidFill>
                  <a:schemeClr val="bg1"/>
                </a:solidFill>
              </a:rPr>
              <a:t>Name also </a:t>
            </a:r>
            <a:r>
              <a:rPr lang="en-US" sz="5000" dirty="0" err="1">
                <a:solidFill>
                  <a:schemeClr val="bg1"/>
                </a:solidFill>
              </a:rPr>
              <a:t>Eshbaal</a:t>
            </a:r>
            <a:r>
              <a:rPr lang="en-US" sz="5000" dirty="0">
                <a:solidFill>
                  <a:schemeClr val="bg1"/>
                </a:solidFill>
              </a:rPr>
              <a:t>; scribes often </a:t>
            </a:r>
            <a:r>
              <a:rPr lang="en-US" sz="5000" i="1" dirty="0">
                <a:solidFill>
                  <a:schemeClr val="bg1"/>
                </a:solidFill>
              </a:rPr>
              <a:t>–</a:t>
            </a:r>
            <a:r>
              <a:rPr lang="en-US" sz="5000" i="1" dirty="0" err="1">
                <a:solidFill>
                  <a:schemeClr val="bg1"/>
                </a:solidFill>
              </a:rPr>
              <a:t>baal</a:t>
            </a:r>
            <a:r>
              <a:rPr lang="en-US" sz="5000" i="1" dirty="0">
                <a:solidFill>
                  <a:schemeClr val="bg1"/>
                </a:solidFill>
              </a:rPr>
              <a:t> </a:t>
            </a:r>
            <a:r>
              <a:rPr lang="en-US" sz="5000" dirty="0">
                <a:solidFill>
                  <a:schemeClr val="bg1"/>
                </a:solidFill>
              </a:rPr>
              <a:t>with </a:t>
            </a:r>
            <a:r>
              <a:rPr lang="en-US" sz="5000" i="1" dirty="0">
                <a:solidFill>
                  <a:schemeClr val="bg1"/>
                </a:solidFill>
              </a:rPr>
              <a:t>–</a:t>
            </a:r>
            <a:r>
              <a:rPr lang="en-US" sz="5000" i="1" dirty="0" err="1">
                <a:solidFill>
                  <a:schemeClr val="bg1"/>
                </a:solidFill>
              </a:rPr>
              <a:t>bosheth</a:t>
            </a:r>
            <a:r>
              <a:rPr lang="en-US" sz="5000" i="1" dirty="0">
                <a:solidFill>
                  <a:schemeClr val="bg1"/>
                </a:solidFill>
              </a:rPr>
              <a:t> </a:t>
            </a:r>
            <a:r>
              <a:rPr lang="en-US" sz="5000" dirty="0">
                <a:solidFill>
                  <a:schemeClr val="bg1"/>
                </a:solidFill>
              </a:rPr>
              <a:t>(</a:t>
            </a:r>
            <a:r>
              <a:rPr lang="en-US" sz="5000" b="1" dirty="0">
                <a:solidFill>
                  <a:schemeClr val="bg1"/>
                </a:solidFill>
              </a:rPr>
              <a:t>shame</a:t>
            </a:r>
            <a:r>
              <a:rPr lang="en-US" sz="5000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6426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Civil War						    12-32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12: went out – tech. phrase for “going out to war;” a war of Abner’s choice &gt; not ready</a:t>
            </a:r>
          </a:p>
          <a:p>
            <a:r>
              <a:rPr lang="en-US" sz="5000" dirty="0">
                <a:solidFill>
                  <a:schemeClr val="bg1"/>
                </a:solidFill>
              </a:rPr>
              <a:t>13: Gibeon: now El Jib; pool: existed since 1200</a:t>
            </a:r>
            <a:r>
              <a:rPr lang="en-US" sz="5000" cap="small" dirty="0">
                <a:solidFill>
                  <a:schemeClr val="bg1"/>
                </a:solidFill>
              </a:rPr>
              <a:t>bc</a:t>
            </a:r>
            <a:r>
              <a:rPr lang="en-US" sz="5000" dirty="0">
                <a:solidFill>
                  <a:schemeClr val="bg1"/>
                </a:solidFill>
              </a:rPr>
              <a:t>, 37</a:t>
            </a:r>
            <a:r>
              <a:rPr lang="en-US" sz="5000" cap="small" dirty="0">
                <a:solidFill>
                  <a:schemeClr val="bg1"/>
                </a:solidFill>
              </a:rPr>
              <a:t>ft</a:t>
            </a:r>
            <a:r>
              <a:rPr lang="en-US" sz="5000" dirty="0">
                <a:solidFill>
                  <a:schemeClr val="bg1"/>
                </a:solidFill>
              </a:rPr>
              <a:t>⌀, 35.4</a:t>
            </a:r>
            <a:r>
              <a:rPr lang="en-US" sz="5000" cap="small" dirty="0">
                <a:solidFill>
                  <a:schemeClr val="bg1"/>
                </a:solidFill>
              </a:rPr>
              <a:t>ft</a:t>
            </a:r>
            <a:r>
              <a:rPr lang="en-US" sz="5000" dirty="0">
                <a:solidFill>
                  <a:schemeClr val="bg1"/>
                </a:solidFill>
              </a:rPr>
              <a:t> deep; found in 1956</a:t>
            </a:r>
          </a:p>
          <a:p>
            <a:r>
              <a:rPr lang="en-US" sz="5000" dirty="0">
                <a:solidFill>
                  <a:schemeClr val="bg1"/>
                </a:solidFill>
              </a:rPr>
              <a:t>14: mass suicide on part of the contestants; 24 young men died with no shield to defend themselves</a:t>
            </a:r>
          </a:p>
        </p:txBody>
      </p:sp>
    </p:spTree>
    <p:extLst>
      <p:ext uri="{BB962C8B-B14F-4D97-AF65-F5344CB8AC3E}">
        <p14:creationId xmlns:p14="http://schemas.microsoft.com/office/powerpoint/2010/main" val="244259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Civil War						    12-32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18: Asahel is D’s nephew; </a:t>
            </a:r>
            <a:r>
              <a:rPr lang="en-US" sz="5000" dirty="0" err="1">
                <a:solidFill>
                  <a:schemeClr val="bg1"/>
                </a:solidFill>
              </a:rPr>
              <a:t>Zeruiah</a:t>
            </a:r>
            <a:r>
              <a:rPr lang="en-US" sz="5000" dirty="0">
                <a:solidFill>
                  <a:schemeClr val="bg1"/>
                </a:solidFill>
              </a:rPr>
              <a:t> is D’s sister; Abishai was with D when he found S asleep and wanted to kill S; both we among D’s 30 mighty men, 2S 23: 8:35; 1Chr. 11:26ff</a:t>
            </a:r>
          </a:p>
          <a:p>
            <a:r>
              <a:rPr lang="en-US" sz="5000" dirty="0">
                <a:solidFill>
                  <a:schemeClr val="bg1"/>
                </a:solidFill>
              </a:rPr>
              <a:t>Swiftness was important in war; S &amp; Jon. Were eulogized as being swift.</a:t>
            </a:r>
          </a:p>
          <a:p>
            <a:r>
              <a:rPr lang="en-US" sz="5000" dirty="0">
                <a:solidFill>
                  <a:schemeClr val="bg1"/>
                </a:solidFill>
              </a:rPr>
              <a:t>22: didn’t want wrath of Joab</a:t>
            </a:r>
          </a:p>
          <a:p>
            <a:r>
              <a:rPr lang="en-US" sz="5000" dirty="0">
                <a:solidFill>
                  <a:schemeClr val="bg1"/>
                </a:solidFill>
              </a:rPr>
              <a:t>23: backward spear thrust killed Asahel</a:t>
            </a:r>
          </a:p>
        </p:txBody>
      </p:sp>
    </p:spTree>
    <p:extLst>
      <p:ext uri="{BB962C8B-B14F-4D97-AF65-F5344CB8AC3E}">
        <p14:creationId xmlns:p14="http://schemas.microsoft.com/office/powerpoint/2010/main" val="189276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Civil War						    12-32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23: evidently, author recalled battle 75</a:t>
            </a:r>
            <a:r>
              <a:rPr lang="en-US" sz="5000" cap="small" dirty="0">
                <a:solidFill>
                  <a:schemeClr val="bg1"/>
                </a:solidFill>
              </a:rPr>
              <a:t>yrs</a:t>
            </a:r>
            <a:r>
              <a:rPr lang="en-US" sz="5000" dirty="0">
                <a:solidFill>
                  <a:schemeClr val="bg1"/>
                </a:solidFill>
              </a:rPr>
              <a:t> after</a:t>
            </a:r>
          </a:p>
          <a:p>
            <a:r>
              <a:rPr lang="en-US" sz="5000" dirty="0">
                <a:solidFill>
                  <a:schemeClr val="bg1"/>
                </a:solidFill>
              </a:rPr>
              <a:t>24: retaliation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25: </a:t>
            </a:r>
            <a:r>
              <a:rPr lang="en-US" sz="5000" dirty="0" err="1">
                <a:solidFill>
                  <a:schemeClr val="bg1"/>
                </a:solidFill>
              </a:rPr>
              <a:t>Benjaminites</a:t>
            </a:r>
            <a:r>
              <a:rPr lang="en-US" sz="5000" dirty="0">
                <a:solidFill>
                  <a:schemeClr val="bg1"/>
                </a:solidFill>
              </a:rPr>
              <a:t> block A’s immediate death</a:t>
            </a:r>
          </a:p>
          <a:p>
            <a:r>
              <a:rPr lang="en-US" sz="5000" dirty="0">
                <a:solidFill>
                  <a:schemeClr val="bg1"/>
                </a:solidFill>
              </a:rPr>
              <a:t>26: A knows death is coming for him</a:t>
            </a:r>
          </a:p>
          <a:p>
            <a:r>
              <a:rPr lang="en-US" sz="5000" dirty="0">
                <a:solidFill>
                  <a:schemeClr val="bg1"/>
                </a:solidFill>
              </a:rPr>
              <a:t>27: “We would have chased you all night!”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28: need a funeral for Asahel; war not over!</a:t>
            </a:r>
          </a:p>
        </p:txBody>
      </p:sp>
    </p:spTree>
    <p:extLst>
      <p:ext uri="{BB962C8B-B14F-4D97-AF65-F5344CB8AC3E}">
        <p14:creationId xmlns:p14="http://schemas.microsoft.com/office/powerpoint/2010/main" val="280397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17713</TotalTime>
  <Words>808</Words>
  <Application>Microsoft Office PowerPoint</Application>
  <PresentationFormat>Widescreen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2 Samuel</vt:lpstr>
      <vt:lpstr>1. King David           1-7</vt:lpstr>
      <vt:lpstr>1. King David           1-7</vt:lpstr>
      <vt:lpstr>2. King Ishbosheth        8-11</vt:lpstr>
      <vt:lpstr>2. King Ishbosheth        8-11</vt:lpstr>
      <vt:lpstr>3. Civil War          12-32</vt:lpstr>
      <vt:lpstr>3. Civil War          12-32</vt:lpstr>
      <vt:lpstr>3. Civil War          12-32</vt:lpstr>
      <vt:lpstr>3. Civil War          12-32</vt:lpstr>
      <vt:lpstr>Lessons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279</cp:revision>
  <dcterms:created xsi:type="dcterms:W3CDTF">2020-03-28T20:11:58Z</dcterms:created>
  <dcterms:modified xsi:type="dcterms:W3CDTF">2021-09-07T21:55:10Z</dcterms:modified>
</cp:coreProperties>
</file>