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7" r:id="rId4"/>
    <p:sldId id="300" r:id="rId5"/>
    <p:sldId id="301" r:id="rId6"/>
    <p:sldId id="302" r:id="rId7"/>
    <p:sldId id="303" r:id="rId8"/>
    <p:sldId id="304" r:id="rId9"/>
    <p:sldId id="305" r:id="rId10"/>
    <p:sldId id="306" r:id="rId11"/>
    <p:sldId id="307" r:id="rId12"/>
    <p:sldId id="308" r:id="rId13"/>
    <p:sldId id="309" r:id="rId14"/>
    <p:sldId id="296"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1D07CE-C4FC-4538-A883-DA299C051823}" v="3739" dt="2022-01-16T02:56:32.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02"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D. Reed" userId="c6a793dc6dee29d5" providerId="LiveId" clId="{BC1D07CE-C4FC-4538-A883-DA299C051823}"/>
    <pc:docChg chg="custSel addSld modSld">
      <pc:chgData name="Justin D. Reed" userId="c6a793dc6dee29d5" providerId="LiveId" clId="{BC1D07CE-C4FC-4538-A883-DA299C051823}" dt="2022-01-16T02:56:32.403" v="4032" actId="20577"/>
      <pc:docMkLst>
        <pc:docMk/>
      </pc:docMkLst>
      <pc:sldChg chg="modSp mod">
        <pc:chgData name="Justin D. Reed" userId="c6a793dc6dee29d5" providerId="LiveId" clId="{BC1D07CE-C4FC-4538-A883-DA299C051823}" dt="2022-01-09T19:14:09.562" v="44" actId="20577"/>
        <pc:sldMkLst>
          <pc:docMk/>
          <pc:sldMk cId="3061026221" sldId="256"/>
        </pc:sldMkLst>
        <pc:spChg chg="mod">
          <ac:chgData name="Justin D. Reed" userId="c6a793dc6dee29d5" providerId="LiveId" clId="{BC1D07CE-C4FC-4538-A883-DA299C051823}" dt="2022-01-09T19:14:09.562" v="44" actId="20577"/>
          <ac:spMkLst>
            <pc:docMk/>
            <pc:sldMk cId="3061026221" sldId="256"/>
            <ac:spMk id="3" creationId="{40074364-8D3B-4983-A9A8-24FBCDDD33EB}"/>
          </ac:spMkLst>
        </pc:spChg>
      </pc:sldChg>
      <pc:sldChg chg="modSp mod">
        <pc:chgData name="Justin D. Reed" userId="c6a793dc6dee29d5" providerId="LiveId" clId="{BC1D07CE-C4FC-4538-A883-DA299C051823}" dt="2022-01-16T02:26:17.292" v="73" actId="20577"/>
        <pc:sldMkLst>
          <pc:docMk/>
          <pc:sldMk cId="3372097694" sldId="283"/>
        </pc:sldMkLst>
        <pc:spChg chg="mod">
          <ac:chgData name="Justin D. Reed" userId="c6a793dc6dee29d5" providerId="LiveId" clId="{BC1D07CE-C4FC-4538-A883-DA299C051823}" dt="2022-01-16T02:26:17.292" v="73" actId="20577"/>
          <ac:spMkLst>
            <pc:docMk/>
            <pc:sldMk cId="3372097694" sldId="283"/>
            <ac:spMk id="4" creationId="{E5D7EE40-CFB1-411B-B9A5-3D4A940C3B0F}"/>
          </ac:spMkLst>
        </pc:spChg>
      </pc:sldChg>
      <pc:sldChg chg="modSp modAnim">
        <pc:chgData name="Justin D. Reed" userId="c6a793dc6dee29d5" providerId="LiveId" clId="{BC1D07CE-C4FC-4538-A883-DA299C051823}" dt="2022-01-16T02:56:32.403" v="4032" actId="20577"/>
        <pc:sldMkLst>
          <pc:docMk/>
          <pc:sldMk cId="3932350622" sldId="296"/>
        </pc:sldMkLst>
        <pc:spChg chg="mod">
          <ac:chgData name="Justin D. Reed" userId="c6a793dc6dee29d5" providerId="LiveId" clId="{BC1D07CE-C4FC-4538-A883-DA299C051823}" dt="2022-01-16T02:56:32.403" v="4032" actId="20577"/>
          <ac:spMkLst>
            <pc:docMk/>
            <pc:sldMk cId="3932350622" sldId="296"/>
            <ac:spMk id="3" creationId="{A9E165BB-F099-4517-BC5D-F6888EC3E787}"/>
          </ac:spMkLst>
        </pc:spChg>
      </pc:sldChg>
      <pc:sldChg chg="modSp mod modAnim">
        <pc:chgData name="Justin D. Reed" userId="c6a793dc6dee29d5" providerId="LiveId" clId="{BC1D07CE-C4FC-4538-A883-DA299C051823}" dt="2022-01-16T02:29:35.905" v="674" actId="20577"/>
        <pc:sldMkLst>
          <pc:docMk/>
          <pc:sldMk cId="4251386436" sldId="297"/>
        </pc:sldMkLst>
        <pc:spChg chg="mod">
          <ac:chgData name="Justin D. Reed" userId="c6a793dc6dee29d5" providerId="LiveId" clId="{BC1D07CE-C4FC-4538-A883-DA299C051823}" dt="2022-01-16T02:27:27.384" v="255" actId="27636"/>
          <ac:spMkLst>
            <pc:docMk/>
            <pc:sldMk cId="4251386436" sldId="297"/>
            <ac:spMk id="2" creationId="{3F137064-C405-4669-B17F-DE9821AB6EF6}"/>
          </ac:spMkLst>
        </pc:spChg>
        <pc:spChg chg="mod">
          <ac:chgData name="Justin D. Reed" userId="c6a793dc6dee29d5" providerId="LiveId" clId="{BC1D07CE-C4FC-4538-A883-DA299C051823}" dt="2022-01-16T02:29:35.905" v="674" actId="20577"/>
          <ac:spMkLst>
            <pc:docMk/>
            <pc:sldMk cId="4251386436" sldId="297"/>
            <ac:spMk id="3" creationId="{A9E165BB-F099-4517-BC5D-F6888EC3E787}"/>
          </ac:spMkLst>
        </pc:spChg>
      </pc:sldChg>
      <pc:sldChg chg="modSp mod">
        <pc:chgData name="Justin D. Reed" userId="c6a793dc6dee29d5" providerId="LiveId" clId="{BC1D07CE-C4FC-4538-A883-DA299C051823}" dt="2022-01-16T02:27:11.570" v="220" actId="313"/>
        <pc:sldMkLst>
          <pc:docMk/>
          <pc:sldMk cId="3121542121" sldId="299"/>
        </pc:sldMkLst>
        <pc:spChg chg="mod">
          <ac:chgData name="Justin D. Reed" userId="c6a793dc6dee29d5" providerId="LiveId" clId="{BC1D07CE-C4FC-4538-A883-DA299C051823}" dt="2022-01-09T19:14:18.068" v="67" actId="5793"/>
          <ac:spMkLst>
            <pc:docMk/>
            <pc:sldMk cId="3121542121" sldId="299"/>
            <ac:spMk id="2" creationId="{3F137064-C405-4669-B17F-DE9821AB6EF6}"/>
          </ac:spMkLst>
        </pc:spChg>
        <pc:spChg chg="mod">
          <ac:chgData name="Justin D. Reed" userId="c6a793dc6dee29d5" providerId="LiveId" clId="{BC1D07CE-C4FC-4538-A883-DA299C051823}" dt="2022-01-16T02:27:11.570" v="220" actId="313"/>
          <ac:spMkLst>
            <pc:docMk/>
            <pc:sldMk cId="3121542121" sldId="299"/>
            <ac:spMk id="3" creationId="{A9E165BB-F099-4517-BC5D-F6888EC3E787}"/>
          </ac:spMkLst>
        </pc:spChg>
      </pc:sldChg>
      <pc:sldChg chg="modSp add modAnim">
        <pc:chgData name="Justin D. Reed" userId="c6a793dc6dee29d5" providerId="LiveId" clId="{BC1D07CE-C4FC-4538-A883-DA299C051823}" dt="2022-01-16T02:30:41.364" v="875" actId="20577"/>
        <pc:sldMkLst>
          <pc:docMk/>
          <pc:sldMk cId="2779798551" sldId="300"/>
        </pc:sldMkLst>
        <pc:spChg chg="mod">
          <ac:chgData name="Justin D. Reed" userId="c6a793dc6dee29d5" providerId="LiveId" clId="{BC1D07CE-C4FC-4538-A883-DA299C051823}" dt="2022-01-16T02:30:41.364" v="875" actId="20577"/>
          <ac:spMkLst>
            <pc:docMk/>
            <pc:sldMk cId="2779798551" sldId="300"/>
            <ac:spMk id="3" creationId="{A9E165BB-F099-4517-BC5D-F6888EC3E787}"/>
          </ac:spMkLst>
        </pc:spChg>
      </pc:sldChg>
      <pc:sldChg chg="modSp add mod modAnim">
        <pc:chgData name="Justin D. Reed" userId="c6a793dc6dee29d5" providerId="LiveId" clId="{BC1D07CE-C4FC-4538-A883-DA299C051823}" dt="2022-01-16T02:34:45.267" v="1401" actId="20577"/>
        <pc:sldMkLst>
          <pc:docMk/>
          <pc:sldMk cId="245358922" sldId="301"/>
        </pc:sldMkLst>
        <pc:spChg chg="mod">
          <ac:chgData name="Justin D. Reed" userId="c6a793dc6dee29d5" providerId="LiveId" clId="{BC1D07CE-C4FC-4538-A883-DA299C051823}" dt="2022-01-16T02:30:58.191" v="903" actId="27636"/>
          <ac:spMkLst>
            <pc:docMk/>
            <pc:sldMk cId="245358922" sldId="301"/>
            <ac:spMk id="2" creationId="{3F137064-C405-4669-B17F-DE9821AB6EF6}"/>
          </ac:spMkLst>
        </pc:spChg>
        <pc:spChg chg="mod">
          <ac:chgData name="Justin D. Reed" userId="c6a793dc6dee29d5" providerId="LiveId" clId="{BC1D07CE-C4FC-4538-A883-DA299C051823}" dt="2022-01-16T02:34:45.267" v="1401" actId="20577"/>
          <ac:spMkLst>
            <pc:docMk/>
            <pc:sldMk cId="245358922" sldId="301"/>
            <ac:spMk id="3" creationId="{A9E165BB-F099-4517-BC5D-F6888EC3E787}"/>
          </ac:spMkLst>
        </pc:spChg>
      </pc:sldChg>
      <pc:sldChg chg="modSp add modAnim">
        <pc:chgData name="Justin D. Reed" userId="c6a793dc6dee29d5" providerId="LiveId" clId="{BC1D07CE-C4FC-4538-A883-DA299C051823}" dt="2022-01-16T02:36:44.908" v="1757" actId="20577"/>
        <pc:sldMkLst>
          <pc:docMk/>
          <pc:sldMk cId="3250251063" sldId="302"/>
        </pc:sldMkLst>
        <pc:spChg chg="mod">
          <ac:chgData name="Justin D. Reed" userId="c6a793dc6dee29d5" providerId="LiveId" clId="{BC1D07CE-C4FC-4538-A883-DA299C051823}" dt="2022-01-16T02:36:44.908" v="1757" actId="20577"/>
          <ac:spMkLst>
            <pc:docMk/>
            <pc:sldMk cId="3250251063" sldId="302"/>
            <ac:spMk id="3" creationId="{A9E165BB-F099-4517-BC5D-F6888EC3E787}"/>
          </ac:spMkLst>
        </pc:spChg>
      </pc:sldChg>
      <pc:sldChg chg="modSp add mod modAnim">
        <pc:chgData name="Justin D. Reed" userId="c6a793dc6dee29d5" providerId="LiveId" clId="{BC1D07CE-C4FC-4538-A883-DA299C051823}" dt="2022-01-16T02:41:33.912" v="2172" actId="20577"/>
        <pc:sldMkLst>
          <pc:docMk/>
          <pc:sldMk cId="566721893" sldId="303"/>
        </pc:sldMkLst>
        <pc:spChg chg="mod">
          <ac:chgData name="Justin D. Reed" userId="c6a793dc6dee29d5" providerId="LiveId" clId="{BC1D07CE-C4FC-4538-A883-DA299C051823}" dt="2022-01-16T02:41:33.912" v="2172" actId="20577"/>
          <ac:spMkLst>
            <pc:docMk/>
            <pc:sldMk cId="566721893" sldId="303"/>
            <ac:spMk id="3" creationId="{A9E165BB-F099-4517-BC5D-F6888EC3E787}"/>
          </ac:spMkLst>
        </pc:spChg>
      </pc:sldChg>
      <pc:sldChg chg="modSp add modAnim">
        <pc:chgData name="Justin D. Reed" userId="c6a793dc6dee29d5" providerId="LiveId" clId="{BC1D07CE-C4FC-4538-A883-DA299C051823}" dt="2022-01-16T02:43:06.739" v="2321" actId="20577"/>
        <pc:sldMkLst>
          <pc:docMk/>
          <pc:sldMk cId="3469160795" sldId="304"/>
        </pc:sldMkLst>
        <pc:spChg chg="mod">
          <ac:chgData name="Justin D. Reed" userId="c6a793dc6dee29d5" providerId="LiveId" clId="{BC1D07CE-C4FC-4538-A883-DA299C051823}" dt="2022-01-16T02:43:06.739" v="2321" actId="20577"/>
          <ac:spMkLst>
            <pc:docMk/>
            <pc:sldMk cId="3469160795" sldId="304"/>
            <ac:spMk id="3" creationId="{A9E165BB-F099-4517-BC5D-F6888EC3E787}"/>
          </ac:spMkLst>
        </pc:spChg>
      </pc:sldChg>
      <pc:sldChg chg="modSp add modAnim">
        <pc:chgData name="Justin D. Reed" userId="c6a793dc6dee29d5" providerId="LiveId" clId="{BC1D07CE-C4FC-4538-A883-DA299C051823}" dt="2022-01-16T02:44:59.121" v="2579" actId="20577"/>
        <pc:sldMkLst>
          <pc:docMk/>
          <pc:sldMk cId="3665888826" sldId="305"/>
        </pc:sldMkLst>
        <pc:spChg chg="mod">
          <ac:chgData name="Justin D. Reed" userId="c6a793dc6dee29d5" providerId="LiveId" clId="{BC1D07CE-C4FC-4538-A883-DA299C051823}" dt="2022-01-16T02:44:59.121" v="2579" actId="20577"/>
          <ac:spMkLst>
            <pc:docMk/>
            <pc:sldMk cId="3665888826" sldId="305"/>
            <ac:spMk id="3" creationId="{A9E165BB-F099-4517-BC5D-F6888EC3E787}"/>
          </ac:spMkLst>
        </pc:spChg>
      </pc:sldChg>
      <pc:sldChg chg="modSp add modAnim">
        <pc:chgData name="Justin D. Reed" userId="c6a793dc6dee29d5" providerId="LiveId" clId="{BC1D07CE-C4FC-4538-A883-DA299C051823}" dt="2022-01-16T02:46:56.134" v="2834" actId="5793"/>
        <pc:sldMkLst>
          <pc:docMk/>
          <pc:sldMk cId="3013581411" sldId="306"/>
        </pc:sldMkLst>
        <pc:spChg chg="mod">
          <ac:chgData name="Justin D. Reed" userId="c6a793dc6dee29d5" providerId="LiveId" clId="{BC1D07CE-C4FC-4538-A883-DA299C051823}" dt="2022-01-16T02:46:56.134" v="2834" actId="5793"/>
          <ac:spMkLst>
            <pc:docMk/>
            <pc:sldMk cId="3013581411" sldId="306"/>
            <ac:spMk id="3" creationId="{A9E165BB-F099-4517-BC5D-F6888EC3E787}"/>
          </ac:spMkLst>
        </pc:spChg>
      </pc:sldChg>
      <pc:sldChg chg="modSp add modAnim">
        <pc:chgData name="Justin D. Reed" userId="c6a793dc6dee29d5" providerId="LiveId" clId="{BC1D07CE-C4FC-4538-A883-DA299C051823}" dt="2022-01-16T02:48:45.092" v="3095" actId="20577"/>
        <pc:sldMkLst>
          <pc:docMk/>
          <pc:sldMk cId="2979443976" sldId="307"/>
        </pc:sldMkLst>
        <pc:spChg chg="mod">
          <ac:chgData name="Justin D. Reed" userId="c6a793dc6dee29d5" providerId="LiveId" clId="{BC1D07CE-C4FC-4538-A883-DA299C051823}" dt="2022-01-16T02:48:45.092" v="3095" actId="20577"/>
          <ac:spMkLst>
            <pc:docMk/>
            <pc:sldMk cId="2979443976" sldId="307"/>
            <ac:spMk id="3" creationId="{A9E165BB-F099-4517-BC5D-F6888EC3E787}"/>
          </ac:spMkLst>
        </pc:spChg>
      </pc:sldChg>
      <pc:sldChg chg="modSp add modAnim">
        <pc:chgData name="Justin D. Reed" userId="c6a793dc6dee29d5" providerId="LiveId" clId="{BC1D07CE-C4FC-4538-A883-DA299C051823}" dt="2022-01-16T02:51:25.596" v="3376" actId="20577"/>
        <pc:sldMkLst>
          <pc:docMk/>
          <pc:sldMk cId="494047750" sldId="308"/>
        </pc:sldMkLst>
        <pc:spChg chg="mod">
          <ac:chgData name="Justin D. Reed" userId="c6a793dc6dee29d5" providerId="LiveId" clId="{BC1D07CE-C4FC-4538-A883-DA299C051823}" dt="2022-01-16T02:51:25.596" v="3376" actId="20577"/>
          <ac:spMkLst>
            <pc:docMk/>
            <pc:sldMk cId="494047750" sldId="308"/>
            <ac:spMk id="3" creationId="{A9E165BB-F099-4517-BC5D-F6888EC3E787}"/>
          </ac:spMkLst>
        </pc:spChg>
      </pc:sldChg>
      <pc:sldChg chg="modSp add modAnim">
        <pc:chgData name="Justin D. Reed" userId="c6a793dc6dee29d5" providerId="LiveId" clId="{BC1D07CE-C4FC-4538-A883-DA299C051823}" dt="2022-01-16T02:52:52.557" v="3550" actId="20577"/>
        <pc:sldMkLst>
          <pc:docMk/>
          <pc:sldMk cId="3133932906" sldId="309"/>
        </pc:sldMkLst>
        <pc:spChg chg="mod">
          <ac:chgData name="Justin D. Reed" userId="c6a793dc6dee29d5" providerId="LiveId" clId="{BC1D07CE-C4FC-4538-A883-DA299C051823}" dt="2022-01-16T02:52:52.557" v="3550" actId="20577"/>
          <ac:spMkLst>
            <pc:docMk/>
            <pc:sldMk cId="3133932906" sldId="309"/>
            <ac:spMk id="3" creationId="{A9E165BB-F099-4517-BC5D-F6888EC3E7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1/15/2022</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1/15/2022</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person&#10;&#10;Description automatically generated">
            <a:extLst>
              <a:ext uri="{FF2B5EF4-FFF2-40B4-BE49-F238E27FC236}">
                <a16:creationId xmlns:a16="http://schemas.microsoft.com/office/drawing/2014/main" id="{F7AAF31F-8CCC-4A69-8BC4-40FE0B6D2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568" y="0"/>
            <a:ext cx="8180863" cy="6858000"/>
          </a:xfrm>
          <a:prstGeom prst="rect">
            <a:avLst/>
          </a:prstGeom>
        </p:spPr>
      </p:pic>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a:solidFill>
            <a:schemeClr val="tx1"/>
          </a:solidFill>
        </p:spPr>
        <p:txBody>
          <a:bodyPr>
            <a:noAutofit/>
          </a:bodyPr>
          <a:lstStyle/>
          <a:p>
            <a:r>
              <a:rPr lang="en-US" sz="7200" dirty="0">
                <a:solidFill>
                  <a:schemeClr val="bg1"/>
                </a:solidFill>
              </a:rPr>
              <a:t>Ch. 23: Revelation and Roster</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31: </a:t>
            </a:r>
            <a:r>
              <a:rPr lang="en-US" sz="5000" dirty="0" err="1">
                <a:solidFill>
                  <a:schemeClr val="bg1"/>
                </a:solidFill>
              </a:rPr>
              <a:t>Abialbon</a:t>
            </a:r>
            <a:r>
              <a:rPr lang="en-US" sz="5000" dirty="0">
                <a:solidFill>
                  <a:schemeClr val="bg1"/>
                </a:solidFill>
              </a:rPr>
              <a:t>: </a:t>
            </a:r>
            <a:r>
              <a:rPr lang="en-US" sz="5000" dirty="0" err="1">
                <a:solidFill>
                  <a:schemeClr val="bg1"/>
                </a:solidFill>
              </a:rPr>
              <a:t>Abiel</a:t>
            </a:r>
            <a:r>
              <a:rPr lang="en-US" sz="5000" dirty="0">
                <a:solidFill>
                  <a:schemeClr val="bg1"/>
                </a:solidFill>
              </a:rPr>
              <a:t> in 1C 11:32; </a:t>
            </a:r>
            <a:r>
              <a:rPr lang="en-US" sz="5000" i="1" dirty="0">
                <a:solidFill>
                  <a:schemeClr val="bg1"/>
                </a:solidFill>
              </a:rPr>
              <a:t>father of strength</a:t>
            </a:r>
            <a:endParaRPr lang="en-US" sz="5000" dirty="0">
              <a:solidFill>
                <a:schemeClr val="bg1"/>
              </a:solidFill>
            </a:endParaRPr>
          </a:p>
          <a:p>
            <a:r>
              <a:rPr lang="en-US" sz="5000" dirty="0" err="1">
                <a:solidFill>
                  <a:schemeClr val="bg1"/>
                </a:solidFill>
              </a:rPr>
              <a:t>Azmaveth</a:t>
            </a:r>
            <a:r>
              <a:rPr lang="en-US" sz="5000" dirty="0">
                <a:solidFill>
                  <a:schemeClr val="bg1"/>
                </a:solidFill>
              </a:rPr>
              <a:t>: </a:t>
            </a:r>
            <a:r>
              <a:rPr lang="en-US" sz="5000" i="1" dirty="0">
                <a:solidFill>
                  <a:schemeClr val="bg1"/>
                </a:solidFill>
              </a:rPr>
              <a:t>counsel</a:t>
            </a:r>
            <a:r>
              <a:rPr lang="en-US" sz="5000" dirty="0">
                <a:solidFill>
                  <a:schemeClr val="bg1"/>
                </a:solidFill>
              </a:rPr>
              <a:t>; may have been treasurer, 1C 27:25</a:t>
            </a:r>
          </a:p>
          <a:p>
            <a:r>
              <a:rPr lang="en-US" sz="5000" dirty="0">
                <a:solidFill>
                  <a:schemeClr val="bg1"/>
                </a:solidFill>
              </a:rPr>
              <a:t>32: </a:t>
            </a:r>
            <a:r>
              <a:rPr lang="en-US" sz="5000" dirty="0" err="1">
                <a:solidFill>
                  <a:schemeClr val="bg1"/>
                </a:solidFill>
              </a:rPr>
              <a:t>Eliahba</a:t>
            </a:r>
            <a:r>
              <a:rPr lang="en-US" sz="5000" dirty="0">
                <a:solidFill>
                  <a:schemeClr val="bg1"/>
                </a:solidFill>
              </a:rPr>
              <a:t>: </a:t>
            </a:r>
            <a:r>
              <a:rPr lang="en-US" sz="5000" i="1" dirty="0">
                <a:solidFill>
                  <a:schemeClr val="bg1"/>
                </a:solidFill>
              </a:rPr>
              <a:t>whom God hides</a:t>
            </a:r>
            <a:endParaRPr lang="en-US" sz="5000" dirty="0">
              <a:solidFill>
                <a:schemeClr val="bg1"/>
              </a:solidFill>
            </a:endParaRPr>
          </a:p>
          <a:p>
            <a:r>
              <a:rPr lang="en-US" sz="5000" dirty="0">
                <a:solidFill>
                  <a:schemeClr val="bg1"/>
                </a:solidFill>
              </a:rPr>
              <a:t>Jonathan: </a:t>
            </a:r>
            <a:r>
              <a:rPr lang="en-US" sz="5000" i="1" dirty="0">
                <a:solidFill>
                  <a:schemeClr val="bg1"/>
                </a:solidFill>
              </a:rPr>
              <a:t>the gift of God</a:t>
            </a:r>
            <a:endParaRPr lang="en-US" sz="5000" dirty="0">
              <a:solidFill>
                <a:schemeClr val="bg1"/>
              </a:solidFill>
            </a:endParaRPr>
          </a:p>
          <a:p>
            <a:r>
              <a:rPr lang="en-US" sz="5000" dirty="0">
                <a:solidFill>
                  <a:schemeClr val="bg1"/>
                </a:solidFill>
              </a:rPr>
              <a:t>33: Shammah: 5</a:t>
            </a:r>
            <a:r>
              <a:rPr lang="en-US" sz="5000" baseline="30000" dirty="0">
                <a:solidFill>
                  <a:schemeClr val="bg1"/>
                </a:solidFill>
              </a:rPr>
              <a:t>th</a:t>
            </a:r>
            <a:r>
              <a:rPr lang="en-US" sz="5000" dirty="0">
                <a:solidFill>
                  <a:schemeClr val="bg1"/>
                </a:solidFill>
              </a:rPr>
              <a:t> month commander</a:t>
            </a:r>
          </a:p>
          <a:p>
            <a:pPr marL="0" indent="0">
              <a:buNone/>
            </a:pPr>
            <a:endParaRPr lang="en-US" sz="5000" dirty="0">
              <a:solidFill>
                <a:schemeClr val="bg1"/>
              </a:solidFill>
            </a:endParaRPr>
          </a:p>
        </p:txBody>
      </p:sp>
    </p:spTree>
    <p:extLst>
      <p:ext uri="{BB962C8B-B14F-4D97-AF65-F5344CB8AC3E}">
        <p14:creationId xmlns:p14="http://schemas.microsoft.com/office/powerpoint/2010/main" val="301358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err="1">
                <a:solidFill>
                  <a:schemeClr val="bg1"/>
                </a:solidFill>
              </a:rPr>
              <a:t>Ahiam</a:t>
            </a:r>
            <a:r>
              <a:rPr lang="en-US" sz="5000" dirty="0">
                <a:solidFill>
                  <a:schemeClr val="bg1"/>
                </a:solidFill>
              </a:rPr>
              <a:t>: little is known</a:t>
            </a:r>
          </a:p>
          <a:p>
            <a:r>
              <a:rPr lang="en-US" sz="5000" dirty="0">
                <a:solidFill>
                  <a:schemeClr val="bg1"/>
                </a:solidFill>
              </a:rPr>
              <a:t>34: </a:t>
            </a:r>
            <a:r>
              <a:rPr lang="en-US" sz="5000" dirty="0" err="1">
                <a:solidFill>
                  <a:schemeClr val="bg1"/>
                </a:solidFill>
              </a:rPr>
              <a:t>Eliphelet</a:t>
            </a:r>
            <a:r>
              <a:rPr lang="en-US" sz="5000" dirty="0">
                <a:solidFill>
                  <a:schemeClr val="bg1"/>
                </a:solidFill>
              </a:rPr>
              <a:t>: D must’ve loved him, named a son after him, 1C 3:8.</a:t>
            </a:r>
          </a:p>
          <a:p>
            <a:r>
              <a:rPr lang="en-US" sz="5000" dirty="0" err="1">
                <a:solidFill>
                  <a:schemeClr val="bg1"/>
                </a:solidFill>
              </a:rPr>
              <a:t>Eliam</a:t>
            </a:r>
            <a:r>
              <a:rPr lang="en-US" sz="5000" dirty="0">
                <a:solidFill>
                  <a:schemeClr val="bg1"/>
                </a:solidFill>
              </a:rPr>
              <a:t>: father of Bathsheba, father-in-law of D; adds to D’s shame for violating Bathsheba</a:t>
            </a:r>
          </a:p>
          <a:p>
            <a:r>
              <a:rPr lang="en-US" sz="5000" dirty="0">
                <a:solidFill>
                  <a:schemeClr val="bg1"/>
                </a:solidFill>
              </a:rPr>
              <a:t>35: </a:t>
            </a:r>
            <a:r>
              <a:rPr lang="en-US" sz="5000" dirty="0" err="1">
                <a:solidFill>
                  <a:schemeClr val="bg1"/>
                </a:solidFill>
              </a:rPr>
              <a:t>Herzo</a:t>
            </a:r>
            <a:r>
              <a:rPr lang="en-US" sz="5000" dirty="0">
                <a:solidFill>
                  <a:schemeClr val="bg1"/>
                </a:solidFill>
              </a:rPr>
              <a:t>: </a:t>
            </a:r>
            <a:r>
              <a:rPr lang="en-US" sz="5000" i="1" dirty="0">
                <a:solidFill>
                  <a:schemeClr val="bg1"/>
                </a:solidFill>
              </a:rPr>
              <a:t>enclosed, beautiful</a:t>
            </a:r>
            <a:endParaRPr lang="en-US" sz="5000" dirty="0">
              <a:solidFill>
                <a:schemeClr val="bg1"/>
              </a:solidFill>
            </a:endParaRPr>
          </a:p>
          <a:p>
            <a:r>
              <a:rPr lang="en-US" sz="5000" dirty="0" err="1">
                <a:solidFill>
                  <a:schemeClr val="bg1"/>
                </a:solidFill>
              </a:rPr>
              <a:t>Paarai</a:t>
            </a:r>
            <a:r>
              <a:rPr lang="en-US" sz="5000" dirty="0">
                <a:solidFill>
                  <a:schemeClr val="bg1"/>
                </a:solidFill>
              </a:rPr>
              <a:t>: devotee of </a:t>
            </a:r>
            <a:r>
              <a:rPr lang="en-US" sz="5000" dirty="0" err="1">
                <a:solidFill>
                  <a:schemeClr val="bg1"/>
                </a:solidFill>
              </a:rPr>
              <a:t>Peor</a:t>
            </a:r>
            <a:endParaRPr lang="en-US" sz="5000" dirty="0">
              <a:solidFill>
                <a:schemeClr val="bg1"/>
              </a:solidFill>
            </a:endParaRPr>
          </a:p>
        </p:txBody>
      </p:sp>
    </p:spTree>
    <p:extLst>
      <p:ext uri="{BB962C8B-B14F-4D97-AF65-F5344CB8AC3E}">
        <p14:creationId xmlns:p14="http://schemas.microsoft.com/office/powerpoint/2010/main" val="297944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36: </a:t>
            </a:r>
            <a:r>
              <a:rPr lang="en-US" sz="5000" dirty="0" err="1">
                <a:solidFill>
                  <a:schemeClr val="bg1"/>
                </a:solidFill>
              </a:rPr>
              <a:t>Igal</a:t>
            </a:r>
            <a:r>
              <a:rPr lang="en-US" sz="5000" dirty="0">
                <a:solidFill>
                  <a:schemeClr val="bg1"/>
                </a:solidFill>
              </a:rPr>
              <a:t>: </a:t>
            </a:r>
            <a:r>
              <a:rPr lang="en-US" sz="5000" dirty="0" err="1">
                <a:solidFill>
                  <a:schemeClr val="bg1"/>
                </a:solidFill>
              </a:rPr>
              <a:t>Zobah</a:t>
            </a:r>
            <a:r>
              <a:rPr lang="en-US" sz="5000" dirty="0">
                <a:solidFill>
                  <a:schemeClr val="bg1"/>
                </a:solidFill>
              </a:rPr>
              <a:t> was a part of Syria, a foreigner that supported D; also, a name of a Canaan land spy</a:t>
            </a:r>
          </a:p>
          <a:p>
            <a:r>
              <a:rPr lang="en-US" sz="5000" dirty="0">
                <a:solidFill>
                  <a:schemeClr val="bg1"/>
                </a:solidFill>
              </a:rPr>
              <a:t>Bani: not in Chronicles list but still a good soldier</a:t>
            </a:r>
          </a:p>
          <a:p>
            <a:r>
              <a:rPr lang="en-US" sz="5000" dirty="0">
                <a:solidFill>
                  <a:schemeClr val="bg1"/>
                </a:solidFill>
              </a:rPr>
              <a:t>37: </a:t>
            </a:r>
            <a:r>
              <a:rPr lang="en-US" sz="5000" dirty="0" err="1">
                <a:solidFill>
                  <a:schemeClr val="bg1"/>
                </a:solidFill>
              </a:rPr>
              <a:t>Zelek</a:t>
            </a:r>
            <a:r>
              <a:rPr lang="en-US" sz="5000" dirty="0">
                <a:solidFill>
                  <a:schemeClr val="bg1"/>
                </a:solidFill>
              </a:rPr>
              <a:t>: another foreigner</a:t>
            </a:r>
          </a:p>
          <a:p>
            <a:r>
              <a:rPr lang="en-US" sz="5000" dirty="0" err="1">
                <a:solidFill>
                  <a:schemeClr val="bg1"/>
                </a:solidFill>
              </a:rPr>
              <a:t>Naharai</a:t>
            </a:r>
            <a:r>
              <a:rPr lang="en-US" sz="5000" dirty="0">
                <a:solidFill>
                  <a:schemeClr val="bg1"/>
                </a:solidFill>
              </a:rPr>
              <a:t>: from a Hivite city destroyed by Joshua</a:t>
            </a:r>
          </a:p>
        </p:txBody>
      </p:sp>
    </p:spTree>
    <p:extLst>
      <p:ext uri="{BB962C8B-B14F-4D97-AF65-F5344CB8AC3E}">
        <p14:creationId xmlns:p14="http://schemas.microsoft.com/office/powerpoint/2010/main" val="49404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Armor-bearer: Joab mentioned 3x </a:t>
            </a:r>
            <a:r>
              <a:rPr lang="en-US" sz="4800" dirty="0">
                <a:solidFill>
                  <a:schemeClr val="bg1"/>
                </a:solidFill>
              </a:rPr>
              <a:t>(18, 24, 37)</a:t>
            </a:r>
          </a:p>
          <a:p>
            <a:r>
              <a:rPr lang="en-US" sz="5000" dirty="0">
                <a:solidFill>
                  <a:schemeClr val="bg1"/>
                </a:solidFill>
              </a:rPr>
              <a:t>38: Ira: </a:t>
            </a:r>
            <a:r>
              <a:rPr lang="en-US" sz="5000" dirty="0" err="1">
                <a:solidFill>
                  <a:schemeClr val="bg1"/>
                </a:solidFill>
              </a:rPr>
              <a:t>Ithrites</a:t>
            </a:r>
            <a:r>
              <a:rPr lang="en-US" sz="5000" dirty="0">
                <a:solidFill>
                  <a:schemeClr val="bg1"/>
                </a:solidFill>
              </a:rPr>
              <a:t> from </a:t>
            </a:r>
            <a:r>
              <a:rPr lang="en-US" sz="5000" dirty="0" err="1">
                <a:solidFill>
                  <a:schemeClr val="bg1"/>
                </a:solidFill>
              </a:rPr>
              <a:t>Kiriath-jearim</a:t>
            </a:r>
            <a:r>
              <a:rPr lang="en-US" sz="5000" dirty="0">
                <a:solidFill>
                  <a:schemeClr val="bg1"/>
                </a:solidFill>
              </a:rPr>
              <a:t>; D’s bodyguards from here</a:t>
            </a:r>
          </a:p>
          <a:p>
            <a:r>
              <a:rPr lang="en-US" sz="5000" dirty="0">
                <a:solidFill>
                  <a:schemeClr val="bg1"/>
                </a:solidFill>
              </a:rPr>
              <a:t>39: Uriah: </a:t>
            </a:r>
            <a:r>
              <a:rPr lang="en-US" sz="5000" i="1" dirty="0">
                <a:solidFill>
                  <a:schemeClr val="bg1"/>
                </a:solidFill>
              </a:rPr>
              <a:t>now deceased</a:t>
            </a:r>
            <a:r>
              <a:rPr lang="en-US" sz="5000" dirty="0">
                <a:solidFill>
                  <a:schemeClr val="bg1"/>
                </a:solidFill>
              </a:rPr>
              <a:t> husband of Uriah</a:t>
            </a:r>
          </a:p>
        </p:txBody>
      </p:sp>
    </p:spTree>
    <p:extLst>
      <p:ext uri="{BB962C8B-B14F-4D97-AF65-F5344CB8AC3E}">
        <p14:creationId xmlns:p14="http://schemas.microsoft.com/office/powerpoint/2010/main" val="313393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100" dirty="0">
                <a:solidFill>
                  <a:schemeClr val="bg1"/>
                </a:solidFill>
              </a:rPr>
              <a:t>God made a promise that Jesus would come through D. This chapter serves as a great reminder of His fulfillment.</a:t>
            </a:r>
          </a:p>
          <a:p>
            <a:pPr marL="914400" indent="-914400">
              <a:buFont typeface="+mj-lt"/>
              <a:buAutoNum type="arabicPeriod"/>
            </a:pPr>
            <a:r>
              <a:rPr lang="en-US" sz="4100" dirty="0">
                <a:solidFill>
                  <a:schemeClr val="bg1"/>
                </a:solidFill>
              </a:rPr>
              <a:t>There are some odd names on this list and some names we know nothing about, yet they were important. Today, it is only important if our names are in the Lamb’s Book of Life.</a:t>
            </a:r>
          </a:p>
          <a:p>
            <a:pPr marL="914400" indent="-914400">
              <a:buFont typeface="+mj-lt"/>
              <a:buAutoNum type="arabicPeriod"/>
            </a:pPr>
            <a:r>
              <a:rPr lang="en-US" sz="4100" dirty="0">
                <a:solidFill>
                  <a:schemeClr val="bg1"/>
                </a:solidFill>
              </a:rPr>
              <a:t>The listing of Uriah and </a:t>
            </a:r>
            <a:r>
              <a:rPr lang="en-US" sz="4100" dirty="0" err="1">
                <a:solidFill>
                  <a:schemeClr val="bg1"/>
                </a:solidFill>
              </a:rPr>
              <a:t>Eliam</a:t>
            </a:r>
            <a:r>
              <a:rPr lang="en-US" sz="4100" dirty="0">
                <a:solidFill>
                  <a:schemeClr val="bg1"/>
                </a:solidFill>
              </a:rPr>
              <a:t> just illustrate the depraved extent to which D sinned with Bathsheba. Sin will take you… cost you… </a:t>
            </a:r>
            <a:r>
              <a:rPr lang="en-US" sz="4100">
                <a:solidFill>
                  <a:schemeClr val="bg1"/>
                </a:solidFill>
              </a:rPr>
              <a:t>keep you longer!</a:t>
            </a:r>
            <a:endParaRPr lang="en-US" sz="4100" dirty="0">
              <a:solidFill>
                <a:schemeClr val="bg1"/>
              </a:solidFill>
            </a:endParaRP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855678"/>
            <a:ext cx="10515600" cy="5830348"/>
          </a:xfrm>
        </p:spPr>
        <p:txBody>
          <a:bodyPr/>
          <a:lstStyle/>
          <a:p>
            <a:pPr marL="0" indent="0" algn="ctr">
              <a:buNone/>
            </a:pPr>
            <a:r>
              <a:rPr lang="en-US" dirty="0">
                <a:solidFill>
                  <a:srgbClr val="FFFF00"/>
                </a:solidFill>
              </a:rPr>
              <a:t>Sermon © 2022 Justin D. Reed</a:t>
            </a:r>
            <a:br>
              <a:rPr lang="en-US" dirty="0">
                <a:solidFill>
                  <a:srgbClr val="FFFF00"/>
                </a:solidFill>
              </a:rPr>
            </a:br>
            <a:r>
              <a:rPr lang="en-US" dirty="0">
                <a:solidFill>
                  <a:srgbClr val="FFFF00"/>
                </a:solidFill>
              </a:rPr>
              <a:t>Presentation © 2022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thejustinreedshow.com/bibleresources</a:t>
            </a:r>
            <a:br>
              <a:rPr lang="en-US" dirty="0">
                <a:solidFill>
                  <a:srgbClr val="FFFF00"/>
                </a:solidFill>
              </a:rPr>
            </a:br>
            <a:r>
              <a:rPr lang="en-US" dirty="0">
                <a:solidFill>
                  <a:srgbClr val="FFFF00"/>
                </a:solidFill>
              </a:rPr>
              <a:t>justinreedbible.com</a:t>
            </a:r>
            <a:br>
              <a:rPr lang="en-US" dirty="0">
                <a:solidFill>
                  <a:srgbClr val="FFFF00"/>
                </a:solidFill>
              </a:rPr>
            </a:b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216</a:t>
            </a:r>
          </a:p>
          <a:p>
            <a:pPr marL="0" indent="0" algn="ctr">
              <a:buNone/>
            </a:pPr>
            <a:endParaRPr lang="en-US" dirty="0">
              <a:solidFill>
                <a:srgbClr val="FFFF00"/>
              </a:solidFill>
            </a:endParaRPr>
          </a:p>
          <a:p>
            <a:pPr marL="0" indent="0" algn="ctr">
              <a:buNone/>
            </a:pPr>
            <a:r>
              <a:rPr lang="en-US" dirty="0">
                <a:solidFill>
                  <a:srgbClr val="FFFF00"/>
                </a:solidFill>
              </a:rPr>
              <a:t>Title card made by Justin D. Reed; photo courtesy of Wikipedia.</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Revelation and Roster </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Adam Clarke: “the words of this song contain a glorious prediction of the Messiah’s kingdom and conquests, in highly poetic language.”</a:t>
            </a:r>
          </a:p>
        </p:txBody>
      </p:sp>
    </p:spTree>
    <p:extLst>
      <p:ext uri="{BB962C8B-B14F-4D97-AF65-F5344CB8AC3E}">
        <p14:creationId xmlns:p14="http://schemas.microsoft.com/office/powerpoint/2010/main" val="312154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Revelation							    1-9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statement rests upon the last sayings of Balaam, Num. 24:3,15; a further explanation of Balaam’s prophecy of the Star out of Jacob &amp; scepter of Israel. </a:t>
            </a:r>
          </a:p>
          <a:p>
            <a:r>
              <a:rPr lang="en-US" sz="5000" dirty="0">
                <a:solidFill>
                  <a:schemeClr val="bg1"/>
                </a:solidFill>
              </a:rPr>
              <a:t>2: prophetic declaration by D concerning the true King of the Kingdom of God.</a:t>
            </a:r>
          </a:p>
          <a:p>
            <a:r>
              <a:rPr lang="en-US" sz="5000" dirty="0">
                <a:solidFill>
                  <a:schemeClr val="bg1"/>
                </a:solidFill>
              </a:rPr>
              <a:t>3: “must be” is supplied; who is the just ruler over men? The Messiah Himself!</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Revelation							    1-9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4: like the light of the morning, Malachi 4:2.</a:t>
            </a:r>
          </a:p>
          <a:p>
            <a:r>
              <a:rPr lang="en-US" sz="5000" dirty="0">
                <a:solidFill>
                  <a:schemeClr val="bg1"/>
                </a:solidFill>
              </a:rPr>
              <a:t>5-9: everlasting covenant – not a Davidic line but the coming Messiah.</a:t>
            </a:r>
          </a:p>
          <a:p>
            <a:r>
              <a:rPr lang="en-US" sz="5000" dirty="0">
                <a:solidFill>
                  <a:schemeClr val="bg1"/>
                </a:solidFill>
              </a:rPr>
              <a:t>Not the clearest Messianic prophecy but still of value.</a:t>
            </a:r>
          </a:p>
        </p:txBody>
      </p:sp>
    </p:spTree>
    <p:extLst>
      <p:ext uri="{BB962C8B-B14F-4D97-AF65-F5344CB8AC3E}">
        <p14:creationId xmlns:p14="http://schemas.microsoft.com/office/powerpoint/2010/main" val="277979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9,12: great victory: it was the Lord Himself who protected, blessed, and gave the victory!</a:t>
            </a:r>
          </a:p>
          <a:p>
            <a:r>
              <a:rPr lang="en-US" sz="5000" dirty="0">
                <a:solidFill>
                  <a:schemeClr val="bg1"/>
                </a:solidFill>
              </a:rPr>
              <a:t>800 at one time: wish we had more details.</a:t>
            </a:r>
          </a:p>
          <a:p>
            <a:r>
              <a:rPr lang="en-US" sz="5000" dirty="0">
                <a:solidFill>
                  <a:schemeClr val="bg1"/>
                </a:solidFill>
              </a:rPr>
              <a:t>11: purpose of Philistine raid was to rob Israel of their crops that were ready for the harvest.</a:t>
            </a:r>
          </a:p>
          <a:p>
            <a:r>
              <a:rPr lang="en-US" sz="5000" dirty="0">
                <a:solidFill>
                  <a:schemeClr val="bg1"/>
                </a:solidFill>
              </a:rPr>
              <a:t>13-17: not 100% certain same 3 of v. 9-12</a:t>
            </a:r>
          </a:p>
          <a:p>
            <a:r>
              <a:rPr lang="en-US" sz="5000" dirty="0">
                <a:solidFill>
                  <a:schemeClr val="bg1"/>
                </a:solidFill>
              </a:rPr>
              <a:t>Beautiful story of D: doesn’t want to risk his men; changes after his fall {Uriah}</a:t>
            </a:r>
          </a:p>
        </p:txBody>
      </p:sp>
    </p:spTree>
    <p:extLst>
      <p:ext uri="{BB962C8B-B14F-4D97-AF65-F5344CB8AC3E}">
        <p14:creationId xmlns:p14="http://schemas.microsoft.com/office/powerpoint/2010/main" val="24535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18-19: Abishai is a great soldier: accompanied D into Saul’s camp when D took Saul’s spear; once saved D’s life; was ready to execute Shimei if D had allowed it.</a:t>
            </a:r>
          </a:p>
          <a:p>
            <a:r>
              <a:rPr lang="en-US" sz="5000" dirty="0">
                <a:solidFill>
                  <a:schemeClr val="bg1"/>
                </a:solidFill>
              </a:rPr>
              <a:t>20-23: </a:t>
            </a:r>
            <a:r>
              <a:rPr lang="en-US" sz="5000" dirty="0" err="1">
                <a:solidFill>
                  <a:schemeClr val="bg1"/>
                </a:solidFill>
              </a:rPr>
              <a:t>Benaiah</a:t>
            </a:r>
            <a:r>
              <a:rPr lang="en-US" sz="5000" dirty="0">
                <a:solidFill>
                  <a:schemeClr val="bg1"/>
                </a:solidFill>
              </a:rPr>
              <a:t>: a great soldier; ariels of Moab – maybe lion-like men.</a:t>
            </a:r>
          </a:p>
          <a:p>
            <a:r>
              <a:rPr lang="en-US" sz="5000" dirty="0">
                <a:solidFill>
                  <a:schemeClr val="bg1"/>
                </a:solidFill>
              </a:rPr>
              <a:t>20: fun fact: only mention of snow as actual snow and not a representation of purity.</a:t>
            </a:r>
          </a:p>
        </p:txBody>
      </p:sp>
    </p:spTree>
    <p:extLst>
      <p:ext uri="{BB962C8B-B14F-4D97-AF65-F5344CB8AC3E}">
        <p14:creationId xmlns:p14="http://schemas.microsoft.com/office/powerpoint/2010/main" val="325025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24: Asahel: D’s nephew; lost his life when he tried to kill Abner, 2S 2:18-23.</a:t>
            </a:r>
          </a:p>
          <a:p>
            <a:r>
              <a:rPr lang="en-US" sz="5000" dirty="0">
                <a:solidFill>
                  <a:schemeClr val="bg1"/>
                </a:solidFill>
              </a:rPr>
              <a:t>Elhanan: different Dodo than Eleazar, 23:9</a:t>
            </a:r>
          </a:p>
          <a:p>
            <a:r>
              <a:rPr lang="en-US" sz="5000" dirty="0">
                <a:solidFill>
                  <a:schemeClr val="bg1"/>
                </a:solidFill>
              </a:rPr>
              <a:t>25: Shammah: two named this (33), possibly the one that brought water in v. 11.</a:t>
            </a:r>
          </a:p>
          <a:p>
            <a:r>
              <a:rPr lang="en-US" sz="5000" dirty="0" err="1">
                <a:solidFill>
                  <a:schemeClr val="bg1"/>
                </a:solidFill>
              </a:rPr>
              <a:t>Elika</a:t>
            </a:r>
            <a:r>
              <a:rPr lang="en-US" sz="5000" dirty="0">
                <a:solidFill>
                  <a:schemeClr val="bg1"/>
                </a:solidFill>
              </a:rPr>
              <a:t>: </a:t>
            </a:r>
            <a:r>
              <a:rPr lang="en-US" sz="5000" i="1" dirty="0">
                <a:solidFill>
                  <a:schemeClr val="bg1"/>
                </a:solidFill>
              </a:rPr>
              <a:t>nothing known.</a:t>
            </a:r>
          </a:p>
          <a:p>
            <a:r>
              <a:rPr lang="en-US" sz="5000" dirty="0">
                <a:solidFill>
                  <a:schemeClr val="bg1"/>
                </a:solidFill>
              </a:rPr>
              <a:t>26: </a:t>
            </a:r>
            <a:r>
              <a:rPr lang="en-US" sz="5000" dirty="0" err="1">
                <a:solidFill>
                  <a:schemeClr val="bg1"/>
                </a:solidFill>
              </a:rPr>
              <a:t>Helez</a:t>
            </a:r>
            <a:r>
              <a:rPr lang="en-US" sz="5000" dirty="0">
                <a:solidFill>
                  <a:schemeClr val="bg1"/>
                </a:solidFill>
              </a:rPr>
              <a:t>: 1C 11:27, captain over 7-month course, 1C 27:10</a:t>
            </a:r>
          </a:p>
        </p:txBody>
      </p:sp>
    </p:spTree>
    <p:extLst>
      <p:ext uri="{BB962C8B-B14F-4D97-AF65-F5344CB8AC3E}">
        <p14:creationId xmlns:p14="http://schemas.microsoft.com/office/powerpoint/2010/main" val="56672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Ira: 1C 11:28, </a:t>
            </a:r>
            <a:r>
              <a:rPr lang="en-US" sz="5000" i="1" dirty="0">
                <a:solidFill>
                  <a:schemeClr val="bg1"/>
                </a:solidFill>
              </a:rPr>
              <a:t>nothing known</a:t>
            </a:r>
            <a:endParaRPr lang="en-US" sz="5000" dirty="0">
              <a:solidFill>
                <a:schemeClr val="bg1"/>
              </a:solidFill>
            </a:endParaRPr>
          </a:p>
          <a:p>
            <a:r>
              <a:rPr lang="en-US" sz="5000" dirty="0">
                <a:solidFill>
                  <a:schemeClr val="bg1"/>
                </a:solidFill>
              </a:rPr>
              <a:t>27: </a:t>
            </a:r>
            <a:r>
              <a:rPr lang="en-US" sz="5000" dirty="0" err="1">
                <a:solidFill>
                  <a:schemeClr val="bg1"/>
                </a:solidFill>
              </a:rPr>
              <a:t>Abiezer</a:t>
            </a:r>
            <a:r>
              <a:rPr lang="en-US" sz="5000" dirty="0">
                <a:solidFill>
                  <a:schemeClr val="bg1"/>
                </a:solidFill>
              </a:rPr>
              <a:t>: 1C 27:12, Benjaminite with 24K in his division</a:t>
            </a:r>
          </a:p>
          <a:p>
            <a:r>
              <a:rPr lang="en-US" sz="5000" dirty="0" err="1">
                <a:solidFill>
                  <a:schemeClr val="bg1"/>
                </a:solidFill>
              </a:rPr>
              <a:t>Mebunnai</a:t>
            </a:r>
            <a:r>
              <a:rPr lang="en-US" sz="5000" dirty="0">
                <a:solidFill>
                  <a:schemeClr val="bg1"/>
                </a:solidFill>
              </a:rPr>
              <a:t>: also </a:t>
            </a:r>
            <a:r>
              <a:rPr lang="en-US" sz="5000" dirty="0" err="1">
                <a:solidFill>
                  <a:schemeClr val="bg1"/>
                </a:solidFill>
              </a:rPr>
              <a:t>Sibbechai</a:t>
            </a:r>
            <a:r>
              <a:rPr lang="en-US" sz="5000" dirty="0">
                <a:solidFill>
                  <a:schemeClr val="bg1"/>
                </a:solidFill>
              </a:rPr>
              <a:t>, 2S 21:18, and </a:t>
            </a:r>
            <a:r>
              <a:rPr lang="en-US" sz="5000" dirty="0" err="1">
                <a:solidFill>
                  <a:schemeClr val="bg1"/>
                </a:solidFill>
              </a:rPr>
              <a:t>Sibbecai</a:t>
            </a:r>
            <a:r>
              <a:rPr lang="en-US" sz="5000" dirty="0">
                <a:solidFill>
                  <a:schemeClr val="bg1"/>
                </a:solidFill>
              </a:rPr>
              <a:t>, 2S 11:29</a:t>
            </a:r>
          </a:p>
          <a:p>
            <a:r>
              <a:rPr lang="en-US" sz="5000" dirty="0">
                <a:solidFill>
                  <a:schemeClr val="bg1"/>
                </a:solidFill>
              </a:rPr>
              <a:t>28: </a:t>
            </a:r>
            <a:r>
              <a:rPr lang="en-US" sz="5000" dirty="0" err="1">
                <a:solidFill>
                  <a:schemeClr val="bg1"/>
                </a:solidFill>
              </a:rPr>
              <a:t>Zalmon</a:t>
            </a:r>
            <a:r>
              <a:rPr lang="en-US" sz="5000" dirty="0">
                <a:solidFill>
                  <a:schemeClr val="bg1"/>
                </a:solidFill>
              </a:rPr>
              <a:t>: means shady or ascent, a “mountain of a man”</a:t>
            </a:r>
          </a:p>
          <a:p>
            <a:endParaRPr lang="en-US" sz="5000" dirty="0">
              <a:solidFill>
                <a:schemeClr val="bg1"/>
              </a:solidFill>
            </a:endParaRPr>
          </a:p>
        </p:txBody>
      </p:sp>
    </p:spTree>
    <p:extLst>
      <p:ext uri="{BB962C8B-B14F-4D97-AF65-F5344CB8AC3E}">
        <p14:creationId xmlns:p14="http://schemas.microsoft.com/office/powerpoint/2010/main" val="346916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Roster								  8-39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err="1">
                <a:solidFill>
                  <a:schemeClr val="bg1"/>
                </a:solidFill>
              </a:rPr>
              <a:t>Maharai</a:t>
            </a:r>
            <a:r>
              <a:rPr lang="en-US" sz="5000" dirty="0">
                <a:solidFill>
                  <a:schemeClr val="bg1"/>
                </a:solidFill>
              </a:rPr>
              <a:t>: cf. 1C 11:30; 1 of 12 monthly captains, served in 10</a:t>
            </a:r>
            <a:r>
              <a:rPr lang="en-US" sz="5000" baseline="30000" dirty="0">
                <a:solidFill>
                  <a:schemeClr val="bg1"/>
                </a:solidFill>
              </a:rPr>
              <a:t>th</a:t>
            </a:r>
            <a:r>
              <a:rPr lang="en-US" sz="5000" dirty="0">
                <a:solidFill>
                  <a:schemeClr val="bg1"/>
                </a:solidFill>
              </a:rPr>
              <a:t> month</a:t>
            </a:r>
          </a:p>
          <a:p>
            <a:r>
              <a:rPr lang="en-US" sz="5000" dirty="0">
                <a:solidFill>
                  <a:schemeClr val="bg1"/>
                </a:solidFill>
              </a:rPr>
              <a:t>29: </a:t>
            </a:r>
            <a:r>
              <a:rPr lang="en-US" sz="5000" dirty="0" err="1">
                <a:solidFill>
                  <a:schemeClr val="bg1"/>
                </a:solidFill>
              </a:rPr>
              <a:t>Heleb</a:t>
            </a:r>
            <a:r>
              <a:rPr lang="en-US" sz="5000" dirty="0">
                <a:solidFill>
                  <a:schemeClr val="bg1"/>
                </a:solidFill>
              </a:rPr>
              <a:t>: Heled in 1C 11:30, 12</a:t>
            </a:r>
            <a:r>
              <a:rPr lang="en-US" sz="5000" baseline="30000" dirty="0">
                <a:solidFill>
                  <a:schemeClr val="bg1"/>
                </a:solidFill>
              </a:rPr>
              <a:t>th</a:t>
            </a:r>
            <a:r>
              <a:rPr lang="en-US" sz="5000" dirty="0">
                <a:solidFill>
                  <a:schemeClr val="bg1"/>
                </a:solidFill>
              </a:rPr>
              <a:t> month</a:t>
            </a:r>
          </a:p>
          <a:p>
            <a:r>
              <a:rPr lang="en-US" sz="5000" dirty="0" err="1">
                <a:solidFill>
                  <a:schemeClr val="bg1"/>
                </a:solidFill>
              </a:rPr>
              <a:t>Ittai</a:t>
            </a:r>
            <a:r>
              <a:rPr lang="en-US" sz="5000" dirty="0">
                <a:solidFill>
                  <a:schemeClr val="bg1"/>
                </a:solidFill>
              </a:rPr>
              <a:t>: means </a:t>
            </a:r>
            <a:r>
              <a:rPr lang="en-US" sz="5000" i="1" dirty="0">
                <a:solidFill>
                  <a:schemeClr val="bg1"/>
                </a:solidFill>
              </a:rPr>
              <a:t>plowman</a:t>
            </a:r>
            <a:r>
              <a:rPr lang="en-US" sz="5000" dirty="0">
                <a:solidFill>
                  <a:schemeClr val="bg1"/>
                </a:solidFill>
              </a:rPr>
              <a:t> or </a:t>
            </a:r>
            <a:r>
              <a:rPr lang="en-US" sz="5000" i="1" dirty="0">
                <a:solidFill>
                  <a:schemeClr val="bg1"/>
                </a:solidFill>
              </a:rPr>
              <a:t>living</a:t>
            </a:r>
            <a:endParaRPr lang="en-US" sz="5000" dirty="0">
              <a:solidFill>
                <a:schemeClr val="bg1"/>
              </a:solidFill>
            </a:endParaRPr>
          </a:p>
          <a:p>
            <a:r>
              <a:rPr lang="en-US" sz="5000" dirty="0">
                <a:solidFill>
                  <a:schemeClr val="bg1"/>
                </a:solidFill>
              </a:rPr>
              <a:t>30: </a:t>
            </a:r>
            <a:r>
              <a:rPr lang="en-US" sz="5000" dirty="0" err="1">
                <a:solidFill>
                  <a:schemeClr val="bg1"/>
                </a:solidFill>
              </a:rPr>
              <a:t>Benaniah</a:t>
            </a:r>
            <a:r>
              <a:rPr lang="en-US" sz="5000" dirty="0">
                <a:solidFill>
                  <a:schemeClr val="bg1"/>
                </a:solidFill>
              </a:rPr>
              <a:t>: </a:t>
            </a:r>
            <a:r>
              <a:rPr lang="en-US" sz="5000" i="1" dirty="0">
                <a:solidFill>
                  <a:schemeClr val="bg1"/>
                </a:solidFill>
              </a:rPr>
              <a:t>Jehovah hath built/is intelligent</a:t>
            </a:r>
            <a:r>
              <a:rPr lang="en-US" sz="5000" dirty="0">
                <a:solidFill>
                  <a:schemeClr val="bg1"/>
                </a:solidFill>
              </a:rPr>
              <a:t>; served 11</a:t>
            </a:r>
            <a:r>
              <a:rPr lang="en-US" sz="5000" baseline="30000" dirty="0">
                <a:solidFill>
                  <a:schemeClr val="bg1"/>
                </a:solidFill>
              </a:rPr>
              <a:t>th</a:t>
            </a:r>
            <a:r>
              <a:rPr lang="en-US" sz="5000" dirty="0">
                <a:solidFill>
                  <a:schemeClr val="bg1"/>
                </a:solidFill>
              </a:rPr>
              <a:t> month</a:t>
            </a:r>
          </a:p>
          <a:p>
            <a:r>
              <a:rPr lang="en-US" sz="5000" dirty="0" err="1">
                <a:solidFill>
                  <a:schemeClr val="bg1"/>
                </a:solidFill>
              </a:rPr>
              <a:t>Hiddai</a:t>
            </a:r>
            <a:r>
              <a:rPr lang="en-US" sz="5000" dirty="0">
                <a:solidFill>
                  <a:schemeClr val="bg1"/>
                </a:solidFill>
              </a:rPr>
              <a:t>: </a:t>
            </a:r>
            <a:r>
              <a:rPr lang="en-US" sz="5000" i="1" dirty="0">
                <a:solidFill>
                  <a:schemeClr val="bg1"/>
                </a:solidFill>
              </a:rPr>
              <a:t>joyful</a:t>
            </a:r>
            <a:r>
              <a:rPr lang="en-US" sz="5000" dirty="0">
                <a:solidFill>
                  <a:schemeClr val="bg1"/>
                </a:solidFill>
              </a:rPr>
              <a:t>; </a:t>
            </a:r>
            <a:r>
              <a:rPr lang="en-US" sz="5000" dirty="0" err="1">
                <a:solidFill>
                  <a:schemeClr val="bg1"/>
                </a:solidFill>
              </a:rPr>
              <a:t>Gaash</a:t>
            </a:r>
            <a:r>
              <a:rPr lang="en-US" sz="5000" dirty="0">
                <a:solidFill>
                  <a:schemeClr val="bg1"/>
                </a:solidFill>
              </a:rPr>
              <a:t> is in Ephraim</a:t>
            </a:r>
          </a:p>
        </p:txBody>
      </p:sp>
    </p:spTree>
    <p:extLst>
      <p:ext uri="{BB962C8B-B14F-4D97-AF65-F5344CB8AC3E}">
        <p14:creationId xmlns:p14="http://schemas.microsoft.com/office/powerpoint/2010/main" val="366588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18412</TotalTime>
  <Words>941</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Revelation and Roster </vt:lpstr>
      <vt:lpstr>1. Revelation           1-9</vt:lpstr>
      <vt:lpstr>1. Revelation           1-9</vt:lpstr>
      <vt:lpstr>2. Roster          8-39</vt:lpstr>
      <vt:lpstr>2. Roster          8-39</vt:lpstr>
      <vt:lpstr>2. Roster          8-39</vt:lpstr>
      <vt:lpstr>2. Roster          8-39</vt:lpstr>
      <vt:lpstr>2. Roster          8-39</vt:lpstr>
      <vt:lpstr>2. Roster          8-39</vt:lpstr>
      <vt:lpstr>2. Roster          8-39</vt:lpstr>
      <vt:lpstr>2. Roster          8-39</vt:lpstr>
      <vt:lpstr>2. Roster          8-39</vt:lpstr>
      <vt:lpstr>Lessons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300</cp:revision>
  <dcterms:created xsi:type="dcterms:W3CDTF">2020-03-28T20:11:58Z</dcterms:created>
  <dcterms:modified xsi:type="dcterms:W3CDTF">2022-01-16T02:56:35Z</dcterms:modified>
</cp:coreProperties>
</file>